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3"/>
  </p:sldMasterIdLst>
  <p:notesMasterIdLst>
    <p:notesMasterId r:id="rId47"/>
  </p:notesMasterIdLst>
  <p:handoutMasterIdLst>
    <p:handoutMasterId r:id="rId48"/>
  </p:handoutMasterIdLst>
  <p:sldIdLst>
    <p:sldId id="256" r:id="rId4"/>
    <p:sldId id="287" r:id="rId5"/>
    <p:sldId id="344" r:id="rId6"/>
    <p:sldId id="412" r:id="rId7"/>
    <p:sldId id="288" r:id="rId8"/>
    <p:sldId id="321" r:id="rId9"/>
    <p:sldId id="292" r:id="rId10"/>
    <p:sldId id="314" r:id="rId11"/>
    <p:sldId id="295" r:id="rId12"/>
    <p:sldId id="297" r:id="rId13"/>
    <p:sldId id="348" r:id="rId14"/>
    <p:sldId id="299" r:id="rId15"/>
    <p:sldId id="410" r:id="rId16"/>
    <p:sldId id="404" r:id="rId17"/>
    <p:sldId id="315" r:id="rId18"/>
    <p:sldId id="305" r:id="rId19"/>
    <p:sldId id="316" r:id="rId20"/>
    <p:sldId id="349" r:id="rId21"/>
    <p:sldId id="306" r:id="rId22"/>
    <p:sldId id="310" r:id="rId23"/>
    <p:sldId id="347" r:id="rId24"/>
    <p:sldId id="317" r:id="rId25"/>
    <p:sldId id="403" r:id="rId26"/>
    <p:sldId id="405" r:id="rId27"/>
    <p:sldId id="406" r:id="rId28"/>
    <p:sldId id="301" r:id="rId29"/>
    <p:sldId id="398" r:id="rId30"/>
    <p:sldId id="400" r:id="rId31"/>
    <p:sldId id="401" r:id="rId32"/>
    <p:sldId id="302" r:id="rId33"/>
    <p:sldId id="402" r:id="rId34"/>
    <p:sldId id="407" r:id="rId35"/>
    <p:sldId id="408" r:id="rId36"/>
    <p:sldId id="303" r:id="rId37"/>
    <p:sldId id="411" r:id="rId38"/>
    <p:sldId id="309" r:id="rId39"/>
    <p:sldId id="304" r:id="rId40"/>
    <p:sldId id="340" r:id="rId41"/>
    <p:sldId id="409" r:id="rId42"/>
    <p:sldId id="389" r:id="rId43"/>
    <p:sldId id="390" r:id="rId44"/>
    <p:sldId id="388" r:id="rId45"/>
    <p:sldId id="311" r:id="rId46"/>
  </p:sldIdLst>
  <p:sldSz cx="12192000" cy="6858000"/>
  <p:notesSz cx="6400800" cy="11736388"/>
  <p:embeddedFontLst>
    <p:embeddedFont>
      <p:font typeface="Arial Black" pitchFamily="34" charset="0"/>
      <p:bold r:id="rId49"/>
    </p:embeddedFont>
    <p:embeddedFont>
      <p:font typeface="Arial Unicode MS" pitchFamily="34" charset="-128"/>
      <p:regular r:id="rId50"/>
    </p:embeddedFont>
    <p:embeddedFont>
      <p:font typeface="Microsoft YaHei Bold" pitchFamily="34" charset="-122"/>
      <p:bold r:id="rId51"/>
    </p:embeddedFont>
    <p:embeddedFont>
      <p:font typeface="Calibri" pitchFamily="34" charset="0"/>
      <p:regular r:id="rId52"/>
      <p:bold r:id="rId53"/>
      <p:italic r:id="rId54"/>
      <p:boldItalic r:id="rId55"/>
    </p:embeddedFont>
    <p:embeddedFont>
      <p:font typeface="Helvetica-Light"/>
      <p:regular r:id="rId56"/>
    </p:embeddedFont>
    <p:embeddedFont>
      <p:font typeface="微软雅黑" pitchFamily="34" charset="-122"/>
      <p:regular r:id="rId57"/>
      <p:bold r:id="rId58"/>
    </p:embeddedFont>
    <p:embeddedFont>
      <p:font typeface="Helvetica Bold" pitchFamily="34" charset="0"/>
      <p:bold r:id="rId59"/>
    </p:embeddedFont>
    <p:embeddedFont>
      <p:font typeface="Calibri Light" pitchFamily="34" charset="0"/>
      <p:regular r:id="rId60"/>
      <p:italic r:id="rId61"/>
    </p:embeddedFont>
    <p:embeddedFont>
      <p:font typeface="Helvetica" pitchFamily="34" charset="0"/>
      <p:regular r:id="rId62"/>
      <p:bold r:id="rId63"/>
      <p:italic r:id="rId64"/>
      <p:boldItalic r:id="rId65"/>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73" userDrawn="1">
          <p15:clr>
            <a:srgbClr val="A4A3A4"/>
          </p15:clr>
        </p15:guide>
        <p15:guide id="2" pos="376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798"/>
    <a:srgbClr val="A4B0BA"/>
    <a:srgbClr val="E50012"/>
    <a:srgbClr val="01FAFA"/>
    <a:srgbClr val="1A2129"/>
    <a:srgbClr val="606060"/>
    <a:srgbClr val="040000"/>
    <a:srgbClr val="165109"/>
    <a:srgbClr val="001936"/>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772" autoAdjust="0"/>
  </p:normalViewPr>
  <p:slideViewPr>
    <p:cSldViewPr snapToGrid="0">
      <p:cViewPr>
        <p:scale>
          <a:sx n="76" d="100"/>
          <a:sy n="76" d="100"/>
        </p:scale>
        <p:origin x="-504" y="-48"/>
      </p:cViewPr>
      <p:guideLst>
        <p:guide orient="horz" pos="2273"/>
        <p:guide pos="3766"/>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461067366579174E-2"/>
          <c:y val="7.8703703703703706E-2"/>
          <c:w val="0.89698337707786524"/>
          <c:h val="0.82249198016914538"/>
        </c:manualLayout>
      </c:layout>
      <c:lineChart>
        <c:grouping val="standard"/>
        <c:varyColors val="0"/>
        <c:ser>
          <c:idx val="0"/>
          <c:order val="0"/>
          <c:spPr>
            <a:ln w="28575" cap="rnd">
              <a:solidFill>
                <a:srgbClr val="01FAFA"/>
              </a:solidFill>
              <a:round/>
            </a:ln>
            <a:effectLst/>
          </c:spPr>
          <c:marker>
            <c:symbol val="none"/>
          </c:marker>
          <c:cat>
            <c:strRef>
              <c:f>Sheet1!$F$12:$F$18</c:f>
              <c:strCache>
                <c:ptCount val="7"/>
                <c:pt idx="0">
                  <c:v>2016</c:v>
                </c:pt>
                <c:pt idx="1">
                  <c:v>2017</c:v>
                </c:pt>
                <c:pt idx="2">
                  <c:v>2018</c:v>
                </c:pt>
                <c:pt idx="3">
                  <c:v>2019</c:v>
                </c:pt>
                <c:pt idx="4">
                  <c:v>2020</c:v>
                </c:pt>
                <c:pt idx="5">
                  <c:v>2021</c:v>
                </c:pt>
                <c:pt idx="6">
                  <c:v>2022e</c:v>
                </c:pt>
              </c:strCache>
            </c:strRef>
          </c:cat>
          <c:val>
            <c:numRef>
              <c:f>Sheet1!$G$12:$G$18</c:f>
              <c:numCache>
                <c:formatCode>General</c:formatCode>
                <c:ptCount val="7"/>
                <c:pt idx="0">
                  <c:v>65.34</c:v>
                </c:pt>
                <c:pt idx="1">
                  <c:v>161.57</c:v>
                </c:pt>
                <c:pt idx="2">
                  <c:v>128.83000000000001</c:v>
                </c:pt>
                <c:pt idx="3">
                  <c:v>145.44</c:v>
                </c:pt>
                <c:pt idx="4">
                  <c:v>244.44</c:v>
                </c:pt>
                <c:pt idx="5">
                  <c:v>420.05</c:v>
                </c:pt>
                <c:pt idx="6">
                  <c:v>780</c:v>
                </c:pt>
              </c:numCache>
            </c:numRef>
          </c:val>
          <c:smooth val="0"/>
          <c:extLst xmlns:c16r2="http://schemas.microsoft.com/office/drawing/2015/06/chart">
            <c:ext xmlns:c16="http://schemas.microsoft.com/office/drawing/2014/chart" uri="{C3380CC4-5D6E-409C-BE32-E72D297353CC}">
              <c16:uniqueId val="{00000000-C502-40A9-82AE-6E836EAE39CE}"/>
            </c:ext>
          </c:extLst>
        </c:ser>
        <c:dLbls>
          <c:showLegendKey val="0"/>
          <c:showVal val="0"/>
          <c:showCatName val="0"/>
          <c:showSerName val="0"/>
          <c:showPercent val="0"/>
          <c:showBubbleSize val="0"/>
        </c:dLbls>
        <c:marker val="1"/>
        <c:smooth val="0"/>
        <c:axId val="33269248"/>
        <c:axId val="33270784"/>
      </c:lineChart>
      <c:dateAx>
        <c:axId val="33269248"/>
        <c:scaling>
          <c:orientation val="minMax"/>
        </c:scaling>
        <c:delete val="1"/>
        <c:axPos val="b"/>
        <c:numFmt formatCode="General" sourceLinked="1"/>
        <c:majorTickMark val="none"/>
        <c:minorTickMark val="none"/>
        <c:tickLblPos val="nextTo"/>
        <c:crossAx val="33270784"/>
        <c:crosses val="autoZero"/>
        <c:auto val="0"/>
        <c:lblOffset val="100"/>
        <c:baseTimeUnit val="days"/>
      </c:dateAx>
      <c:valAx>
        <c:axId val="33270784"/>
        <c:scaling>
          <c:orientation val="minMax"/>
          <c:max val="800"/>
          <c:min val="0"/>
        </c:scaling>
        <c:delete val="0"/>
        <c:axPos val="l"/>
        <c:majorGridlines>
          <c:spPr>
            <a:ln w="9525" cap="flat" cmpd="sng" algn="ctr">
              <a:solidFill>
                <a:srgbClr val="01FAFA">
                  <a:alpha val="31000"/>
                </a:srgbClr>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1FAFA"/>
                </a:solidFill>
                <a:latin typeface="+mn-lt"/>
                <a:ea typeface="+mn-ea"/>
                <a:cs typeface="+mn-cs"/>
              </a:defRPr>
            </a:pPr>
            <a:endParaRPr lang="en-US"/>
          </a:p>
        </c:txPr>
        <c:crossAx val="33269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588768" cy="755762"/>
          </a:xfrm>
          <a:prstGeom prst="rect">
            <a:avLst/>
          </a:prstGeom>
        </p:spPr>
        <p:txBody>
          <a:bodyPr vert="horz" lIns="91440" tIns="45720" rIns="91440" bIns="45720" rtlCol="0"/>
          <a:lstStyle>
            <a:lvl1pPr algn="l">
              <a:defRPr sz="1045"/>
            </a:lvl1pPr>
          </a:lstStyle>
          <a:p>
            <a:endParaRPr lang="zh-CN" altLang="en-US" dirty="0">
              <a:ea typeface="Helvetica" panose="020B0604020202030204" pitchFamily="34" charset="0"/>
            </a:endParaRPr>
          </a:p>
        </p:txBody>
      </p:sp>
      <p:sp>
        <p:nvSpPr>
          <p:cNvPr id="3" name="日期占位符 2"/>
          <p:cNvSpPr>
            <a:spLocks noGrp="1"/>
          </p:cNvSpPr>
          <p:nvPr>
            <p:ph type="dt" sz="quarter" idx="1"/>
          </p:nvPr>
        </p:nvSpPr>
        <p:spPr>
          <a:xfrm>
            <a:off x="3383930" y="0"/>
            <a:ext cx="2588768" cy="755762"/>
          </a:xfrm>
          <a:prstGeom prst="rect">
            <a:avLst/>
          </a:prstGeom>
        </p:spPr>
        <p:txBody>
          <a:bodyPr vert="horz" lIns="91440" tIns="45720" rIns="91440" bIns="45720" rtlCol="0"/>
          <a:lstStyle>
            <a:lvl1pPr algn="r">
              <a:defRPr sz="1045"/>
            </a:lvl1pPr>
          </a:lstStyle>
          <a:p>
            <a:fld id="{0F9B84EA-7D68-4D60-9CB1-D50884785D1C}" type="datetimeFigureOut">
              <a:rPr lang="zh-CN" altLang="en-US" smtClean="0">
                <a:ea typeface="Helvetica" panose="020B0604020202030204" pitchFamily="34" charset="0"/>
              </a:rPr>
              <a:t>2023/7/18</a:t>
            </a:fld>
            <a:endParaRPr lang="zh-CN" altLang="en-US" dirty="0">
              <a:ea typeface="Helvetica" panose="020B0604020202030204" pitchFamily="34" charset="0"/>
            </a:endParaRPr>
          </a:p>
        </p:txBody>
      </p:sp>
      <p:sp>
        <p:nvSpPr>
          <p:cNvPr id="4" name="页脚占位符 3"/>
          <p:cNvSpPr>
            <a:spLocks noGrp="1"/>
          </p:cNvSpPr>
          <p:nvPr>
            <p:ph type="ftr" sz="quarter" idx="2"/>
          </p:nvPr>
        </p:nvSpPr>
        <p:spPr>
          <a:xfrm>
            <a:off x="0" y="14307160"/>
            <a:ext cx="2588768" cy="755760"/>
          </a:xfrm>
          <a:prstGeom prst="rect">
            <a:avLst/>
          </a:prstGeom>
        </p:spPr>
        <p:txBody>
          <a:bodyPr vert="horz" lIns="91440" tIns="45720" rIns="91440" bIns="45720" rtlCol="0" anchor="b"/>
          <a:lstStyle>
            <a:lvl1pPr algn="l">
              <a:defRPr sz="1045"/>
            </a:lvl1pPr>
          </a:lstStyle>
          <a:p>
            <a:endParaRPr lang="zh-CN" altLang="en-US" dirty="0">
              <a:ea typeface="Helvetica" panose="020B0604020202030204" pitchFamily="34" charset="0"/>
            </a:endParaRPr>
          </a:p>
        </p:txBody>
      </p:sp>
      <p:sp>
        <p:nvSpPr>
          <p:cNvPr id="5" name="灯片编号占位符 4"/>
          <p:cNvSpPr>
            <a:spLocks noGrp="1"/>
          </p:cNvSpPr>
          <p:nvPr>
            <p:ph type="sldNum" sz="quarter" idx="3"/>
          </p:nvPr>
        </p:nvSpPr>
        <p:spPr>
          <a:xfrm>
            <a:off x="3383930" y="14307160"/>
            <a:ext cx="2588768" cy="755760"/>
          </a:xfrm>
          <a:prstGeom prst="rect">
            <a:avLst/>
          </a:prstGeom>
        </p:spPr>
        <p:txBody>
          <a:bodyPr vert="horz" lIns="91440" tIns="45720" rIns="91440" bIns="45720" rtlCol="0" anchor="b"/>
          <a:lstStyle>
            <a:lvl1pPr algn="r">
              <a:defRPr sz="1045"/>
            </a:lvl1pPr>
          </a:lstStyle>
          <a:p>
            <a:fld id="{8D4E0FC9-F1F8-4FAE-9988-3BA365CFD46F}" type="slidenum">
              <a:rPr lang="zh-CN" altLang="en-US" smtClean="0">
                <a:ea typeface="Helvetica" panose="020B0604020202030204" pitchFamily="34" charset="0"/>
              </a:rPr>
              <a:t>‹#›</a:t>
            </a:fld>
            <a:endParaRPr lang="zh-CN" altLang="en-US" dirty="0">
              <a:ea typeface="Helvetica" panose="020B0604020202030204" pitchFamily="34" charset="0"/>
            </a:endParaRPr>
          </a:p>
        </p:txBody>
      </p:sp>
    </p:spTree>
    <p:extLst>
      <p:ext uri="{BB962C8B-B14F-4D97-AF65-F5344CB8AC3E}">
        <p14:creationId xmlns:p14="http://schemas.microsoft.com/office/powerpoint/2010/main" val="4012778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773680" cy="588858"/>
          </a:xfrm>
          <a:prstGeom prst="rect">
            <a:avLst/>
          </a:prstGeom>
        </p:spPr>
        <p:txBody>
          <a:bodyPr vert="horz" lIns="99048" tIns="49524" rIns="99048" bIns="49524" rtlCol="0"/>
          <a:lstStyle>
            <a:lvl1pPr algn="l">
              <a:defRPr sz="1300">
                <a:ea typeface="Arial" panose="020B0604020202020204" pitchFamily="34" charset="0"/>
              </a:defRPr>
            </a:lvl1pPr>
          </a:lstStyle>
          <a:p>
            <a:endParaRPr lang="zh-CN" altLang="en-US" dirty="0"/>
          </a:p>
        </p:txBody>
      </p:sp>
      <p:sp>
        <p:nvSpPr>
          <p:cNvPr id="3" name="日期占位符 2"/>
          <p:cNvSpPr>
            <a:spLocks noGrp="1"/>
          </p:cNvSpPr>
          <p:nvPr>
            <p:ph type="dt" idx="1"/>
          </p:nvPr>
        </p:nvSpPr>
        <p:spPr>
          <a:xfrm>
            <a:off x="3625639" y="0"/>
            <a:ext cx="2773680" cy="588858"/>
          </a:xfrm>
          <a:prstGeom prst="rect">
            <a:avLst/>
          </a:prstGeom>
        </p:spPr>
        <p:txBody>
          <a:bodyPr vert="horz" lIns="99048" tIns="49524" rIns="99048" bIns="49524" rtlCol="0"/>
          <a:lstStyle>
            <a:lvl1pPr algn="r">
              <a:defRPr sz="1300">
                <a:ea typeface="Arial" panose="020B0604020202020204" pitchFamily="34" charset="0"/>
              </a:defRPr>
            </a:lvl1pPr>
          </a:lstStyle>
          <a:p>
            <a:fld id="{CFA3B01D-8F90-4EC3-A53B-5B2E3542BF92}" type="datetimeFigureOut">
              <a:rPr lang="zh-CN" altLang="en-US" smtClean="0"/>
              <a:pPr/>
              <a:t>2023/7/18</a:t>
            </a:fld>
            <a:endParaRPr lang="zh-CN" altLang="en-US" dirty="0"/>
          </a:p>
        </p:txBody>
      </p:sp>
      <p:sp>
        <p:nvSpPr>
          <p:cNvPr id="4" name="幻灯片图像占位符 3"/>
          <p:cNvSpPr>
            <a:spLocks noGrp="1" noRot="1" noChangeAspect="1"/>
          </p:cNvSpPr>
          <p:nvPr>
            <p:ph type="sldImg" idx="2"/>
          </p:nvPr>
        </p:nvSpPr>
        <p:spPr>
          <a:xfrm>
            <a:off x="-320675" y="1466850"/>
            <a:ext cx="7042150" cy="3962400"/>
          </a:xfrm>
          <a:prstGeom prst="rect">
            <a:avLst/>
          </a:prstGeom>
          <a:noFill/>
          <a:ln w="12700">
            <a:solidFill>
              <a:prstClr val="black"/>
            </a:solidFill>
          </a:ln>
        </p:spPr>
        <p:txBody>
          <a:bodyPr vert="horz" lIns="99048" tIns="49524" rIns="99048" bIns="49524" rtlCol="0" anchor="ctr"/>
          <a:lstStyle/>
          <a:p>
            <a:endParaRPr lang="zh-CN" altLang="en-US" dirty="0"/>
          </a:p>
        </p:txBody>
      </p:sp>
      <p:sp>
        <p:nvSpPr>
          <p:cNvPr id="5" name="备注占位符 4"/>
          <p:cNvSpPr>
            <a:spLocks noGrp="1"/>
          </p:cNvSpPr>
          <p:nvPr>
            <p:ph type="body" sz="quarter" idx="3"/>
          </p:nvPr>
        </p:nvSpPr>
        <p:spPr>
          <a:xfrm>
            <a:off x="640080" y="5648137"/>
            <a:ext cx="5120640" cy="4621203"/>
          </a:xfrm>
          <a:prstGeom prst="rect">
            <a:avLst/>
          </a:prstGeom>
        </p:spPr>
        <p:txBody>
          <a:bodyPr vert="horz" lIns="99048" tIns="49524" rIns="99048" bIns="49524"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11147534"/>
            <a:ext cx="2773680" cy="588856"/>
          </a:xfrm>
          <a:prstGeom prst="rect">
            <a:avLst/>
          </a:prstGeom>
        </p:spPr>
        <p:txBody>
          <a:bodyPr vert="horz" lIns="99048" tIns="49524" rIns="99048" bIns="49524" rtlCol="0" anchor="b"/>
          <a:lstStyle>
            <a:lvl1pPr algn="l">
              <a:defRPr sz="1300">
                <a:ea typeface="Arial" panose="020B0604020202020204" pitchFamily="34" charset="0"/>
              </a:defRPr>
            </a:lvl1pPr>
          </a:lstStyle>
          <a:p>
            <a:endParaRPr lang="zh-CN" altLang="en-US" dirty="0"/>
          </a:p>
        </p:txBody>
      </p:sp>
      <p:sp>
        <p:nvSpPr>
          <p:cNvPr id="7" name="灯片编号占位符 6"/>
          <p:cNvSpPr>
            <a:spLocks noGrp="1"/>
          </p:cNvSpPr>
          <p:nvPr>
            <p:ph type="sldNum" sz="quarter" idx="5"/>
          </p:nvPr>
        </p:nvSpPr>
        <p:spPr>
          <a:xfrm>
            <a:off x="3625639" y="11147534"/>
            <a:ext cx="2773680" cy="588856"/>
          </a:xfrm>
          <a:prstGeom prst="rect">
            <a:avLst/>
          </a:prstGeom>
        </p:spPr>
        <p:txBody>
          <a:bodyPr vert="horz" lIns="99048" tIns="49524" rIns="99048" bIns="49524" rtlCol="0" anchor="b"/>
          <a:lstStyle>
            <a:lvl1pPr algn="r">
              <a:defRPr sz="1300">
                <a:ea typeface="Arial" panose="020B0604020202020204" pitchFamily="34" charset="0"/>
              </a:defRPr>
            </a:lvl1pPr>
          </a:lstStyle>
          <a:p>
            <a:fld id="{D6D069CE-B0BC-409E-84E6-C604885505DC}" type="slidenum">
              <a:rPr lang="zh-CN" altLang="en-US" smtClean="0"/>
              <a:pPr/>
              <a:t>‹#›</a:t>
            </a:fld>
            <a:endParaRPr lang="zh-CN" altLang="en-US" dirty="0"/>
          </a:p>
        </p:txBody>
      </p:sp>
    </p:spTree>
    <p:extLst>
      <p:ext uri="{BB962C8B-B14F-4D97-AF65-F5344CB8AC3E}">
        <p14:creationId xmlns:p14="http://schemas.microsoft.com/office/powerpoint/2010/main" val="140016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Arial" panose="020B0604020202020204" pitchFamily="34" charset="0"/>
        <a:cs typeface="+mn-cs"/>
      </a:defRPr>
    </a:lvl1pPr>
    <a:lvl2pPr marL="457200" algn="l" defTabSz="914400" rtl="0" eaLnBrk="1" latinLnBrk="0" hangingPunct="1">
      <a:defRPr sz="1200" kern="1200">
        <a:solidFill>
          <a:schemeClr val="tx1"/>
        </a:solidFill>
        <a:latin typeface="+mn-lt"/>
        <a:ea typeface="Arial" panose="020B0604020202020204" pitchFamily="34" charset="0"/>
        <a:cs typeface="+mn-cs"/>
      </a:defRPr>
    </a:lvl2pPr>
    <a:lvl3pPr marL="914400" algn="l" defTabSz="914400" rtl="0" eaLnBrk="1" latinLnBrk="0" hangingPunct="1">
      <a:defRPr sz="1200" kern="1200">
        <a:solidFill>
          <a:schemeClr val="tx1"/>
        </a:solidFill>
        <a:latin typeface="+mn-lt"/>
        <a:ea typeface="Arial" panose="020B0604020202020204" pitchFamily="34" charset="0"/>
        <a:cs typeface="+mn-cs"/>
      </a:defRPr>
    </a:lvl3pPr>
    <a:lvl4pPr marL="1371600" algn="l" defTabSz="914400" rtl="0" eaLnBrk="1" latinLnBrk="0" hangingPunct="1">
      <a:defRPr sz="1200" kern="1200">
        <a:solidFill>
          <a:schemeClr val="tx1"/>
        </a:solidFill>
        <a:latin typeface="+mn-lt"/>
        <a:ea typeface="Arial" panose="020B0604020202020204" pitchFamily="34" charset="0"/>
        <a:cs typeface="+mn-cs"/>
      </a:defRPr>
    </a:lvl4pPr>
    <a:lvl5pPr marL="1828800" algn="l" defTabSz="914400" rtl="0" eaLnBrk="1" latinLnBrk="0" hangingPunct="1">
      <a:defRPr sz="1200" kern="1200">
        <a:solidFill>
          <a:schemeClr val="tx1"/>
        </a:solidFill>
        <a:latin typeface="+mn-lt"/>
        <a:ea typeface="Arial" panose="020B0604020202020204" pitchFamily="34"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a:t>
            </a:fld>
            <a:endParaRPr lang="zh-CN" altLang="en-US"/>
          </a:p>
        </p:txBody>
      </p:sp>
    </p:spTree>
    <p:extLst>
      <p:ext uri="{BB962C8B-B14F-4D97-AF65-F5344CB8AC3E}">
        <p14:creationId xmlns:p14="http://schemas.microsoft.com/office/powerpoint/2010/main" val="363277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12</a:t>
            </a:fld>
            <a:endParaRPr lang="zh-CN" altLang="en-US"/>
          </a:p>
        </p:txBody>
      </p:sp>
    </p:spTree>
    <p:extLst>
      <p:ext uri="{BB962C8B-B14F-4D97-AF65-F5344CB8AC3E}">
        <p14:creationId xmlns:p14="http://schemas.microsoft.com/office/powerpoint/2010/main" val="3913123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D6D069CE-B0BC-409E-84E6-C604885505DC}" type="slidenum">
              <a:rPr lang="zh-CN" altLang="en-US" smtClean="0"/>
              <a:t>13</a:t>
            </a:fld>
            <a:endParaRPr lang="zh-CN" altLang="en-US"/>
          </a:p>
        </p:txBody>
      </p:sp>
    </p:spTree>
    <p:extLst>
      <p:ext uri="{BB962C8B-B14F-4D97-AF65-F5344CB8AC3E}">
        <p14:creationId xmlns:p14="http://schemas.microsoft.com/office/powerpoint/2010/main" val="333864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14</a:t>
            </a:fld>
            <a:endParaRPr lang="zh-CN" altLang="en-US"/>
          </a:p>
        </p:txBody>
      </p:sp>
    </p:spTree>
    <p:extLst>
      <p:ext uri="{BB962C8B-B14F-4D97-AF65-F5344CB8AC3E}">
        <p14:creationId xmlns:p14="http://schemas.microsoft.com/office/powerpoint/2010/main" val="3838684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15</a:t>
            </a:fld>
            <a:endParaRPr lang="zh-CN" altLang="en-US"/>
          </a:p>
        </p:txBody>
      </p:sp>
    </p:spTree>
    <p:extLst>
      <p:ext uri="{BB962C8B-B14F-4D97-AF65-F5344CB8AC3E}">
        <p14:creationId xmlns:p14="http://schemas.microsoft.com/office/powerpoint/2010/main" val="49703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16</a:t>
            </a:fld>
            <a:endParaRPr lang="zh-CN" altLang="en-US"/>
          </a:p>
        </p:txBody>
      </p:sp>
    </p:spTree>
    <p:extLst>
      <p:ext uri="{BB962C8B-B14F-4D97-AF65-F5344CB8AC3E}">
        <p14:creationId xmlns:p14="http://schemas.microsoft.com/office/powerpoint/2010/main" val="26530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pPr/>
              <a:t>17</a:t>
            </a:fld>
            <a:endParaRPr lang="zh-CN" altLang="en-US" dirty="0"/>
          </a:p>
        </p:txBody>
      </p:sp>
    </p:spTree>
    <p:extLst>
      <p:ext uri="{BB962C8B-B14F-4D97-AF65-F5344CB8AC3E}">
        <p14:creationId xmlns:p14="http://schemas.microsoft.com/office/powerpoint/2010/main" val="66784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18</a:t>
            </a:fld>
            <a:endParaRPr lang="zh-CN" altLang="en-US"/>
          </a:p>
        </p:txBody>
      </p:sp>
    </p:spTree>
    <p:extLst>
      <p:ext uri="{BB962C8B-B14F-4D97-AF65-F5344CB8AC3E}">
        <p14:creationId xmlns:p14="http://schemas.microsoft.com/office/powerpoint/2010/main" val="377528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19</a:t>
            </a:fld>
            <a:endParaRPr lang="zh-CN" altLang="en-US"/>
          </a:p>
        </p:txBody>
      </p:sp>
    </p:spTree>
    <p:extLst>
      <p:ext uri="{BB962C8B-B14F-4D97-AF65-F5344CB8AC3E}">
        <p14:creationId xmlns:p14="http://schemas.microsoft.com/office/powerpoint/2010/main" val="1917323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20</a:t>
            </a:fld>
            <a:endParaRPr lang="zh-CN" altLang="en-US"/>
          </a:p>
        </p:txBody>
      </p:sp>
    </p:spTree>
    <p:extLst>
      <p:ext uri="{BB962C8B-B14F-4D97-AF65-F5344CB8AC3E}">
        <p14:creationId xmlns:p14="http://schemas.microsoft.com/office/powerpoint/2010/main" val="1721941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21</a:t>
            </a:fld>
            <a:endParaRPr lang="zh-CN" altLang="en-US"/>
          </a:p>
        </p:txBody>
      </p:sp>
    </p:spTree>
    <p:extLst>
      <p:ext uri="{BB962C8B-B14F-4D97-AF65-F5344CB8AC3E}">
        <p14:creationId xmlns:p14="http://schemas.microsoft.com/office/powerpoint/2010/main" val="346367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a:t>
            </a:fld>
            <a:endParaRPr lang="zh-CN" altLang="en-US"/>
          </a:p>
        </p:txBody>
      </p:sp>
    </p:spTree>
    <p:extLst>
      <p:ext uri="{BB962C8B-B14F-4D97-AF65-F5344CB8AC3E}">
        <p14:creationId xmlns:p14="http://schemas.microsoft.com/office/powerpoint/2010/main" val="191689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22</a:t>
            </a:fld>
            <a:endParaRPr lang="zh-CN" altLang="en-US"/>
          </a:p>
        </p:txBody>
      </p:sp>
    </p:spTree>
    <p:extLst>
      <p:ext uri="{BB962C8B-B14F-4D97-AF65-F5344CB8AC3E}">
        <p14:creationId xmlns:p14="http://schemas.microsoft.com/office/powerpoint/2010/main" val="55787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25</a:t>
            </a:fld>
            <a:endParaRPr lang="zh-CN" altLang="en-US"/>
          </a:p>
        </p:txBody>
      </p:sp>
    </p:spTree>
    <p:extLst>
      <p:ext uri="{BB962C8B-B14F-4D97-AF65-F5344CB8AC3E}">
        <p14:creationId xmlns:p14="http://schemas.microsoft.com/office/powerpoint/2010/main" val="2392891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26</a:t>
            </a:fld>
            <a:endParaRPr lang="zh-CN" altLang="en-US"/>
          </a:p>
        </p:txBody>
      </p:sp>
    </p:spTree>
    <p:extLst>
      <p:ext uri="{BB962C8B-B14F-4D97-AF65-F5344CB8AC3E}">
        <p14:creationId xmlns:p14="http://schemas.microsoft.com/office/powerpoint/2010/main" val="1676457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机器换成</a:t>
            </a:r>
            <a:r>
              <a:rPr lang="en-US" altLang="zh-CN" dirty="0"/>
              <a:t>ETC 100kW</a:t>
            </a:r>
            <a:r>
              <a:rPr lang="zh-CN" altLang="en-US" dirty="0"/>
              <a:t>的</a:t>
            </a:r>
          </a:p>
        </p:txBody>
      </p:sp>
      <p:sp>
        <p:nvSpPr>
          <p:cNvPr id="4" name="灯片编号占位符 3"/>
          <p:cNvSpPr>
            <a:spLocks noGrp="1"/>
          </p:cNvSpPr>
          <p:nvPr>
            <p:ph type="sldNum" sz="quarter" idx="10"/>
          </p:nvPr>
        </p:nvSpPr>
        <p:spPr/>
        <p:txBody>
          <a:bodyPr/>
          <a:lstStyle/>
          <a:p>
            <a:fld id="{D6D069CE-B0BC-409E-84E6-C604885505DC}" type="slidenum">
              <a:rPr lang="zh-CN" altLang="en-US" smtClean="0"/>
              <a:t>27</a:t>
            </a:fld>
            <a:endParaRPr lang="zh-CN" altLang="en-US"/>
          </a:p>
        </p:txBody>
      </p:sp>
    </p:spTree>
    <p:extLst>
      <p:ext uri="{BB962C8B-B14F-4D97-AF65-F5344CB8AC3E}">
        <p14:creationId xmlns:p14="http://schemas.microsoft.com/office/powerpoint/2010/main" val="2661628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28</a:t>
            </a:fld>
            <a:endParaRPr lang="zh-CN" altLang="en-US"/>
          </a:p>
        </p:txBody>
      </p:sp>
    </p:spTree>
    <p:extLst>
      <p:ext uri="{BB962C8B-B14F-4D97-AF65-F5344CB8AC3E}">
        <p14:creationId xmlns:p14="http://schemas.microsoft.com/office/powerpoint/2010/main" val="368149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30</a:t>
            </a:fld>
            <a:endParaRPr lang="zh-CN" altLang="en-US"/>
          </a:p>
        </p:txBody>
      </p:sp>
    </p:spTree>
    <p:extLst>
      <p:ext uri="{BB962C8B-B14F-4D97-AF65-F5344CB8AC3E}">
        <p14:creationId xmlns:p14="http://schemas.microsoft.com/office/powerpoint/2010/main" val="1969241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32</a:t>
            </a:fld>
            <a:endParaRPr lang="zh-CN" altLang="en-US"/>
          </a:p>
        </p:txBody>
      </p:sp>
    </p:spTree>
    <p:extLst>
      <p:ext uri="{BB962C8B-B14F-4D97-AF65-F5344CB8AC3E}">
        <p14:creationId xmlns:p14="http://schemas.microsoft.com/office/powerpoint/2010/main" val="3530758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33</a:t>
            </a:fld>
            <a:endParaRPr lang="zh-CN" altLang="en-US"/>
          </a:p>
        </p:txBody>
      </p:sp>
    </p:spTree>
    <p:extLst>
      <p:ext uri="{BB962C8B-B14F-4D97-AF65-F5344CB8AC3E}">
        <p14:creationId xmlns:p14="http://schemas.microsoft.com/office/powerpoint/2010/main" val="3694200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en-US" altLang="zh-CN"/>
          </a:p>
        </p:txBody>
      </p:sp>
    </p:spTree>
    <p:extLst>
      <p:ext uri="{BB962C8B-B14F-4D97-AF65-F5344CB8AC3E}">
        <p14:creationId xmlns:p14="http://schemas.microsoft.com/office/powerpoint/2010/main" val="1898013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36</a:t>
            </a:fld>
            <a:endParaRPr lang="zh-CN" altLang="en-US"/>
          </a:p>
        </p:txBody>
      </p:sp>
    </p:spTree>
    <p:extLst>
      <p:ext uri="{BB962C8B-B14F-4D97-AF65-F5344CB8AC3E}">
        <p14:creationId xmlns:p14="http://schemas.microsoft.com/office/powerpoint/2010/main" val="90208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D6D069CE-B0BC-409E-84E6-C604885505DC}" type="slidenum">
              <a:rPr lang="zh-CN" altLang="en-US" smtClean="0"/>
              <a:t>3</a:t>
            </a:fld>
            <a:endParaRPr lang="zh-CN" altLang="en-US"/>
          </a:p>
        </p:txBody>
      </p:sp>
    </p:spTree>
    <p:extLst>
      <p:ext uri="{BB962C8B-B14F-4D97-AF65-F5344CB8AC3E}">
        <p14:creationId xmlns:p14="http://schemas.microsoft.com/office/powerpoint/2010/main" val="413505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B5B43EA-6180-4AB2-A1EC-D091280B4A6F}" type="slidenum">
              <a:rPr lang="zh-CN" altLang="en-US" smtClean="0"/>
              <a:t>40</a:t>
            </a:fld>
            <a:endParaRPr lang="zh-CN" altLang="en-US"/>
          </a:p>
        </p:txBody>
      </p:sp>
    </p:spTree>
    <p:extLst>
      <p:ext uri="{BB962C8B-B14F-4D97-AF65-F5344CB8AC3E}">
        <p14:creationId xmlns:p14="http://schemas.microsoft.com/office/powerpoint/2010/main" val="2411473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4</a:t>
            </a:fld>
            <a:endParaRPr lang="zh-CN" altLang="en-US"/>
          </a:p>
        </p:txBody>
      </p:sp>
    </p:spTree>
    <p:extLst>
      <p:ext uri="{BB962C8B-B14F-4D97-AF65-F5344CB8AC3E}">
        <p14:creationId xmlns:p14="http://schemas.microsoft.com/office/powerpoint/2010/main" val="353895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5</a:t>
            </a:fld>
            <a:endParaRPr lang="zh-CN" altLang="en-US"/>
          </a:p>
        </p:txBody>
      </p:sp>
    </p:spTree>
    <p:extLst>
      <p:ext uri="{BB962C8B-B14F-4D97-AF65-F5344CB8AC3E}">
        <p14:creationId xmlns:p14="http://schemas.microsoft.com/office/powerpoint/2010/main" val="309905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6</a:t>
            </a:fld>
            <a:endParaRPr lang="zh-CN" altLang="en-US"/>
          </a:p>
        </p:txBody>
      </p:sp>
    </p:spTree>
    <p:extLst>
      <p:ext uri="{BB962C8B-B14F-4D97-AF65-F5344CB8AC3E}">
        <p14:creationId xmlns:p14="http://schemas.microsoft.com/office/powerpoint/2010/main" val="316504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7</a:t>
            </a:fld>
            <a:endParaRPr lang="zh-CN" altLang="en-US"/>
          </a:p>
        </p:txBody>
      </p:sp>
    </p:spTree>
    <p:extLst>
      <p:ext uri="{BB962C8B-B14F-4D97-AF65-F5344CB8AC3E}">
        <p14:creationId xmlns:p14="http://schemas.microsoft.com/office/powerpoint/2010/main" val="587371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9</a:t>
            </a:fld>
            <a:endParaRPr lang="zh-CN" altLang="en-US"/>
          </a:p>
        </p:txBody>
      </p:sp>
    </p:spTree>
    <p:extLst>
      <p:ext uri="{BB962C8B-B14F-4D97-AF65-F5344CB8AC3E}">
        <p14:creationId xmlns:p14="http://schemas.microsoft.com/office/powerpoint/2010/main" val="115442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D069CE-B0BC-409E-84E6-C604885505DC}" type="slidenum">
              <a:rPr lang="zh-CN" altLang="en-US" smtClean="0"/>
              <a:t>10</a:t>
            </a:fld>
            <a:endParaRPr lang="zh-CN" altLang="en-US"/>
          </a:p>
        </p:txBody>
      </p:sp>
    </p:spTree>
    <p:extLst>
      <p:ext uri="{BB962C8B-B14F-4D97-AF65-F5344CB8AC3E}">
        <p14:creationId xmlns:p14="http://schemas.microsoft.com/office/powerpoint/2010/main" val="133284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任意形状 18"/>
          <p:cNvSpPr/>
          <p:nvPr userDrawn="1"/>
        </p:nvSpPr>
        <p:spPr>
          <a:xfrm>
            <a:off x="0" y="6681600"/>
            <a:ext cx="9885600" cy="176400"/>
          </a:xfrm>
          <a:custGeom>
            <a:avLst/>
            <a:gdLst>
              <a:gd name="connsiteX0" fmla="*/ 0 w 9885600"/>
              <a:gd name="connsiteY0" fmla="*/ 0 h 176400"/>
              <a:gd name="connsiteX1" fmla="*/ 9797400 w 9885600"/>
              <a:gd name="connsiteY1" fmla="*/ 0 h 176400"/>
              <a:gd name="connsiteX2" fmla="*/ 9885600 w 9885600"/>
              <a:gd name="connsiteY2" fmla="*/ 88200 h 176400"/>
              <a:gd name="connsiteX3" fmla="*/ 9797400 w 9885600"/>
              <a:gd name="connsiteY3" fmla="*/ 176400 h 176400"/>
              <a:gd name="connsiteX4" fmla="*/ 0 w 9885600"/>
              <a:gd name="connsiteY4" fmla="*/ 176400 h 1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5600" h="176400">
                <a:moveTo>
                  <a:pt x="0" y="0"/>
                </a:moveTo>
                <a:lnTo>
                  <a:pt x="9797400" y="0"/>
                </a:lnTo>
                <a:cubicBezTo>
                  <a:pt x="9846112" y="0"/>
                  <a:pt x="9885600" y="39488"/>
                  <a:pt x="9885600" y="88200"/>
                </a:cubicBezTo>
                <a:cubicBezTo>
                  <a:pt x="9885600" y="136912"/>
                  <a:pt x="9846112" y="176400"/>
                  <a:pt x="9797400" y="176400"/>
                </a:cubicBezTo>
                <a:lnTo>
                  <a:pt x="0" y="176400"/>
                </a:lnTo>
                <a:close/>
              </a:path>
            </a:pathLst>
          </a:custGeom>
          <a:solidFill>
            <a:srgbClr val="D6151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10" name="任意形状 20"/>
          <p:cNvSpPr/>
          <p:nvPr userDrawn="1"/>
        </p:nvSpPr>
        <p:spPr>
          <a:xfrm flipH="1">
            <a:off x="9817808" y="6681600"/>
            <a:ext cx="2374192" cy="176400"/>
          </a:xfrm>
          <a:custGeom>
            <a:avLst/>
            <a:gdLst>
              <a:gd name="connsiteX0" fmla="*/ 2285992 w 2374192"/>
              <a:gd name="connsiteY0" fmla="*/ 0 h 176400"/>
              <a:gd name="connsiteX1" fmla="*/ 0 w 2374192"/>
              <a:gd name="connsiteY1" fmla="*/ 0 h 176400"/>
              <a:gd name="connsiteX2" fmla="*/ 0 w 2374192"/>
              <a:gd name="connsiteY2" fmla="*/ 176400 h 176400"/>
              <a:gd name="connsiteX3" fmla="*/ 2285992 w 2374192"/>
              <a:gd name="connsiteY3" fmla="*/ 176400 h 176400"/>
              <a:gd name="connsiteX4" fmla="*/ 2374192 w 2374192"/>
              <a:gd name="connsiteY4" fmla="*/ 88200 h 176400"/>
              <a:gd name="connsiteX5" fmla="*/ 2285992 w 2374192"/>
              <a:gd name="connsiteY5" fmla="*/ 0 h 1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192" h="176400">
                <a:moveTo>
                  <a:pt x="2285992" y="0"/>
                </a:moveTo>
                <a:lnTo>
                  <a:pt x="0" y="0"/>
                </a:lnTo>
                <a:lnTo>
                  <a:pt x="0" y="176400"/>
                </a:lnTo>
                <a:lnTo>
                  <a:pt x="2285992" y="176400"/>
                </a:lnTo>
                <a:cubicBezTo>
                  <a:pt x="2334704" y="176400"/>
                  <a:pt x="2374192" y="136912"/>
                  <a:pt x="2374192" y="88200"/>
                </a:cubicBezTo>
                <a:cubicBezTo>
                  <a:pt x="2374192" y="39488"/>
                  <a:pt x="2334704" y="0"/>
                  <a:pt x="2285992" y="0"/>
                </a:cubicBezTo>
                <a:close/>
              </a:path>
            </a:pathLst>
          </a:custGeom>
          <a:solidFill>
            <a:schemeClr val="tx1">
              <a:lumMod val="65000"/>
              <a:lumOff val="35000"/>
              <a:alpha val="496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11" name="文本框 10"/>
          <p:cNvSpPr txBox="1"/>
          <p:nvPr userDrawn="1"/>
        </p:nvSpPr>
        <p:spPr>
          <a:xfrm>
            <a:off x="10110325" y="6648693"/>
            <a:ext cx="1769158" cy="230832"/>
          </a:xfrm>
          <a:prstGeom prst="rect">
            <a:avLst/>
          </a:prstGeom>
          <a:noFill/>
        </p:spPr>
        <p:txBody>
          <a:bodyPr wrap="square" rtlCol="0">
            <a:spAutoFit/>
          </a:bodyPr>
          <a:lstStyle/>
          <a:p>
            <a:r>
              <a:rPr kumimoji="1" lang="en-US" altLang="zh-CN" sz="900" dirty="0" err="1">
                <a:solidFill>
                  <a:schemeClr val="bg1"/>
                </a:solidFill>
                <a:latin typeface="Arial" panose="020B0604020202020204" pitchFamily="34" charset="0"/>
                <a:cs typeface="Arial" panose="020B0604020202020204" pitchFamily="34" charset="0"/>
              </a:rPr>
              <a:t>GoodWe</a:t>
            </a:r>
            <a:r>
              <a:rPr kumimoji="1" lang="en-US" altLang="zh-CN" sz="900" dirty="0">
                <a:solidFill>
                  <a:schemeClr val="bg1"/>
                </a:solidFill>
                <a:latin typeface="Arial" panose="020B0604020202020204" pitchFamily="34" charset="0"/>
                <a:cs typeface="Arial" panose="020B0604020202020204" pitchFamily="34" charset="0"/>
              </a:rPr>
              <a:t> Technologies </a:t>
            </a:r>
            <a:r>
              <a:rPr kumimoji="1" lang="en-US" altLang="zh-CN" sz="900" dirty="0" err="1">
                <a:solidFill>
                  <a:schemeClr val="bg1"/>
                </a:solidFill>
                <a:latin typeface="Arial" panose="020B0604020202020204" pitchFamily="34" charset="0"/>
                <a:cs typeface="Arial" panose="020B0604020202020204" pitchFamily="34" charset="0"/>
              </a:rPr>
              <a:t>Co.,Ltd</a:t>
            </a:r>
            <a:r>
              <a:rPr kumimoji="1" lang="en-US" altLang="zh-CN" sz="900" dirty="0">
                <a:solidFill>
                  <a:schemeClr val="bg1"/>
                </a:solidFill>
                <a:latin typeface="Arial" panose="020B0604020202020204" pitchFamily="34" charset="0"/>
                <a:cs typeface="Arial" panose="020B0604020202020204" pitchFamily="34" charset="0"/>
              </a:rPr>
              <a:t>.</a:t>
            </a:r>
            <a:endParaRPr kumimoji="1" lang="zh-CN" altLang="en-US" sz="900" dirty="0">
              <a:solidFill>
                <a:schemeClr val="bg1"/>
              </a:solidFill>
              <a:latin typeface="Arial" panose="020B0604020202020204" pitchFamily="34" charset="0"/>
              <a:cs typeface="Arial" panose="020B0604020202020204" pitchFamily="34" charset="0"/>
            </a:endParaRPr>
          </a:p>
        </p:txBody>
      </p:sp>
      <p:pic>
        <p:nvPicPr>
          <p:cNvPr id="12" name="图片 11" descr="未标题-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5634" y="291926"/>
            <a:ext cx="1784970" cy="411435"/>
          </a:xfrm>
          <a:prstGeom prst="rect">
            <a:avLst/>
          </a:prstGeom>
        </p:spPr>
      </p:pic>
    </p:spTree>
    <p:extLst>
      <p:ext uri="{BB962C8B-B14F-4D97-AF65-F5344CB8AC3E}">
        <p14:creationId xmlns:p14="http://schemas.microsoft.com/office/powerpoint/2010/main" val="19673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682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64B916B-256B-4AB8-B349-24A9F48224BD}" type="datetimeFigureOut">
              <a:rPr lang="zh-CN" altLang="en-US" smtClean="0"/>
              <a:t>2023/7/18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335D1E-ADE3-4AEF-8E5E-BFC6B78B66D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Arial" panose="020B0604020202020204" pitchFamily="34" charset="0"/>
              </a:defRPr>
            </a:lvl1pPr>
          </a:lstStyle>
          <a:p>
            <a:fld id="{664B916B-256B-4AB8-B349-24A9F48224BD}" type="datetimeFigureOut">
              <a:rPr lang="zh-CN" altLang="en-US" smtClean="0"/>
              <a:pPr/>
              <a:t>2023/7/18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Arial" panose="020B0604020202020204" pitchFamily="34" charset="0"/>
              </a:defRPr>
            </a:lvl1pPr>
          </a:lstStyle>
          <a:p>
            <a:fld id="{53335D1E-ADE3-4AEF-8E5E-BFC6B78B66DF}"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Arial" panose="020B0604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Arial" panose="020B06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Arial" panose="020B06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Arial" panose="020B06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Arial" panose="020B06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Arial" panose="020B06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10.png"/><Relationship Id="rId4" Type="http://schemas.openxmlformats.org/officeDocument/2006/relationships/image" Target="../media/image83.png"/><Relationship Id="rId9"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5.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1.png"/><Relationship Id="rId18" Type="http://schemas.openxmlformats.org/officeDocument/2006/relationships/image" Target="../media/image115.png"/><Relationship Id="rId3" Type="http://schemas.openxmlformats.org/officeDocument/2006/relationships/notesSlide" Target="../notesSlides/notesSlide13.xml"/><Relationship Id="rId7" Type="http://schemas.openxmlformats.org/officeDocument/2006/relationships/image" Target="../media/image105.png"/><Relationship Id="rId12" Type="http://schemas.openxmlformats.org/officeDocument/2006/relationships/image" Target="../media/image110.emf"/><Relationship Id="rId17" Type="http://schemas.openxmlformats.org/officeDocument/2006/relationships/image" Target="../media/image114.png"/><Relationship Id="rId2" Type="http://schemas.openxmlformats.org/officeDocument/2006/relationships/slideLayout" Target="../slideLayouts/slideLayout1.xml"/><Relationship Id="rId16" Type="http://schemas.openxmlformats.org/officeDocument/2006/relationships/image" Target="../media/image113.png"/><Relationship Id="rId1" Type="http://schemas.openxmlformats.org/officeDocument/2006/relationships/tags" Target="../tags/tag2.xml"/><Relationship Id="rId6" Type="http://schemas.openxmlformats.org/officeDocument/2006/relationships/image" Target="../media/image104.png"/><Relationship Id="rId11" Type="http://schemas.openxmlformats.org/officeDocument/2006/relationships/image" Target="../media/image109.emf"/><Relationship Id="rId5" Type="http://schemas.openxmlformats.org/officeDocument/2006/relationships/image" Target="../media/image103.png"/><Relationship Id="rId15" Type="http://schemas.openxmlformats.org/officeDocument/2006/relationships/image" Target="../media/image112.png"/><Relationship Id="rId10" Type="http://schemas.openxmlformats.org/officeDocument/2006/relationships/image" Target="../media/image108.emf"/><Relationship Id="rId4" Type="http://schemas.openxmlformats.org/officeDocument/2006/relationships/image" Target="../media/image102.png"/><Relationship Id="rId9" Type="http://schemas.openxmlformats.org/officeDocument/2006/relationships/image" Target="../media/image107.emf"/><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0.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emf"/><Relationship Id="rId2" Type="http://schemas.openxmlformats.org/officeDocument/2006/relationships/notesSlide" Target="../notesSlides/notesSlide14.xml"/><Relationship Id="rId16"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4.emf"/><Relationship Id="rId5" Type="http://schemas.openxmlformats.org/officeDocument/2006/relationships/image" Target="../media/image118.png"/><Relationship Id="rId15" Type="http://schemas.openxmlformats.org/officeDocument/2006/relationships/image" Target="../media/image127.png"/><Relationship Id="rId10" Type="http://schemas.openxmlformats.org/officeDocument/2006/relationships/image" Target="../media/image123.emf"/><Relationship Id="rId4" Type="http://schemas.openxmlformats.org/officeDocument/2006/relationships/image" Target="../media/image117.png"/><Relationship Id="rId9" Type="http://schemas.openxmlformats.org/officeDocument/2006/relationships/image" Target="../media/image122.emf"/><Relationship Id="rId1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jpeg"/><Relationship Id="rId7"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0.png"/><Relationship Id="rId9" Type="http://schemas.openxmlformats.org/officeDocument/2006/relationships/image" Target="../media/image135.png"/></Relationships>
</file>

<file path=ppt/slides/_rels/slide19.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0.png"/><Relationship Id="rId5" Type="http://schemas.openxmlformats.org/officeDocument/2006/relationships/image" Target="../media/image143.png"/><Relationship Id="rId10" Type="http://schemas.openxmlformats.org/officeDocument/2006/relationships/image" Target="../media/image148.emf"/><Relationship Id="rId4" Type="http://schemas.openxmlformats.org/officeDocument/2006/relationships/image" Target="../media/image142.png"/><Relationship Id="rId9" Type="http://schemas.openxmlformats.org/officeDocument/2006/relationships/image" Target="../media/image147.emf"/></Relationships>
</file>

<file path=ppt/slides/_rels/slide21.xml.rels><?xml version="1.0" encoding="UTF-8" standalone="yes"?>
<Relationships xmlns="http://schemas.openxmlformats.org/package/2006/relationships"><Relationship Id="rId8" Type="http://schemas.openxmlformats.org/officeDocument/2006/relationships/image" Target="../media/image152.svg"/><Relationship Id="rId13" Type="http://schemas.openxmlformats.org/officeDocument/2006/relationships/image" Target="../media/image154.png"/><Relationship Id="rId3" Type="http://schemas.openxmlformats.org/officeDocument/2006/relationships/image" Target="../media/image141.png"/><Relationship Id="rId7" Type="http://schemas.openxmlformats.org/officeDocument/2006/relationships/image" Target="../media/image150.png"/><Relationship Id="rId12"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0.svg"/><Relationship Id="rId11" Type="http://schemas.openxmlformats.org/officeDocument/2006/relationships/image" Target="../media/image152.pn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0.png"/><Relationship Id="rId9" Type="http://schemas.openxmlformats.org/officeDocument/2006/relationships/image" Target="../media/image151.png"/></Relationships>
</file>

<file path=ppt/slides/_rels/slide22.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41.pn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20.xml"/><Relationship Id="rId16" Type="http://schemas.openxmlformats.org/officeDocument/2006/relationships/image" Target="../media/image166.png"/><Relationship Id="rId1" Type="http://schemas.openxmlformats.org/officeDocument/2006/relationships/slideLayout" Target="../slideLayouts/slideLayout1.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159.png"/><Relationship Id="rId14" Type="http://schemas.openxmlformats.org/officeDocument/2006/relationships/image" Target="../media/image164.png"/></Relationships>
</file>

<file path=ppt/slides/_rels/slide2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18" Type="http://schemas.openxmlformats.org/officeDocument/2006/relationships/image" Target="../media/image185.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png"/><Relationship Id="rId17" Type="http://schemas.openxmlformats.org/officeDocument/2006/relationships/image" Target="../media/image184.png"/><Relationship Id="rId2" Type="http://schemas.openxmlformats.org/officeDocument/2006/relationships/image" Target="../media/image169.png"/><Relationship Id="rId16" Type="http://schemas.openxmlformats.org/officeDocument/2006/relationships/image" Target="../media/image183.png"/><Relationship Id="rId20"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png"/><Relationship Id="rId19" Type="http://schemas.openxmlformats.org/officeDocument/2006/relationships/image" Target="../media/image186.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s>
</file>

<file path=ppt/slides/_rels/slide25.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jpeg"/><Relationship Id="rId7" Type="http://schemas.openxmlformats.org/officeDocument/2006/relationships/image" Target="../media/image1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26.xml.rels><?xml version="1.0" encoding="UTF-8" standalone="yes"?>
<Relationships xmlns="http://schemas.openxmlformats.org/package/2006/relationships"><Relationship Id="rId8" Type="http://schemas.openxmlformats.org/officeDocument/2006/relationships/image" Target="../media/image200.emf"/><Relationship Id="rId13" Type="http://schemas.openxmlformats.org/officeDocument/2006/relationships/image" Target="../media/image204.png"/><Relationship Id="rId3" Type="http://schemas.openxmlformats.org/officeDocument/2006/relationships/image" Target="../media/image195.png"/><Relationship Id="rId7" Type="http://schemas.openxmlformats.org/officeDocument/2006/relationships/image" Target="../media/image199.emf"/><Relationship Id="rId12" Type="http://schemas.openxmlformats.org/officeDocument/2006/relationships/image" Target="../media/image10.png"/><Relationship Id="rId2" Type="http://schemas.openxmlformats.org/officeDocument/2006/relationships/notesSlide" Target="../notesSlides/notesSlide22.xml"/><Relationship Id="rId16" Type="http://schemas.openxmlformats.org/officeDocument/2006/relationships/image" Target="../media/image207.png"/><Relationship Id="rId1" Type="http://schemas.openxmlformats.org/officeDocument/2006/relationships/slideLayout" Target="../slideLayouts/slideLayout1.xml"/><Relationship Id="rId6" Type="http://schemas.openxmlformats.org/officeDocument/2006/relationships/image" Target="../media/image198.emf"/><Relationship Id="rId11" Type="http://schemas.openxmlformats.org/officeDocument/2006/relationships/image" Target="../media/image203.emf"/><Relationship Id="rId5" Type="http://schemas.openxmlformats.org/officeDocument/2006/relationships/image" Target="../media/image197.png"/><Relationship Id="rId15" Type="http://schemas.openxmlformats.org/officeDocument/2006/relationships/image" Target="../media/image206.png"/><Relationship Id="rId10" Type="http://schemas.openxmlformats.org/officeDocument/2006/relationships/image" Target="../media/image202.emf"/><Relationship Id="rId4" Type="http://schemas.openxmlformats.org/officeDocument/2006/relationships/image" Target="../media/image196.png"/><Relationship Id="rId9" Type="http://schemas.openxmlformats.org/officeDocument/2006/relationships/image" Target="../media/image201.emf"/><Relationship Id="rId14" Type="http://schemas.openxmlformats.org/officeDocument/2006/relationships/image" Target="../media/image205.png"/></Relationships>
</file>

<file path=ppt/slides/_rels/slide2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8.jpeg"/><Relationship Id="rId7" Type="http://schemas.openxmlformats.org/officeDocument/2006/relationships/image" Target="../media/image21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9.png"/><Relationship Id="rId11" Type="http://schemas.openxmlformats.org/officeDocument/2006/relationships/image" Target="../media/image214.png"/><Relationship Id="rId5" Type="http://schemas.openxmlformats.org/officeDocument/2006/relationships/image" Target="../media/image145.png"/><Relationship Id="rId10" Type="http://schemas.openxmlformats.org/officeDocument/2006/relationships/image" Target="../media/image213.png"/><Relationship Id="rId4" Type="http://schemas.openxmlformats.org/officeDocument/2006/relationships/image" Target="../media/image10.png"/><Relationship Id="rId9" Type="http://schemas.openxmlformats.org/officeDocument/2006/relationships/image" Target="../media/image212.png"/></Relationships>
</file>

<file path=ppt/slides/_rels/slide28.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5.jpeg"/><Relationship Id="rId7" Type="http://schemas.openxmlformats.org/officeDocument/2006/relationships/image" Target="../media/image21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10.png"/><Relationship Id="rId9" Type="http://schemas.openxmlformats.org/officeDocument/2006/relationships/image" Target="../media/image220.png"/></Relationships>
</file>

<file path=ppt/slides/_rels/slide2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10.png"/><Relationship Id="rId3" Type="http://schemas.openxmlformats.org/officeDocument/2006/relationships/image" Target="../media/image224.png"/><Relationship Id="rId7" Type="http://schemas.openxmlformats.org/officeDocument/2006/relationships/image" Target="../media/image228.png"/><Relationship Id="rId12" Type="http://schemas.openxmlformats.org/officeDocument/2006/relationships/image" Target="../media/image23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s>
</file>

<file path=ppt/slides/_rels/slide3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240.png"/><Relationship Id="rId3" Type="http://schemas.openxmlformats.org/officeDocument/2006/relationships/image" Target="../media/image234.png"/><Relationship Id="rId7" Type="http://schemas.openxmlformats.org/officeDocument/2006/relationships/image" Target="../media/image171.png"/><Relationship Id="rId12" Type="http://schemas.openxmlformats.org/officeDocument/2006/relationships/image" Target="../media/image239.png"/><Relationship Id="rId2" Type="http://schemas.openxmlformats.org/officeDocument/2006/relationships/notesSlide" Target="../notesSlides/notesSlide26.xml"/><Relationship Id="rId16"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69.png"/><Relationship Id="rId11" Type="http://schemas.openxmlformats.org/officeDocument/2006/relationships/image" Target="../media/image238.png"/><Relationship Id="rId5" Type="http://schemas.openxmlformats.org/officeDocument/2006/relationships/image" Target="../media/image173.png"/><Relationship Id="rId15" Type="http://schemas.openxmlformats.org/officeDocument/2006/relationships/image" Target="../media/image242.png"/><Relationship Id="rId10" Type="http://schemas.openxmlformats.org/officeDocument/2006/relationships/image" Target="../media/image237.png"/><Relationship Id="rId4" Type="http://schemas.openxmlformats.org/officeDocument/2006/relationships/image" Target="../media/image235.png"/><Relationship Id="rId9" Type="http://schemas.openxmlformats.org/officeDocument/2006/relationships/image" Target="../media/image236.png"/><Relationship Id="rId14" Type="http://schemas.openxmlformats.org/officeDocument/2006/relationships/image" Target="../media/image241.png"/></Relationships>
</file>

<file path=ppt/slides/_rels/slide33.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6.png"/><Relationship Id="rId11" Type="http://schemas.openxmlformats.org/officeDocument/2006/relationships/image" Target="../media/image251.png"/><Relationship Id="rId5" Type="http://schemas.openxmlformats.org/officeDocument/2006/relationships/image" Target="../media/image245.png"/><Relationship Id="rId10" Type="http://schemas.openxmlformats.org/officeDocument/2006/relationships/image" Target="../media/image250.png"/><Relationship Id="rId4" Type="http://schemas.openxmlformats.org/officeDocument/2006/relationships/image" Target="../media/image244.png"/><Relationship Id="rId9" Type="http://schemas.openxmlformats.org/officeDocument/2006/relationships/image" Target="../media/image249.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jpe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10" Type="http://schemas.openxmlformats.org/officeDocument/2006/relationships/image" Target="../media/image259.png"/><Relationship Id="rId4" Type="http://schemas.openxmlformats.org/officeDocument/2006/relationships/image" Target="../media/image254.png"/><Relationship Id="rId9" Type="http://schemas.openxmlformats.org/officeDocument/2006/relationships/image" Target="../media/image258.png"/></Relationships>
</file>

<file path=ppt/slides/_rels/slide35.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tags" Target="../tags/tag5.xml"/><Relationship Id="rId7" Type="http://schemas.openxmlformats.org/officeDocument/2006/relationships/notesSlide" Target="../notesSlides/notesSlide28.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3.xml"/><Relationship Id="rId11" Type="http://schemas.openxmlformats.org/officeDocument/2006/relationships/image" Target="../media/image262.png"/><Relationship Id="rId5" Type="http://schemas.openxmlformats.org/officeDocument/2006/relationships/tags" Target="../tags/tag7.xml"/><Relationship Id="rId10" Type="http://schemas.openxmlformats.org/officeDocument/2006/relationships/image" Target="../media/image10.png"/><Relationship Id="rId4" Type="http://schemas.openxmlformats.org/officeDocument/2006/relationships/tags" Target="../tags/tag6.xml"/><Relationship Id="rId9" Type="http://schemas.openxmlformats.org/officeDocument/2006/relationships/image" Target="../media/image261.png"/></Relationships>
</file>

<file path=ppt/slides/_rels/slide36.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6.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6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69.png"/><Relationship Id="rId4" Type="http://schemas.openxmlformats.org/officeDocument/2006/relationships/image" Target="../media/image268.png"/></Relationships>
</file>

<file path=ppt/slides/_rels/slide38.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27.png"/><Relationship Id="rId7" Type="http://schemas.openxmlformats.org/officeDocument/2006/relationships/image" Target="../media/image273.png"/><Relationship Id="rId2" Type="http://schemas.openxmlformats.org/officeDocument/2006/relationships/image" Target="../media/image27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36.png"/><Relationship Id="rId7" Type="http://schemas.openxmlformats.org/officeDocument/2006/relationships/image" Target="../media/image278.png"/><Relationship Id="rId2" Type="http://schemas.openxmlformats.org/officeDocument/2006/relationships/image" Target="../media/image275.png"/><Relationship Id="rId1" Type="http://schemas.openxmlformats.org/officeDocument/2006/relationships/slideLayout" Target="../slideLayouts/slideLayout12.xml"/><Relationship Id="rId6" Type="http://schemas.openxmlformats.org/officeDocument/2006/relationships/image" Target="../media/image277.png"/><Relationship Id="rId11" Type="http://schemas.openxmlformats.org/officeDocument/2006/relationships/image" Target="../media/image10.pn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175.png"/><Relationship Id="rId9" Type="http://schemas.openxmlformats.org/officeDocument/2006/relationships/image" Target="../media/image28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chart" Target="../charts/chart1.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2.jpeg"/><Relationship Id="rId7" Type="http://schemas.openxmlformats.org/officeDocument/2006/relationships/image" Target="../media/image28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41.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88.png"/><Relationship Id="rId7" Type="http://schemas.openxmlformats.org/officeDocument/2006/relationships/image" Target="../media/image292.png"/><Relationship Id="rId2" Type="http://schemas.openxmlformats.org/officeDocument/2006/relationships/image" Target="../media/image287.jpeg"/><Relationship Id="rId1" Type="http://schemas.openxmlformats.org/officeDocument/2006/relationships/slideLayout" Target="../slideLayouts/slideLayout7.xml"/><Relationship Id="rId6" Type="http://schemas.openxmlformats.org/officeDocument/2006/relationships/image" Target="../media/image291.png"/><Relationship Id="rId5" Type="http://schemas.openxmlformats.org/officeDocument/2006/relationships/image" Target="../media/image290.png"/><Relationship Id="rId10" Type="http://schemas.openxmlformats.org/officeDocument/2006/relationships/image" Target="../media/image10.png"/><Relationship Id="rId4" Type="http://schemas.openxmlformats.org/officeDocument/2006/relationships/image" Target="../media/image289.png"/><Relationship Id="rId9" Type="http://schemas.openxmlformats.org/officeDocument/2006/relationships/image" Target="../media/image294.png"/></Relationships>
</file>

<file path=ppt/slides/_rels/slide42.xml.rels><?xml version="1.0" encoding="UTF-8" standalone="yes"?>
<Relationships xmlns="http://schemas.openxmlformats.org/package/2006/relationships"><Relationship Id="rId3" Type="http://schemas.openxmlformats.org/officeDocument/2006/relationships/image" Target="../media/image296.jpeg"/><Relationship Id="rId7" Type="http://schemas.openxmlformats.org/officeDocument/2006/relationships/image" Target="../media/image10.png"/><Relationship Id="rId2" Type="http://schemas.openxmlformats.org/officeDocument/2006/relationships/image" Target="../media/image295.jpeg"/><Relationship Id="rId1" Type="http://schemas.openxmlformats.org/officeDocument/2006/relationships/slideLayout" Target="../slideLayouts/slideLayout7.xml"/><Relationship Id="rId6" Type="http://schemas.openxmlformats.org/officeDocument/2006/relationships/image" Target="../media/image298.png"/><Relationship Id="rId5" Type="http://schemas.microsoft.com/office/2007/relationships/hdphoto" Target="../media/hdphoto3.wdp"/><Relationship Id="rId4" Type="http://schemas.openxmlformats.org/officeDocument/2006/relationships/image" Target="../media/image297.png"/></Relationships>
</file>

<file path=ppt/slides/_rels/slide4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18" Type="http://schemas.openxmlformats.org/officeDocument/2006/relationships/image" Target="../media/image45.emf"/><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emf"/><Relationship Id="rId7" Type="http://schemas.openxmlformats.org/officeDocument/2006/relationships/image" Target="../media/image34.emf"/><Relationship Id="rId12" Type="http://schemas.openxmlformats.org/officeDocument/2006/relationships/image" Target="../media/image39.emf"/><Relationship Id="rId17" Type="http://schemas.openxmlformats.org/officeDocument/2006/relationships/image" Target="../media/image44.emf"/><Relationship Id="rId25"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43.emf"/><Relationship Id="rId20" Type="http://schemas.openxmlformats.org/officeDocument/2006/relationships/image" Target="../media/image47.emf"/><Relationship Id="rId29"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33.emf"/><Relationship Id="rId11" Type="http://schemas.openxmlformats.org/officeDocument/2006/relationships/image" Target="../media/image38.emf"/><Relationship Id="rId24" Type="http://schemas.openxmlformats.org/officeDocument/2006/relationships/image" Target="../media/image51.png"/><Relationship Id="rId32" Type="http://schemas.openxmlformats.org/officeDocument/2006/relationships/image" Target="../media/image58.png"/><Relationship Id="rId5" Type="http://schemas.openxmlformats.org/officeDocument/2006/relationships/image" Target="../media/image32.emf"/><Relationship Id="rId15" Type="http://schemas.openxmlformats.org/officeDocument/2006/relationships/image" Target="../media/image42.emf"/><Relationship Id="rId23" Type="http://schemas.openxmlformats.org/officeDocument/2006/relationships/image" Target="../media/image50.emf"/><Relationship Id="rId28" Type="http://schemas.openxmlformats.org/officeDocument/2006/relationships/image" Target="../media/image10.png"/><Relationship Id="rId10" Type="http://schemas.openxmlformats.org/officeDocument/2006/relationships/image" Target="../media/image37.emf"/><Relationship Id="rId19" Type="http://schemas.openxmlformats.org/officeDocument/2006/relationships/image" Target="../media/image46.emf"/><Relationship Id="rId31" Type="http://schemas.openxmlformats.org/officeDocument/2006/relationships/image" Target="../media/image57.png"/><Relationship Id="rId4" Type="http://schemas.openxmlformats.org/officeDocument/2006/relationships/image" Target="../media/image31.emf"/><Relationship Id="rId9" Type="http://schemas.openxmlformats.org/officeDocument/2006/relationships/image" Target="../media/image36.emf"/><Relationship Id="rId14" Type="http://schemas.openxmlformats.org/officeDocument/2006/relationships/image" Target="../media/image41.emf"/><Relationship Id="rId22" Type="http://schemas.openxmlformats.org/officeDocument/2006/relationships/image" Target="../media/image49.emf"/><Relationship Id="rId27" Type="http://schemas.openxmlformats.org/officeDocument/2006/relationships/image" Target="../media/image54.png"/><Relationship Id="rId30"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pic>
        <p:nvPicPr>
          <p:cNvPr id="20"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505" y="1844316"/>
            <a:ext cx="11390495" cy="2398633"/>
          </a:xfrm>
          <a:prstGeom prst="rect">
            <a:avLst/>
          </a:prstGeom>
        </p:spPr>
      </p:pic>
      <p:sp>
        <p:nvSpPr>
          <p:cNvPr id="8" name="文本框 7"/>
          <p:cNvSpPr txBox="1"/>
          <p:nvPr/>
        </p:nvSpPr>
        <p:spPr>
          <a:xfrm>
            <a:off x="996949" y="2186027"/>
            <a:ext cx="9551497" cy="2249334"/>
          </a:xfrm>
          <a:prstGeom prst="rect">
            <a:avLst/>
          </a:prstGeom>
          <a:noFill/>
        </p:spPr>
        <p:txBody>
          <a:bodyPr wrap="square" lIns="91440" tIns="45720" rIns="91440" bIns="45720" rtlCol="0" anchor="t">
            <a:spAutoFit/>
          </a:bodyPr>
          <a:lstStyle/>
          <a:p>
            <a:r>
              <a:rPr lang="en-US" sz="4800" dirty="0">
                <a:solidFill>
                  <a:schemeClr val="bg1"/>
                </a:solidFill>
                <a:latin typeface="Arial" panose="020B0604020202020204" pitchFamily="34" charset="0"/>
                <a:cs typeface="Arial" panose="020B0604020202020204" pitchFamily="34" charset="0"/>
              </a:rPr>
              <a:t>DRIVING THE WORLD'S </a:t>
            </a:r>
            <a:endParaRPr lang="en-GB" sz="4800" dirty="0">
              <a:solidFill>
                <a:schemeClr val="bg1"/>
              </a:solidFill>
              <a:latin typeface="Calibri" panose="020F0502020204030204"/>
              <a:cs typeface="Calibri" panose="020F0502020204030204"/>
            </a:endParaRPr>
          </a:p>
          <a:p>
            <a:r>
              <a:rPr lang="en-US" sz="4800" dirty="0">
                <a:solidFill>
                  <a:schemeClr val="bg1"/>
                </a:solidFill>
                <a:latin typeface="Arial" panose="020B0604020202020204" pitchFamily="34" charset="0"/>
                <a:cs typeface="Arial" panose="020B0604020202020204" pitchFamily="34" charset="0"/>
              </a:rPr>
              <a:t>SMART ENERGY FUTURE</a:t>
            </a:r>
            <a:endParaRPr lang="en-GB" sz="4800" dirty="0">
              <a:solidFill>
                <a:schemeClr val="bg1"/>
              </a:solidFill>
              <a:ea typeface="+mn-lt"/>
              <a:cs typeface="+mn-lt"/>
            </a:endParaRPr>
          </a:p>
          <a:p>
            <a:pPr>
              <a:lnSpc>
                <a:spcPts val="5300"/>
              </a:lnSpc>
            </a:pPr>
            <a:endParaRPr lang="en-GB" sz="4800" dirty="0">
              <a:solidFill>
                <a:schemeClr val="bg1"/>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8449" y="542021"/>
            <a:ext cx="1458000" cy="216000"/>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3455" y="3628240"/>
            <a:ext cx="1010619" cy="346296"/>
          </a:xfrm>
          <a:prstGeom prst="rect">
            <a:avLst/>
          </a:prstGeom>
        </p:spPr>
      </p:pic>
      <p:sp>
        <p:nvSpPr>
          <p:cNvPr id="9" name="文本框 8"/>
          <p:cNvSpPr txBox="1"/>
          <p:nvPr/>
        </p:nvSpPr>
        <p:spPr>
          <a:xfrm>
            <a:off x="1113494" y="3308013"/>
            <a:ext cx="6139547" cy="772006"/>
          </a:xfrm>
          <a:prstGeom prst="rect">
            <a:avLst/>
          </a:prstGeom>
          <a:noFill/>
        </p:spPr>
        <p:txBody>
          <a:bodyPr wrap="square" lIns="91440" tIns="45720" rIns="91440" bIns="45720" rtlCol="0" anchor="t">
            <a:spAutoFit/>
          </a:bodyPr>
          <a:lstStyle/>
          <a:p>
            <a:pPr>
              <a:lnSpc>
                <a:spcPts val="5300"/>
              </a:lnSpc>
            </a:pPr>
            <a:r>
              <a:rPr lang="en-US" altLang="zh-CN" sz="1600" b="1" dirty="0" err="1">
                <a:solidFill>
                  <a:schemeClr val="bg1"/>
                </a:solidFill>
                <a:latin typeface="Arial" panose="020B0604020202020204" pitchFamily="34" charset="0"/>
                <a:ea typeface="Helvetica" panose="020B0604020202030204" pitchFamily="34" charset="0"/>
                <a:cs typeface="Arial" panose="020B0604020202020204" pitchFamily="34" charset="0"/>
              </a:rPr>
              <a:t>GoodWe</a:t>
            </a:r>
            <a:r>
              <a:rPr lang="en-US" altLang="zh-CN" sz="1600" b="1" dirty="0">
                <a:solidFill>
                  <a:schemeClr val="bg1"/>
                </a:solidFill>
                <a:latin typeface="Arial" panose="020B0604020202020204" pitchFamily="34" charset="0"/>
                <a:ea typeface="Helvetica" panose="020B0604020202030204" pitchFamily="34" charset="0"/>
                <a:cs typeface="Arial" panose="020B0604020202020204" pitchFamily="34" charset="0"/>
              </a:rPr>
              <a:t>  </a:t>
            </a:r>
            <a:r>
              <a:rPr lang="en-US" sz="1600" dirty="0">
                <a:solidFill>
                  <a:schemeClr val="bg1"/>
                </a:solidFill>
                <a:latin typeface="Arial" panose="020B0604020202020204" pitchFamily="34" charset="0"/>
                <a:ea typeface="Helvetica" panose="020B0604020202030204" pitchFamily="34" charset="0"/>
                <a:cs typeface="Arial" panose="020B0604020202020204" pitchFamily="34" charset="0"/>
              </a:rPr>
              <a:t>Company Introduction</a:t>
            </a:r>
            <a:r>
              <a:rPr lang="en-US" altLang="zh-CN" sz="1600" b="1" dirty="0">
                <a:solidFill>
                  <a:schemeClr val="bg1"/>
                </a:solidFill>
                <a:latin typeface="Arial" panose="020B0604020202020204" pitchFamily="34" charset="0"/>
                <a:ea typeface="Helvetica" panose="020B0604020202030204" pitchFamily="34" charset="0"/>
                <a:cs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7" name="文本框 6"/>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10</a:t>
            </a:r>
            <a:endParaRPr lang="zh-CN" altLang="en-US" sz="1100" dirty="0">
              <a:solidFill>
                <a:schemeClr val="bg1"/>
              </a:solidFill>
              <a:latin typeface="Arial" panose="020B0604020202020204" pitchFamily="34" charset="0"/>
            </a:endParaRPr>
          </a:p>
        </p:txBody>
      </p:sp>
      <p:sp>
        <p:nvSpPr>
          <p:cNvPr id="8" name="文本框 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30" name="文本框 29"/>
          <p:cNvSpPr txBox="1"/>
          <p:nvPr/>
        </p:nvSpPr>
        <p:spPr>
          <a:xfrm>
            <a:off x="669220" y="543618"/>
            <a:ext cx="8209859"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rPr>
              <a:t>OVERSEAS WAREHOUSES</a:t>
            </a:r>
          </a:p>
        </p:txBody>
      </p:sp>
      <p:cxnSp>
        <p:nvCxnSpPr>
          <p:cNvPr id="31" name="直接连接符 30"/>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2538489" y="3466784"/>
            <a:ext cx="1330057" cy="932400"/>
            <a:chOff x="1985994" y="3887081"/>
            <a:chExt cx="1330057" cy="932400"/>
          </a:xfrm>
        </p:grpSpPr>
        <p:grpSp>
          <p:nvGrpSpPr>
            <p:cNvPr id="58" name="组合 57"/>
            <p:cNvGrpSpPr/>
            <p:nvPr/>
          </p:nvGrpSpPr>
          <p:grpSpPr>
            <a:xfrm rot="10800000" flipV="1">
              <a:off x="1985994" y="3887081"/>
              <a:ext cx="1134000" cy="932400"/>
              <a:chOff x="2020135" y="2170172"/>
              <a:chExt cx="1134000" cy="933682"/>
            </a:xfrm>
          </p:grpSpPr>
          <p:sp>
            <p:nvSpPr>
              <p:cNvPr id="59" name="椭圆 5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60" name="组合 59"/>
              <p:cNvGrpSpPr/>
              <p:nvPr/>
            </p:nvGrpSpPr>
            <p:grpSpPr>
              <a:xfrm>
                <a:off x="2020135" y="2170172"/>
                <a:ext cx="1134000" cy="900757"/>
                <a:chOff x="2020135" y="2177315"/>
                <a:chExt cx="1134000" cy="900757"/>
              </a:xfrm>
            </p:grpSpPr>
            <p:sp>
              <p:nvSpPr>
                <p:cNvPr id="61" name="任意多边形 6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2" name="任意多边形 6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2" name="组合 11"/>
            <p:cNvGrpSpPr/>
            <p:nvPr/>
          </p:nvGrpSpPr>
          <p:grpSpPr>
            <a:xfrm>
              <a:off x="1988990" y="3922006"/>
              <a:ext cx="1327061" cy="551815"/>
              <a:chOff x="532696" y="2223193"/>
              <a:chExt cx="1327061" cy="551815"/>
            </a:xfrm>
          </p:grpSpPr>
          <p:sp>
            <p:nvSpPr>
              <p:cNvPr id="13" name="文本框 12"/>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Brazil</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4" name="文本框 13"/>
              <p:cNvSpPr txBox="1"/>
              <p:nvPr/>
            </p:nvSpPr>
            <p:spPr>
              <a:xfrm>
                <a:off x="532696" y="2413371"/>
                <a:ext cx="1134179" cy="361637"/>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a:t>
                </a:r>
                <a:r>
                  <a:rPr lang="en-US" altLang="zh-CN" sz="850" dirty="0" err="1">
                    <a:solidFill>
                      <a:schemeClr val="bg1"/>
                    </a:solidFill>
                    <a:latin typeface="Arial" panose="020B0604020202020204" pitchFamily="34" charset="0"/>
                    <a:cs typeface="Arial" panose="020B0604020202020204" pitchFamily="34" charset="0"/>
                  </a:rPr>
                  <a:t>Cariacica</a:t>
                </a:r>
                <a:r>
                  <a:rPr lang="en-US" altLang="zh-CN" sz="850" dirty="0">
                    <a:solidFill>
                      <a:schemeClr val="bg1"/>
                    </a:solidFill>
                    <a:latin typeface="Arial" panose="020B0604020202020204" pitchFamily="34" charset="0"/>
                    <a:cs typeface="Arial" panose="020B0604020202020204" pitchFamily="34" charset="0"/>
                  </a:rPr>
                  <a:t>)</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83" name="图片 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9164" y="4395048"/>
              <a:ext cx="208026" cy="217627"/>
            </a:xfrm>
            <a:prstGeom prst="rect">
              <a:avLst/>
            </a:prstGeom>
          </p:spPr>
        </p:pic>
      </p:grpSp>
      <p:grpSp>
        <p:nvGrpSpPr>
          <p:cNvPr id="5" name="组合 4"/>
          <p:cNvGrpSpPr/>
          <p:nvPr/>
        </p:nvGrpSpPr>
        <p:grpSpPr>
          <a:xfrm>
            <a:off x="9103250" y="3149882"/>
            <a:ext cx="1359776" cy="933682"/>
            <a:chOff x="8982782" y="3488335"/>
            <a:chExt cx="1359776" cy="933682"/>
          </a:xfrm>
        </p:grpSpPr>
        <p:grpSp>
          <p:nvGrpSpPr>
            <p:cNvPr id="68" name="组合 67"/>
            <p:cNvGrpSpPr/>
            <p:nvPr/>
          </p:nvGrpSpPr>
          <p:grpSpPr>
            <a:xfrm rot="10800000" flipH="1">
              <a:off x="8982782" y="3488335"/>
              <a:ext cx="1134000" cy="933682"/>
              <a:chOff x="2020135" y="2170172"/>
              <a:chExt cx="1134000" cy="933682"/>
            </a:xfrm>
          </p:grpSpPr>
          <p:sp>
            <p:nvSpPr>
              <p:cNvPr id="69" name="椭圆 6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70" name="组合 69"/>
              <p:cNvGrpSpPr/>
              <p:nvPr/>
            </p:nvGrpSpPr>
            <p:grpSpPr>
              <a:xfrm>
                <a:off x="2020135" y="2170172"/>
                <a:ext cx="1134000" cy="900757"/>
                <a:chOff x="2020135" y="2177315"/>
                <a:chExt cx="1134000" cy="900757"/>
              </a:xfrm>
            </p:grpSpPr>
            <p:sp>
              <p:nvSpPr>
                <p:cNvPr id="71" name="任意多边形 7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2" name="任意多边形 7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24" name="组合 23"/>
            <p:cNvGrpSpPr/>
            <p:nvPr/>
          </p:nvGrpSpPr>
          <p:grpSpPr>
            <a:xfrm>
              <a:off x="9015497" y="3659098"/>
              <a:ext cx="1327061" cy="544121"/>
              <a:chOff x="532696" y="2223193"/>
              <a:chExt cx="1327061" cy="544121"/>
            </a:xfrm>
          </p:grpSpPr>
          <p:sp>
            <p:nvSpPr>
              <p:cNvPr id="25" name="文本框 24"/>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India</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26" name="文本框 25"/>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a:t>
                </a:r>
                <a:r>
                  <a:rPr lang="en-US" altLang="zh-CN" sz="850" dirty="0" err="1">
                    <a:solidFill>
                      <a:schemeClr val="bg1"/>
                    </a:solidFill>
                    <a:latin typeface="Arial" panose="020B0604020202020204" pitchFamily="34" charset="0"/>
                    <a:cs typeface="Arial" panose="020B0604020202020204" pitchFamily="34" charset="0"/>
                  </a:rPr>
                  <a:t>Panvel</a:t>
                </a:r>
                <a:r>
                  <a:rPr lang="en-US" altLang="zh-CN" sz="850" dirty="0">
                    <a:solidFill>
                      <a:schemeClr val="bg1"/>
                    </a:solidFill>
                    <a:latin typeface="Arial" panose="020B0604020202020204" pitchFamily="34" charset="0"/>
                    <a:cs typeface="Arial" panose="020B0604020202020204" pitchFamily="34" charset="0"/>
                  </a:rPr>
                  <a:t>)</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87" name="图片 8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4256" y="4115471"/>
              <a:ext cx="208026" cy="217627"/>
            </a:xfrm>
            <a:prstGeom prst="rect">
              <a:avLst/>
            </a:prstGeom>
          </p:spPr>
        </p:pic>
      </p:grpSp>
      <p:grpSp>
        <p:nvGrpSpPr>
          <p:cNvPr id="2" name="组合 1"/>
          <p:cNvGrpSpPr/>
          <p:nvPr/>
        </p:nvGrpSpPr>
        <p:grpSpPr>
          <a:xfrm>
            <a:off x="10705195" y="3927133"/>
            <a:ext cx="1343719" cy="980018"/>
            <a:chOff x="10705195" y="3927133"/>
            <a:chExt cx="1343719" cy="980018"/>
          </a:xfrm>
        </p:grpSpPr>
        <p:grpSp>
          <p:nvGrpSpPr>
            <p:cNvPr id="63" name="组合 62"/>
            <p:cNvGrpSpPr/>
            <p:nvPr/>
          </p:nvGrpSpPr>
          <p:grpSpPr>
            <a:xfrm rot="10800000" flipV="1">
              <a:off x="10705195" y="3927133"/>
              <a:ext cx="1134000" cy="980018"/>
              <a:chOff x="2020135" y="2170172"/>
              <a:chExt cx="1134000" cy="933682"/>
            </a:xfrm>
          </p:grpSpPr>
          <p:sp>
            <p:nvSpPr>
              <p:cNvPr id="64" name="椭圆 63"/>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65" name="组合 64"/>
              <p:cNvGrpSpPr/>
              <p:nvPr/>
            </p:nvGrpSpPr>
            <p:grpSpPr>
              <a:xfrm>
                <a:off x="2020135" y="2170172"/>
                <a:ext cx="1134000" cy="900757"/>
                <a:chOff x="2020135" y="2177315"/>
                <a:chExt cx="1134000" cy="900757"/>
              </a:xfrm>
            </p:grpSpPr>
            <p:sp>
              <p:nvSpPr>
                <p:cNvPr id="66" name="任意多边形 65"/>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67" name="任意多边形 66"/>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27" name="组合 26"/>
            <p:cNvGrpSpPr/>
            <p:nvPr/>
          </p:nvGrpSpPr>
          <p:grpSpPr>
            <a:xfrm>
              <a:off x="10721853" y="3950948"/>
              <a:ext cx="1327061" cy="544121"/>
              <a:chOff x="532696" y="2223193"/>
              <a:chExt cx="1327061" cy="544121"/>
            </a:xfrm>
          </p:grpSpPr>
          <p:sp>
            <p:nvSpPr>
              <p:cNvPr id="28" name="文本框 27"/>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Australia</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29" name="文本框 28"/>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a:t>
                </a:r>
                <a:r>
                  <a:rPr lang="en-US" altLang="zh-CN" sz="850" dirty="0" err="1">
                    <a:solidFill>
                      <a:schemeClr val="bg1"/>
                    </a:solidFill>
                    <a:latin typeface="Arial" panose="020B0604020202020204" pitchFamily="34" charset="0"/>
                    <a:cs typeface="Arial" panose="020B0604020202020204" pitchFamily="34" charset="0"/>
                  </a:rPr>
                  <a:t>Dandenong</a:t>
                </a:r>
                <a:r>
                  <a:rPr lang="en-US" altLang="zh-CN" sz="850" dirty="0">
                    <a:solidFill>
                      <a:schemeClr val="bg1"/>
                    </a:solidFill>
                    <a:latin typeface="Arial" panose="020B0604020202020204" pitchFamily="34" charset="0"/>
                    <a:cs typeface="Arial" panose="020B0604020202020204" pitchFamily="34" charset="0"/>
                  </a:rPr>
                  <a:t> South)</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88" name="图片 8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44507" y="4479515"/>
              <a:ext cx="208026" cy="217627"/>
            </a:xfrm>
            <a:prstGeom prst="rect">
              <a:avLst/>
            </a:prstGeom>
          </p:spPr>
        </p:pic>
      </p:grpSp>
      <p:grpSp>
        <p:nvGrpSpPr>
          <p:cNvPr id="115" name="组合 114"/>
          <p:cNvGrpSpPr/>
          <p:nvPr/>
        </p:nvGrpSpPr>
        <p:grpSpPr>
          <a:xfrm>
            <a:off x="468620" y="1552971"/>
            <a:ext cx="1344951" cy="933682"/>
            <a:chOff x="6948141" y="1428534"/>
            <a:chExt cx="1344951" cy="933682"/>
          </a:xfrm>
        </p:grpSpPr>
        <p:grpSp>
          <p:nvGrpSpPr>
            <p:cNvPr id="116" name="组合 115"/>
            <p:cNvGrpSpPr/>
            <p:nvPr/>
          </p:nvGrpSpPr>
          <p:grpSpPr>
            <a:xfrm>
              <a:off x="6948141" y="1428534"/>
              <a:ext cx="1134000" cy="933682"/>
              <a:chOff x="2020135" y="2170172"/>
              <a:chExt cx="1134000" cy="933682"/>
            </a:xfrm>
          </p:grpSpPr>
          <p:sp>
            <p:nvSpPr>
              <p:cNvPr id="121" name="椭圆 120"/>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22" name="组合 121"/>
              <p:cNvGrpSpPr/>
              <p:nvPr/>
            </p:nvGrpSpPr>
            <p:grpSpPr>
              <a:xfrm>
                <a:off x="2020135" y="2170172"/>
                <a:ext cx="1134000" cy="900757"/>
                <a:chOff x="2020135" y="2177315"/>
                <a:chExt cx="1134000" cy="900757"/>
              </a:xfrm>
            </p:grpSpPr>
            <p:sp>
              <p:nvSpPr>
                <p:cNvPr id="123" name="任意多边形 122"/>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24" name="任意多边形 123"/>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17" name="组合 116"/>
            <p:cNvGrpSpPr/>
            <p:nvPr/>
          </p:nvGrpSpPr>
          <p:grpSpPr>
            <a:xfrm>
              <a:off x="6966031" y="1478011"/>
              <a:ext cx="1327061" cy="544121"/>
              <a:chOff x="532696" y="2223193"/>
              <a:chExt cx="1327061" cy="544121"/>
            </a:xfrm>
          </p:grpSpPr>
          <p:sp>
            <p:nvSpPr>
              <p:cNvPr id="119" name="文本框 118"/>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USA</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20" name="文本框 119"/>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(Fontana, CA)</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118" name="图片 1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9449" y="1939661"/>
              <a:ext cx="208026" cy="217627"/>
            </a:xfrm>
            <a:prstGeom prst="rect">
              <a:avLst/>
            </a:prstGeom>
          </p:spPr>
        </p:pic>
      </p:grpSp>
      <p:pic>
        <p:nvPicPr>
          <p:cNvPr id="97" name="图片 9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grpSp>
        <p:nvGrpSpPr>
          <p:cNvPr id="98" name="组合 97"/>
          <p:cNvGrpSpPr/>
          <p:nvPr/>
        </p:nvGrpSpPr>
        <p:grpSpPr>
          <a:xfrm>
            <a:off x="10848940" y="4930683"/>
            <a:ext cx="1339052" cy="933682"/>
            <a:chOff x="4324435" y="1504735"/>
            <a:chExt cx="1339052" cy="933682"/>
          </a:xfrm>
        </p:grpSpPr>
        <p:grpSp>
          <p:nvGrpSpPr>
            <p:cNvPr id="99" name="组合 98"/>
            <p:cNvGrpSpPr/>
            <p:nvPr/>
          </p:nvGrpSpPr>
          <p:grpSpPr>
            <a:xfrm rot="10800000">
              <a:off x="4324435" y="1504735"/>
              <a:ext cx="1134000" cy="933682"/>
              <a:chOff x="2020135" y="2170172"/>
              <a:chExt cx="1134000" cy="933682"/>
            </a:xfrm>
          </p:grpSpPr>
          <p:sp>
            <p:nvSpPr>
              <p:cNvPr id="139" name="椭圆 13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40" name="组合 139"/>
              <p:cNvGrpSpPr/>
              <p:nvPr/>
            </p:nvGrpSpPr>
            <p:grpSpPr>
              <a:xfrm>
                <a:off x="2020135" y="2170172"/>
                <a:ext cx="1134000" cy="900757"/>
                <a:chOff x="2020135" y="2177315"/>
                <a:chExt cx="1134000" cy="900757"/>
              </a:xfrm>
            </p:grpSpPr>
            <p:sp>
              <p:nvSpPr>
                <p:cNvPr id="141" name="任意多边形 14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2" name="任意多边形 14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00" name="组合 99"/>
            <p:cNvGrpSpPr/>
            <p:nvPr/>
          </p:nvGrpSpPr>
          <p:grpSpPr>
            <a:xfrm>
              <a:off x="4336426" y="1680268"/>
              <a:ext cx="1327061" cy="544121"/>
              <a:chOff x="532696" y="2223193"/>
              <a:chExt cx="1327061" cy="544121"/>
            </a:xfrm>
          </p:grpSpPr>
          <p:sp>
            <p:nvSpPr>
              <p:cNvPr id="102" name="文本框 101"/>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Australia</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03" name="文本框 102"/>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(Braeside)</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101" name="图片 10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1902" y="2124351"/>
              <a:ext cx="208026" cy="217627"/>
            </a:xfrm>
            <a:prstGeom prst="rect">
              <a:avLst/>
            </a:prstGeom>
          </p:spPr>
        </p:pic>
      </p:grpSp>
      <p:grpSp>
        <p:nvGrpSpPr>
          <p:cNvPr id="143" name="组合 142"/>
          <p:cNvGrpSpPr/>
          <p:nvPr/>
        </p:nvGrpSpPr>
        <p:grpSpPr>
          <a:xfrm>
            <a:off x="4994167" y="1615938"/>
            <a:ext cx="1339052" cy="933682"/>
            <a:chOff x="4324435" y="1504735"/>
            <a:chExt cx="1339052" cy="933682"/>
          </a:xfrm>
        </p:grpSpPr>
        <p:grpSp>
          <p:nvGrpSpPr>
            <p:cNvPr id="144" name="组合 143"/>
            <p:cNvGrpSpPr/>
            <p:nvPr/>
          </p:nvGrpSpPr>
          <p:grpSpPr>
            <a:xfrm rot="10800000">
              <a:off x="4324435" y="1504735"/>
              <a:ext cx="1134000" cy="933682"/>
              <a:chOff x="2020135" y="2170172"/>
              <a:chExt cx="1134000" cy="933682"/>
            </a:xfrm>
          </p:grpSpPr>
          <p:sp>
            <p:nvSpPr>
              <p:cNvPr id="149" name="椭圆 14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50" name="组合 149"/>
              <p:cNvGrpSpPr/>
              <p:nvPr/>
            </p:nvGrpSpPr>
            <p:grpSpPr>
              <a:xfrm>
                <a:off x="2020135" y="2170172"/>
                <a:ext cx="1134000" cy="900757"/>
                <a:chOff x="2020135" y="2177315"/>
                <a:chExt cx="1134000" cy="900757"/>
              </a:xfrm>
            </p:grpSpPr>
            <p:sp>
              <p:nvSpPr>
                <p:cNvPr id="151" name="任意多边形 15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52" name="任意多边形 15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45" name="组合 144"/>
            <p:cNvGrpSpPr/>
            <p:nvPr/>
          </p:nvGrpSpPr>
          <p:grpSpPr>
            <a:xfrm>
              <a:off x="4336426" y="1680268"/>
              <a:ext cx="1327061" cy="674926"/>
              <a:chOff x="532696" y="2223193"/>
              <a:chExt cx="1327061" cy="674926"/>
            </a:xfrm>
          </p:grpSpPr>
          <p:sp>
            <p:nvSpPr>
              <p:cNvPr id="147" name="文本框 146"/>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Netherlands</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48" name="文本框 147"/>
              <p:cNvSpPr txBox="1"/>
              <p:nvPr/>
            </p:nvSpPr>
            <p:spPr>
              <a:xfrm>
                <a:off x="532696" y="2413371"/>
                <a:ext cx="1134179" cy="484748"/>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(Alphen </a:t>
                </a:r>
                <a:r>
                  <a:rPr lang="en-US" altLang="zh-CN" sz="850" dirty="0" err="1">
                    <a:solidFill>
                      <a:schemeClr val="bg1"/>
                    </a:solidFill>
                    <a:latin typeface="Arial" panose="020B0604020202020204" pitchFamily="34" charset="0"/>
                    <a:cs typeface="Arial" panose="020B0604020202020204" pitchFamily="34" charset="0"/>
                  </a:rPr>
                  <a:t>aan</a:t>
                </a:r>
                <a:r>
                  <a:rPr lang="en-US" altLang="zh-CN" sz="850" dirty="0">
                    <a:solidFill>
                      <a:schemeClr val="bg1"/>
                    </a:solidFill>
                    <a:latin typeface="Arial" panose="020B0604020202020204" pitchFamily="34" charset="0"/>
                    <a:cs typeface="Arial" panose="020B0604020202020204" pitchFamily="34" charset="0"/>
                  </a:rPr>
                  <a:t> den Rijn)</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146" name="图片 1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1902" y="2124351"/>
              <a:ext cx="208026" cy="217627"/>
            </a:xfrm>
            <a:prstGeom prst="rect">
              <a:avLst/>
            </a:prstGeom>
          </p:spPr>
        </p:pic>
      </p:grpSp>
      <p:grpSp>
        <p:nvGrpSpPr>
          <p:cNvPr id="153" name="组合 152"/>
          <p:cNvGrpSpPr/>
          <p:nvPr/>
        </p:nvGrpSpPr>
        <p:grpSpPr>
          <a:xfrm>
            <a:off x="10792823" y="2284718"/>
            <a:ext cx="1339052" cy="933682"/>
            <a:chOff x="4324435" y="1504735"/>
            <a:chExt cx="1339052" cy="933682"/>
          </a:xfrm>
        </p:grpSpPr>
        <p:grpSp>
          <p:nvGrpSpPr>
            <p:cNvPr id="154" name="组合 153"/>
            <p:cNvGrpSpPr/>
            <p:nvPr/>
          </p:nvGrpSpPr>
          <p:grpSpPr>
            <a:xfrm rot="10800000">
              <a:off x="4324435" y="1504735"/>
              <a:ext cx="1134000" cy="933682"/>
              <a:chOff x="2020135" y="2170172"/>
              <a:chExt cx="1134000" cy="933682"/>
            </a:xfrm>
          </p:grpSpPr>
          <p:sp>
            <p:nvSpPr>
              <p:cNvPr id="159" name="椭圆 15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60" name="组合 159"/>
              <p:cNvGrpSpPr/>
              <p:nvPr/>
            </p:nvGrpSpPr>
            <p:grpSpPr>
              <a:xfrm>
                <a:off x="2020135" y="2170172"/>
                <a:ext cx="1134000" cy="900757"/>
                <a:chOff x="2020135" y="2177315"/>
                <a:chExt cx="1134000" cy="900757"/>
              </a:xfrm>
            </p:grpSpPr>
            <p:sp>
              <p:nvSpPr>
                <p:cNvPr id="161" name="任意多边形 16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62" name="任意多边形 16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55" name="组合 154"/>
            <p:cNvGrpSpPr/>
            <p:nvPr/>
          </p:nvGrpSpPr>
          <p:grpSpPr>
            <a:xfrm>
              <a:off x="4336426" y="1680268"/>
              <a:ext cx="1327061" cy="544121"/>
              <a:chOff x="532696" y="2223193"/>
              <a:chExt cx="1327061" cy="544121"/>
            </a:xfrm>
          </p:grpSpPr>
          <p:sp>
            <p:nvSpPr>
              <p:cNvPr id="157" name="文本框 156"/>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Japan</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58" name="文本框 157"/>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(Kanagawa)</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156" name="图片 1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1902" y="2124351"/>
              <a:ext cx="208026" cy="217627"/>
            </a:xfrm>
            <a:prstGeom prst="rect">
              <a:avLst/>
            </a:prstGeom>
          </p:spPr>
        </p:pic>
      </p:grpSp>
      <p:grpSp>
        <p:nvGrpSpPr>
          <p:cNvPr id="173" name="组合 172"/>
          <p:cNvGrpSpPr/>
          <p:nvPr/>
        </p:nvGrpSpPr>
        <p:grpSpPr>
          <a:xfrm>
            <a:off x="6010107" y="656803"/>
            <a:ext cx="1344951" cy="933682"/>
            <a:chOff x="6948141" y="1428534"/>
            <a:chExt cx="1344951" cy="933682"/>
          </a:xfrm>
        </p:grpSpPr>
        <p:grpSp>
          <p:nvGrpSpPr>
            <p:cNvPr id="174" name="组合 173"/>
            <p:cNvGrpSpPr/>
            <p:nvPr/>
          </p:nvGrpSpPr>
          <p:grpSpPr>
            <a:xfrm>
              <a:off x="6948141" y="1428534"/>
              <a:ext cx="1134000" cy="933682"/>
              <a:chOff x="2020135" y="2170172"/>
              <a:chExt cx="1134000" cy="933682"/>
            </a:xfrm>
          </p:grpSpPr>
          <p:sp>
            <p:nvSpPr>
              <p:cNvPr id="179" name="椭圆 17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80" name="组合 179"/>
              <p:cNvGrpSpPr/>
              <p:nvPr/>
            </p:nvGrpSpPr>
            <p:grpSpPr>
              <a:xfrm>
                <a:off x="2020135" y="2170172"/>
                <a:ext cx="1134000" cy="900757"/>
                <a:chOff x="2020135" y="2177315"/>
                <a:chExt cx="1134000" cy="900757"/>
              </a:xfrm>
            </p:grpSpPr>
            <p:sp>
              <p:nvSpPr>
                <p:cNvPr id="181" name="任意多边形 18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82" name="任意多边形 18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75" name="组合 174"/>
            <p:cNvGrpSpPr/>
            <p:nvPr/>
          </p:nvGrpSpPr>
          <p:grpSpPr>
            <a:xfrm>
              <a:off x="6966031" y="1478011"/>
              <a:ext cx="1327061" cy="544121"/>
              <a:chOff x="532696" y="2223193"/>
              <a:chExt cx="1327061" cy="544121"/>
            </a:xfrm>
          </p:grpSpPr>
          <p:sp>
            <p:nvSpPr>
              <p:cNvPr id="177" name="文本框 176"/>
              <p:cNvSpPr txBox="1"/>
              <p:nvPr/>
            </p:nvSpPr>
            <p:spPr>
              <a:xfrm>
                <a:off x="532696" y="2223193"/>
                <a:ext cx="1327061" cy="492443"/>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Netherlands</a:t>
                </a:r>
                <a:endParaRPr lang="zh-CN" altLang="en-US" sz="1300" b="1" dirty="0">
                  <a:solidFill>
                    <a:srgbClr val="E60012"/>
                  </a:solidFill>
                  <a:latin typeface="Arial" panose="020B0604020202020204" pitchFamily="34" charset="0"/>
                  <a:cs typeface="Arial" panose="020B0604020202020204" pitchFamily="34" charset="0"/>
                </a:endParaRPr>
              </a:p>
              <a:p>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78" name="文本框 177"/>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(Rotterdam)</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176" name="图片 1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9449" y="1939661"/>
              <a:ext cx="208026" cy="217627"/>
            </a:xfrm>
            <a:prstGeom prst="rect">
              <a:avLst/>
            </a:prstGeom>
          </p:spPr>
        </p:pic>
      </p:grpSp>
      <p:grpSp>
        <p:nvGrpSpPr>
          <p:cNvPr id="193" name="组合 192"/>
          <p:cNvGrpSpPr/>
          <p:nvPr/>
        </p:nvGrpSpPr>
        <p:grpSpPr>
          <a:xfrm>
            <a:off x="6227728" y="1612178"/>
            <a:ext cx="1359776" cy="933682"/>
            <a:chOff x="8982782" y="3488335"/>
            <a:chExt cx="1359776" cy="933682"/>
          </a:xfrm>
        </p:grpSpPr>
        <p:grpSp>
          <p:nvGrpSpPr>
            <p:cNvPr id="194" name="组合 193"/>
            <p:cNvGrpSpPr/>
            <p:nvPr/>
          </p:nvGrpSpPr>
          <p:grpSpPr>
            <a:xfrm rot="10800000" flipH="1">
              <a:off x="8982782" y="3488335"/>
              <a:ext cx="1134000" cy="933682"/>
              <a:chOff x="2020135" y="2170172"/>
              <a:chExt cx="1134000" cy="933682"/>
            </a:xfrm>
          </p:grpSpPr>
          <p:sp>
            <p:nvSpPr>
              <p:cNvPr id="199" name="椭圆 19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200" name="组合 199"/>
              <p:cNvGrpSpPr/>
              <p:nvPr/>
            </p:nvGrpSpPr>
            <p:grpSpPr>
              <a:xfrm>
                <a:off x="2020135" y="2170172"/>
                <a:ext cx="1134000" cy="900757"/>
                <a:chOff x="2020135" y="2177315"/>
                <a:chExt cx="1134000" cy="900757"/>
              </a:xfrm>
            </p:grpSpPr>
            <p:sp>
              <p:nvSpPr>
                <p:cNvPr id="201" name="任意多边形 20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02" name="任意多边形 20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195" name="组合 194"/>
            <p:cNvGrpSpPr/>
            <p:nvPr/>
          </p:nvGrpSpPr>
          <p:grpSpPr>
            <a:xfrm>
              <a:off x="9015497" y="3659098"/>
              <a:ext cx="1327061" cy="544121"/>
              <a:chOff x="532696" y="2223193"/>
              <a:chExt cx="1327061" cy="544121"/>
            </a:xfrm>
          </p:grpSpPr>
          <p:sp>
            <p:nvSpPr>
              <p:cNvPr id="197" name="文本框 196"/>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Germany</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198" name="文本框 197"/>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Warehouse</a:t>
                </a:r>
              </a:p>
              <a:p>
                <a:r>
                  <a:rPr lang="en-US" altLang="zh-CN" sz="850" dirty="0">
                    <a:solidFill>
                      <a:schemeClr val="bg1"/>
                    </a:solidFill>
                    <a:latin typeface="Arial" panose="020B0604020202020204" pitchFamily="34" charset="0"/>
                    <a:cs typeface="Arial" panose="020B0604020202020204" pitchFamily="34" charset="0"/>
                  </a:rPr>
                  <a:t>(Bergheim)</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196" name="图片 19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4256" y="4115471"/>
              <a:ext cx="208026" cy="217627"/>
            </a:xfrm>
            <a:prstGeom prst="rect">
              <a:avLst/>
            </a:prstGeom>
          </p:spPr>
        </p:pic>
      </p:grpSp>
      <p:grpSp>
        <p:nvGrpSpPr>
          <p:cNvPr id="213" name="组合 212"/>
          <p:cNvGrpSpPr/>
          <p:nvPr/>
        </p:nvGrpSpPr>
        <p:grpSpPr>
          <a:xfrm>
            <a:off x="7335406" y="1159004"/>
            <a:ext cx="1344951" cy="933682"/>
            <a:chOff x="6948141" y="1428534"/>
            <a:chExt cx="1344951" cy="933682"/>
          </a:xfrm>
        </p:grpSpPr>
        <p:grpSp>
          <p:nvGrpSpPr>
            <p:cNvPr id="214" name="组合 213"/>
            <p:cNvGrpSpPr/>
            <p:nvPr/>
          </p:nvGrpSpPr>
          <p:grpSpPr>
            <a:xfrm>
              <a:off x="6948141" y="1428534"/>
              <a:ext cx="1134000" cy="933682"/>
              <a:chOff x="2020135" y="2170172"/>
              <a:chExt cx="1134000" cy="933682"/>
            </a:xfrm>
          </p:grpSpPr>
          <p:sp>
            <p:nvSpPr>
              <p:cNvPr id="219" name="椭圆 218"/>
              <p:cNvSpPr/>
              <p:nvPr/>
            </p:nvSpPr>
            <p:spPr>
              <a:xfrm>
                <a:off x="2155123" y="3057054"/>
                <a:ext cx="82800" cy="468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220" name="组合 219"/>
              <p:cNvGrpSpPr/>
              <p:nvPr/>
            </p:nvGrpSpPr>
            <p:grpSpPr>
              <a:xfrm>
                <a:off x="2020135" y="2170172"/>
                <a:ext cx="1134000" cy="900757"/>
                <a:chOff x="2020135" y="2177315"/>
                <a:chExt cx="1134000" cy="900757"/>
              </a:xfrm>
            </p:grpSpPr>
            <p:sp>
              <p:nvSpPr>
                <p:cNvPr id="221" name="任意多边形 220"/>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noFill/>
                <a:ln w="1270">
                  <a:solidFill>
                    <a:schemeClr val="bg1">
                      <a:alpha val="6000"/>
                    </a:schemeClr>
                  </a:solidFill>
                </a:ln>
                <a:effectLst>
                  <a:glow rad="63500">
                    <a:schemeClr val="bg1">
                      <a:alpha val="8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22" name="任意多边形 221"/>
                <p:cNvSpPr/>
                <p:nvPr/>
              </p:nvSpPr>
              <p:spPr>
                <a:xfrm rot="10800000">
                  <a:off x="2020135" y="2177315"/>
                  <a:ext cx="1134000" cy="900757"/>
                </a:xfrm>
                <a:custGeom>
                  <a:avLst/>
                  <a:gdLst>
                    <a:gd name="connsiteX0" fmla="*/ 1095202 w 1134000"/>
                    <a:gd name="connsiteY0" fmla="*/ 900757 h 900757"/>
                    <a:gd name="connsiteX1" fmla="*/ 38798 w 1134000"/>
                    <a:gd name="connsiteY1" fmla="*/ 900757 h 900757"/>
                    <a:gd name="connsiteX2" fmla="*/ 0 w 1134000"/>
                    <a:gd name="connsiteY2" fmla="*/ 861959 h 900757"/>
                    <a:gd name="connsiteX3" fmla="*/ 0 w 1134000"/>
                    <a:gd name="connsiteY3" fmla="*/ 123604 h 900757"/>
                    <a:gd name="connsiteX4" fmla="*/ 38798 w 1134000"/>
                    <a:gd name="connsiteY4" fmla="*/ 84806 h 900757"/>
                    <a:gd name="connsiteX5" fmla="*/ 908303 w 1134000"/>
                    <a:gd name="connsiteY5" fmla="*/ 84806 h 900757"/>
                    <a:gd name="connsiteX6" fmla="*/ 957491 w 1134000"/>
                    <a:gd name="connsiteY6" fmla="*/ 0 h 900757"/>
                    <a:gd name="connsiteX7" fmla="*/ 1006678 w 1134000"/>
                    <a:gd name="connsiteY7" fmla="*/ 84806 h 900757"/>
                    <a:gd name="connsiteX8" fmla="*/ 1095202 w 1134000"/>
                    <a:gd name="connsiteY8" fmla="*/ 84806 h 900757"/>
                    <a:gd name="connsiteX9" fmla="*/ 1134000 w 1134000"/>
                    <a:gd name="connsiteY9" fmla="*/ 123604 h 900757"/>
                    <a:gd name="connsiteX10" fmla="*/ 1134000 w 1134000"/>
                    <a:gd name="connsiteY10" fmla="*/ 861959 h 900757"/>
                    <a:gd name="connsiteX11" fmla="*/ 1095202 w 1134000"/>
                    <a:gd name="connsiteY11" fmla="*/ 900757 h 9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000" h="900757">
                      <a:moveTo>
                        <a:pt x="1095202" y="900757"/>
                      </a:moveTo>
                      <a:lnTo>
                        <a:pt x="38798" y="900757"/>
                      </a:lnTo>
                      <a:cubicBezTo>
                        <a:pt x="17370" y="900757"/>
                        <a:pt x="0" y="883387"/>
                        <a:pt x="0" y="861959"/>
                      </a:cubicBezTo>
                      <a:lnTo>
                        <a:pt x="0" y="123604"/>
                      </a:lnTo>
                      <a:cubicBezTo>
                        <a:pt x="0" y="102176"/>
                        <a:pt x="17370" y="84806"/>
                        <a:pt x="38798" y="84806"/>
                      </a:cubicBezTo>
                      <a:lnTo>
                        <a:pt x="908303" y="84806"/>
                      </a:lnTo>
                      <a:lnTo>
                        <a:pt x="957491" y="0"/>
                      </a:lnTo>
                      <a:lnTo>
                        <a:pt x="1006678" y="84806"/>
                      </a:lnTo>
                      <a:lnTo>
                        <a:pt x="1095202" y="84806"/>
                      </a:lnTo>
                      <a:cubicBezTo>
                        <a:pt x="1116630" y="84806"/>
                        <a:pt x="1134000" y="102176"/>
                        <a:pt x="1134000" y="123604"/>
                      </a:cubicBezTo>
                      <a:lnTo>
                        <a:pt x="1134000" y="861959"/>
                      </a:lnTo>
                      <a:cubicBezTo>
                        <a:pt x="1134000" y="883387"/>
                        <a:pt x="1116630" y="900757"/>
                        <a:pt x="1095202" y="900757"/>
                      </a:cubicBezTo>
                      <a:close/>
                    </a:path>
                  </a:pathLst>
                </a:custGeom>
                <a:solidFill>
                  <a:schemeClr val="tx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215" name="组合 214"/>
            <p:cNvGrpSpPr/>
            <p:nvPr/>
          </p:nvGrpSpPr>
          <p:grpSpPr>
            <a:xfrm>
              <a:off x="6966031" y="1478011"/>
              <a:ext cx="1327061" cy="544121"/>
              <a:chOff x="532696" y="2223193"/>
              <a:chExt cx="1327061" cy="544121"/>
            </a:xfrm>
          </p:grpSpPr>
          <p:sp>
            <p:nvSpPr>
              <p:cNvPr id="217" name="文本框 216"/>
              <p:cNvSpPr txBox="1"/>
              <p:nvPr/>
            </p:nvSpPr>
            <p:spPr>
              <a:xfrm>
                <a:off x="532696" y="2223193"/>
                <a:ext cx="1327061" cy="292388"/>
              </a:xfrm>
              <a:prstGeom prst="rect">
                <a:avLst/>
              </a:prstGeom>
              <a:noFill/>
            </p:spPr>
            <p:txBody>
              <a:bodyPr wrap="square" rtlCol="0">
                <a:spAutoFit/>
              </a:bodyPr>
              <a:lstStyle/>
              <a:p>
                <a:r>
                  <a:rPr lang="en-US" altLang="zh-CN" sz="1300" b="1" dirty="0">
                    <a:solidFill>
                      <a:srgbClr val="E60012"/>
                    </a:solidFill>
                    <a:latin typeface="Arial" panose="020B0604020202020204" pitchFamily="34" charset="0"/>
                    <a:cs typeface="Arial" panose="020B0604020202020204" pitchFamily="34" charset="0"/>
                  </a:rPr>
                  <a:t>Turkey</a:t>
                </a:r>
                <a:endParaRPr lang="zh-CN" altLang="en-US" sz="1300" b="1" dirty="0">
                  <a:solidFill>
                    <a:srgbClr val="E60012"/>
                  </a:solidFill>
                  <a:latin typeface="Arial" panose="020B0604020202020204" pitchFamily="34" charset="0"/>
                  <a:cs typeface="Arial" panose="020B0604020202020204" pitchFamily="34" charset="0"/>
                </a:endParaRPr>
              </a:p>
            </p:txBody>
          </p:sp>
          <p:sp>
            <p:nvSpPr>
              <p:cNvPr id="218" name="文本框 217"/>
              <p:cNvSpPr txBox="1"/>
              <p:nvPr/>
            </p:nvSpPr>
            <p:spPr>
              <a:xfrm>
                <a:off x="532696" y="2413371"/>
                <a:ext cx="1134179"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cs typeface="Arial" panose="020B0604020202020204" pitchFamily="34" charset="0"/>
                  </a:rPr>
                  <a:t>Bonded warehouse</a:t>
                </a:r>
              </a:p>
              <a:p>
                <a:r>
                  <a:rPr lang="en-US" altLang="zh-CN" sz="850" dirty="0">
                    <a:solidFill>
                      <a:schemeClr val="bg1"/>
                    </a:solidFill>
                    <a:latin typeface="Arial" panose="020B0604020202020204" pitchFamily="34" charset="0"/>
                    <a:cs typeface="Arial" panose="020B0604020202020204" pitchFamily="34" charset="0"/>
                  </a:rPr>
                  <a:t>(Istanbul)</a:t>
                </a:r>
                <a:endParaRPr lang="zh-CN" altLang="en-US" sz="850" dirty="0">
                  <a:solidFill>
                    <a:schemeClr val="bg1"/>
                  </a:solidFill>
                  <a:latin typeface="Arial" panose="020B0604020202020204" pitchFamily="34" charset="0"/>
                  <a:cs typeface="Arial" panose="020B0604020202020204" pitchFamily="34" charset="0"/>
                </a:endParaRPr>
              </a:p>
            </p:txBody>
          </p:sp>
        </p:grpSp>
        <p:pic>
          <p:nvPicPr>
            <p:cNvPr id="216" name="图片 2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9449" y="1939661"/>
              <a:ext cx="208026" cy="217627"/>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991" y="1750675"/>
            <a:ext cx="10664247" cy="4131013"/>
          </a:xfrm>
          <a:prstGeom prst="rect">
            <a:avLst/>
          </a:prstGeom>
        </p:spPr>
      </p:pic>
      <p:sp>
        <p:nvSpPr>
          <p:cNvPr id="23" name="矩形 22"/>
          <p:cNvSpPr/>
          <p:nvPr/>
        </p:nvSpPr>
        <p:spPr>
          <a:xfrm>
            <a:off x="872421" y="1856625"/>
            <a:ext cx="3056641" cy="137235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872421" y="4369082"/>
            <a:ext cx="3056641" cy="1403068"/>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p:cNvSpPr/>
          <p:nvPr/>
        </p:nvSpPr>
        <p:spPr>
          <a:xfrm>
            <a:off x="3990976" y="2683930"/>
            <a:ext cx="2281236" cy="2335606"/>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p:nvSpPr>
        <p:spPr>
          <a:xfrm>
            <a:off x="6344459" y="1856624"/>
            <a:ext cx="2618565" cy="182731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p:cNvSpPr/>
          <p:nvPr/>
        </p:nvSpPr>
        <p:spPr>
          <a:xfrm>
            <a:off x="8984869" y="1856624"/>
            <a:ext cx="2337182" cy="182731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p:cNvSpPr/>
          <p:nvPr/>
        </p:nvSpPr>
        <p:spPr>
          <a:xfrm>
            <a:off x="6344459" y="4364320"/>
            <a:ext cx="4977592" cy="140782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rotWithShape="1">
          <a:blip r:embed="rId3" cstate="screen">
            <a:extLst>
              <a:ext uri="{28A0092B-C50C-407E-A947-70E740481C1C}">
                <a14:useLocalDpi xmlns:a14="http://schemas.microsoft.com/office/drawing/2010/main"/>
              </a:ext>
            </a:extLst>
          </a:blip>
          <a:srcRect l="62" t="2105"/>
          <a:stretch>
            <a:fillRect/>
          </a:stretch>
        </p:blipFill>
        <p:spPr>
          <a:xfrm>
            <a:off x="866775" y="1857374"/>
            <a:ext cx="10455276" cy="3914773"/>
          </a:xfrm>
          <a:prstGeom prst="rect">
            <a:avLst/>
          </a:prstGeom>
        </p:spPr>
      </p:pic>
      <p:sp>
        <p:nvSpPr>
          <p:cNvPr id="22" name="矩形 21"/>
          <p:cNvSpPr/>
          <p:nvPr/>
        </p:nvSpPr>
        <p:spPr>
          <a:xfrm>
            <a:off x="815576" y="1801963"/>
            <a:ext cx="10564418" cy="4024956"/>
          </a:xfrm>
          <a:prstGeom prst="rect">
            <a:avLst/>
          </a:prstGeom>
          <a:noFill/>
          <a:ln w="114300">
            <a:solidFill>
              <a:srgbClr val="606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连接符 6"/>
          <p:cNvCxnSpPr/>
          <p:nvPr/>
        </p:nvCxnSpPr>
        <p:spPr>
          <a:xfrm>
            <a:off x="751681" y="535451"/>
            <a:ext cx="9154319" cy="0"/>
          </a:xfrm>
          <a:prstGeom prst="line">
            <a:avLst/>
          </a:prstGeom>
          <a:ln w="9525">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69220" y="6305812"/>
            <a:ext cx="792867" cy="261610"/>
          </a:xfrm>
          <a:prstGeom prst="rect">
            <a:avLst/>
          </a:prstGeom>
          <a:noFill/>
        </p:spPr>
        <p:txBody>
          <a:bodyPr wrap="square" rtlCol="0">
            <a:spAutoFit/>
          </a:bodyPr>
          <a:lstStyle/>
          <a:p>
            <a:r>
              <a:rPr lang="en-US" altLang="zh-CN" sz="1100" dirty="0">
                <a:solidFill>
                  <a:srgbClr val="19191A"/>
                </a:solidFill>
                <a:latin typeface="Arial" panose="020B0604020202020204" pitchFamily="34" charset="0"/>
              </a:rPr>
              <a:t>11</a:t>
            </a:r>
          </a:p>
        </p:txBody>
      </p:sp>
      <p:sp>
        <p:nvSpPr>
          <p:cNvPr id="9" name="文本框 8"/>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sp>
        <p:nvSpPr>
          <p:cNvPr id="11" name="文本框 10"/>
          <p:cNvSpPr txBox="1"/>
          <p:nvPr/>
        </p:nvSpPr>
        <p:spPr>
          <a:xfrm>
            <a:off x="912036" y="2544467"/>
            <a:ext cx="2343133" cy="553085"/>
          </a:xfrm>
          <a:prstGeom prst="rect">
            <a:avLst/>
          </a:prstGeom>
          <a:noFill/>
        </p:spPr>
        <p:txBody>
          <a:bodyPr wrap="square" lIns="91440" tIns="45720" rIns="91440" bIns="45720" rtlCol="0" anchor="t">
            <a:spAutoFit/>
          </a:bodyPr>
          <a:lstStyle/>
          <a:p>
            <a:r>
              <a:rPr lang="en-US" altLang="zh-CN" sz="1500" b="1" dirty="0">
                <a:solidFill>
                  <a:schemeClr val="bg1"/>
                </a:solidFill>
                <a:latin typeface="Arial" panose="020B0604020202020204" pitchFamily="34" charset="0"/>
                <a:cs typeface="Arial" panose="020B0604020202020204" pitchFamily="34" charset="0"/>
              </a:rPr>
              <a:t>Residential </a:t>
            </a:r>
          </a:p>
          <a:p>
            <a:r>
              <a:rPr lang="en-US" altLang="zh-CN" sz="1500" b="1" dirty="0">
                <a:solidFill>
                  <a:schemeClr val="bg1"/>
                </a:solidFill>
                <a:latin typeface="Arial" panose="020B0604020202020204" pitchFamily="34" charset="0"/>
                <a:cs typeface="Arial" panose="020B0604020202020204" pitchFamily="34" charset="0"/>
              </a:rPr>
              <a:t>Inverters </a:t>
            </a:r>
            <a:r>
              <a:rPr lang="en-US" altLang="zh-CN" sz="1500" b="1" dirty="0">
                <a:solidFill>
                  <a:schemeClr val="bg1"/>
                </a:solidFill>
                <a:latin typeface="Arial" panose="020B0604020202020204" pitchFamily="34" charset="0"/>
                <a:ea typeface="Helvetica" panose="020B0604020202030204" pitchFamily="34" charset="0"/>
                <a:cs typeface="Arial" panose="020B0604020202020204" pitchFamily="34" charset="0"/>
              </a:rPr>
              <a:t>0.7-20kW</a:t>
            </a:r>
            <a:endParaRPr lang="zh-CN" altLang="en-US" sz="1500" b="1" dirty="0">
              <a:solidFill>
                <a:schemeClr val="bg1"/>
              </a:solidFill>
              <a:latin typeface="Arial" panose="020B0604020202020204" pitchFamily="34" charset="0"/>
              <a:cs typeface="Arial" panose="020B0604020202020204" pitchFamily="34" charset="0"/>
            </a:endParaRPr>
          </a:p>
        </p:txBody>
      </p:sp>
      <p:sp>
        <p:nvSpPr>
          <p:cNvPr id="12" name="文本框 11"/>
          <p:cNvSpPr txBox="1"/>
          <p:nvPr/>
        </p:nvSpPr>
        <p:spPr>
          <a:xfrm>
            <a:off x="924736" y="5055257"/>
            <a:ext cx="2751914" cy="553998"/>
          </a:xfrm>
          <a:prstGeom prst="rect">
            <a:avLst/>
          </a:prstGeom>
          <a:noFill/>
        </p:spPr>
        <p:txBody>
          <a:bodyPr wrap="square" rtlCol="0">
            <a:spAutoFit/>
          </a:bodyPr>
          <a:lstStyle/>
          <a:p>
            <a:r>
              <a:rPr lang="en-US" altLang="zh-CN" sz="1500" b="1" dirty="0">
                <a:solidFill>
                  <a:schemeClr val="bg1"/>
                </a:solidFill>
                <a:latin typeface="Arial" panose="020B0604020202020204" pitchFamily="34" charset="0"/>
                <a:cs typeface="Arial" panose="020B0604020202020204" pitchFamily="34" charset="0"/>
              </a:rPr>
              <a:t>Smart Energy </a:t>
            </a:r>
          </a:p>
          <a:p>
            <a:r>
              <a:rPr lang="en-US" altLang="zh-CN" sz="1500" b="1" dirty="0">
                <a:solidFill>
                  <a:schemeClr val="bg1"/>
                </a:solidFill>
                <a:latin typeface="Arial" panose="020B0604020202020204" pitchFamily="34" charset="0"/>
                <a:cs typeface="Arial" panose="020B0604020202020204" pitchFamily="34" charset="0"/>
              </a:rPr>
              <a:t>Management System</a:t>
            </a:r>
            <a:endParaRPr lang="zh-CN" altLang="en-US" sz="1500" b="1" dirty="0">
              <a:solidFill>
                <a:schemeClr val="bg1"/>
              </a:solidFill>
              <a:latin typeface="Arial" panose="020B0604020202020204" pitchFamily="34" charset="0"/>
              <a:cs typeface="Arial" panose="020B0604020202020204" pitchFamily="34" charset="0"/>
            </a:endParaRPr>
          </a:p>
        </p:txBody>
      </p:sp>
      <p:sp>
        <p:nvSpPr>
          <p:cNvPr id="13" name="文本框 12"/>
          <p:cNvSpPr txBox="1"/>
          <p:nvPr/>
        </p:nvSpPr>
        <p:spPr>
          <a:xfrm>
            <a:off x="4063224" y="3718531"/>
            <a:ext cx="1661302" cy="784830"/>
          </a:xfrm>
          <a:prstGeom prst="rect">
            <a:avLst/>
          </a:prstGeom>
          <a:noFill/>
        </p:spPr>
        <p:txBody>
          <a:bodyPr wrap="square" rtlCol="0">
            <a:spAutoFit/>
          </a:bodyPr>
          <a:lstStyle/>
          <a:p>
            <a:r>
              <a:rPr lang="en-US" altLang="zh-CN" sz="1500" b="1" dirty="0">
                <a:solidFill>
                  <a:schemeClr val="bg1"/>
                </a:solidFill>
                <a:latin typeface="Arial" panose="020B0604020202020204" pitchFamily="34" charset="0"/>
                <a:cs typeface="Arial" panose="020B0604020202020204" pitchFamily="34" charset="0"/>
              </a:rPr>
              <a:t>Utility-scale </a:t>
            </a:r>
          </a:p>
          <a:p>
            <a:r>
              <a:rPr lang="en-US" altLang="zh-CN" sz="1500" b="1" dirty="0">
                <a:solidFill>
                  <a:schemeClr val="bg1"/>
                </a:solidFill>
                <a:latin typeface="Arial" panose="020B0604020202020204" pitchFamily="34" charset="0"/>
                <a:cs typeface="Arial" panose="020B0604020202020204" pitchFamily="34" charset="0"/>
              </a:rPr>
              <a:t>Inverters </a:t>
            </a:r>
          </a:p>
          <a:p>
            <a:r>
              <a:rPr lang="en-US" altLang="zh-CN" sz="1500" b="1" dirty="0">
                <a:solidFill>
                  <a:schemeClr val="bg1"/>
                </a:solidFill>
                <a:latin typeface="Arial" panose="020B0604020202020204" pitchFamily="34" charset="0"/>
                <a:cs typeface="Arial" panose="020B0604020202020204" pitchFamily="34" charset="0"/>
              </a:rPr>
              <a:t>225-250kW</a:t>
            </a:r>
            <a:endParaRPr lang="zh-CN" altLang="en-US" sz="1500" b="1" dirty="0">
              <a:solidFill>
                <a:schemeClr val="bg1"/>
              </a:solidFill>
              <a:latin typeface="Arial" panose="020B0604020202020204" pitchFamily="34" charset="0"/>
              <a:cs typeface="Arial" panose="020B0604020202020204" pitchFamily="34" charset="0"/>
            </a:endParaRPr>
          </a:p>
        </p:txBody>
      </p:sp>
      <p:sp>
        <p:nvSpPr>
          <p:cNvPr id="14" name="文本框 13"/>
          <p:cNvSpPr txBox="1"/>
          <p:nvPr/>
        </p:nvSpPr>
        <p:spPr>
          <a:xfrm>
            <a:off x="6413676" y="2757176"/>
            <a:ext cx="2343133" cy="553998"/>
          </a:xfrm>
          <a:prstGeom prst="rect">
            <a:avLst/>
          </a:prstGeom>
          <a:noFill/>
        </p:spPr>
        <p:txBody>
          <a:bodyPr wrap="square" rtlCol="0">
            <a:spAutoFit/>
          </a:bodyPr>
          <a:lstStyle/>
          <a:p>
            <a:r>
              <a:rPr lang="en-US" altLang="zh-CN" sz="1500" b="1" dirty="0">
                <a:solidFill>
                  <a:schemeClr val="bg1"/>
                </a:solidFill>
                <a:latin typeface="Arial" panose="020B0604020202020204" pitchFamily="34" charset="0"/>
                <a:cs typeface="Arial" panose="020B0604020202020204" pitchFamily="34" charset="0"/>
              </a:rPr>
              <a:t>Energy Storage </a:t>
            </a:r>
          </a:p>
          <a:p>
            <a:r>
              <a:rPr lang="en-US" altLang="zh-CN" sz="1500" b="1" dirty="0">
                <a:solidFill>
                  <a:schemeClr val="bg1"/>
                </a:solidFill>
                <a:latin typeface="Arial" panose="020B0604020202020204" pitchFamily="34" charset="0"/>
                <a:cs typeface="Arial" panose="020B0604020202020204" pitchFamily="34" charset="0"/>
              </a:rPr>
              <a:t>Inverters 3-100kW</a:t>
            </a:r>
            <a:endParaRPr lang="zh-CN" altLang="en-US" sz="1500" b="1" dirty="0">
              <a:solidFill>
                <a:schemeClr val="bg1"/>
              </a:solidFill>
              <a:latin typeface="Arial" panose="020B0604020202020204" pitchFamily="34" charset="0"/>
              <a:cs typeface="Arial" panose="020B0604020202020204" pitchFamily="34" charset="0"/>
            </a:endParaRPr>
          </a:p>
        </p:txBody>
      </p:sp>
      <p:sp>
        <p:nvSpPr>
          <p:cNvPr id="15" name="文本框 14"/>
          <p:cNvSpPr txBox="1"/>
          <p:nvPr/>
        </p:nvSpPr>
        <p:spPr>
          <a:xfrm>
            <a:off x="6413676" y="5055257"/>
            <a:ext cx="3339924" cy="553085"/>
          </a:xfrm>
          <a:prstGeom prst="rect">
            <a:avLst/>
          </a:prstGeom>
          <a:noFill/>
        </p:spPr>
        <p:txBody>
          <a:bodyPr wrap="square" rtlCol="0">
            <a:spAutoFit/>
          </a:bodyPr>
          <a:lstStyle/>
          <a:p>
            <a:r>
              <a:rPr lang="en-US" altLang="zh-CN" sz="1500" b="1" dirty="0">
                <a:solidFill>
                  <a:schemeClr val="bg1"/>
                </a:solidFill>
                <a:latin typeface="Arial" panose="020B0604020202020204" pitchFamily="34" charset="0"/>
                <a:cs typeface="Arial" panose="020B0604020202020204" pitchFamily="34" charset="0"/>
              </a:rPr>
              <a:t>Commercial &amp; </a:t>
            </a:r>
          </a:p>
          <a:p>
            <a:r>
              <a:rPr lang="en-US" altLang="zh-CN" sz="1500" b="1" dirty="0">
                <a:solidFill>
                  <a:schemeClr val="bg1"/>
                </a:solidFill>
                <a:latin typeface="Arial" panose="020B0604020202020204" pitchFamily="34" charset="0"/>
                <a:cs typeface="Arial" panose="020B0604020202020204" pitchFamily="34" charset="0"/>
              </a:rPr>
              <a:t>Industrial Inverters 25-120kW</a:t>
            </a:r>
            <a:endParaRPr lang="zh-CN" altLang="en-US" sz="1500" b="1" dirty="0">
              <a:solidFill>
                <a:schemeClr val="bg1"/>
              </a:solidFill>
              <a:latin typeface="Arial" panose="020B0604020202020204" pitchFamily="34" charset="0"/>
              <a:cs typeface="Arial" panose="020B0604020202020204" pitchFamily="34" charset="0"/>
            </a:endParaRPr>
          </a:p>
        </p:txBody>
      </p:sp>
      <p:sp>
        <p:nvSpPr>
          <p:cNvPr id="16" name="文本框 15"/>
          <p:cNvSpPr txBox="1"/>
          <p:nvPr/>
        </p:nvSpPr>
        <p:spPr>
          <a:xfrm>
            <a:off x="9101725" y="2757176"/>
            <a:ext cx="1368155" cy="553998"/>
          </a:xfrm>
          <a:prstGeom prst="rect">
            <a:avLst/>
          </a:prstGeom>
          <a:noFill/>
        </p:spPr>
        <p:txBody>
          <a:bodyPr wrap="square" rtlCol="0">
            <a:spAutoFit/>
          </a:bodyPr>
          <a:lstStyle/>
          <a:p>
            <a:r>
              <a:rPr lang="en-US" altLang="zh-CN" sz="1500" b="1" dirty="0">
                <a:solidFill>
                  <a:schemeClr val="bg1"/>
                </a:solidFill>
                <a:latin typeface="Arial" panose="020B0604020202020204" pitchFamily="34" charset="0"/>
                <a:cs typeface="Arial" panose="020B0604020202020204" pitchFamily="34" charset="0"/>
              </a:rPr>
              <a:t>Lithium </a:t>
            </a:r>
          </a:p>
          <a:p>
            <a:r>
              <a:rPr lang="en-US" altLang="zh-CN" sz="1500" b="1" dirty="0">
                <a:solidFill>
                  <a:schemeClr val="bg1"/>
                </a:solidFill>
                <a:latin typeface="Arial" panose="020B0604020202020204" pitchFamily="34" charset="0"/>
                <a:cs typeface="Arial" panose="020B0604020202020204" pitchFamily="34" charset="0"/>
              </a:rPr>
              <a:t>Batteries </a:t>
            </a:r>
            <a:endParaRPr lang="zh-CN" altLang="en-US" sz="1500" b="1" dirty="0">
              <a:solidFill>
                <a:schemeClr val="bg1"/>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588" y="2058690"/>
            <a:ext cx="345644" cy="36804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151" y="4648212"/>
            <a:ext cx="320041" cy="284837"/>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2072" y="3284980"/>
            <a:ext cx="377648" cy="358446"/>
          </a:xfrm>
          <a:prstGeom prst="rect">
            <a:avLst/>
          </a:prstGeom>
        </p:spPr>
      </p:pic>
      <p:pic>
        <p:nvPicPr>
          <p:cNvPr id="17" name="图片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034" y="2242235"/>
            <a:ext cx="352045" cy="332843"/>
          </a:xfrm>
          <a:prstGeom prst="rect">
            <a:avLst/>
          </a:prstGeom>
        </p:spPr>
      </p:pic>
      <p:pic>
        <p:nvPicPr>
          <p:cNvPr id="18" name="图片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3034" y="4601806"/>
            <a:ext cx="387249" cy="377648"/>
          </a:xfrm>
          <a:prstGeom prst="rect">
            <a:avLst/>
          </a:prstGeom>
        </p:spPr>
      </p:pic>
      <p:pic>
        <p:nvPicPr>
          <p:cNvPr id="19" name="图片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72574" y="2261438"/>
            <a:ext cx="384049" cy="294438"/>
          </a:xfrm>
          <a:prstGeom prst="rect">
            <a:avLst/>
          </a:prstGeom>
        </p:spPr>
      </p:pic>
      <p:pic>
        <p:nvPicPr>
          <p:cNvPr id="47" name="图片 4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774555" y="4605736"/>
            <a:ext cx="367043" cy="373717"/>
          </a:xfrm>
          <a:prstGeom prst="rect">
            <a:avLst/>
          </a:prstGeom>
        </p:spPr>
      </p:pic>
      <p:sp>
        <p:nvSpPr>
          <p:cNvPr id="50" name="文本框 49"/>
          <p:cNvSpPr txBox="1"/>
          <p:nvPr/>
        </p:nvSpPr>
        <p:spPr>
          <a:xfrm>
            <a:off x="9690189" y="5055257"/>
            <a:ext cx="1425486" cy="553998"/>
          </a:xfrm>
          <a:prstGeom prst="rect">
            <a:avLst/>
          </a:prstGeom>
          <a:noFill/>
        </p:spPr>
        <p:txBody>
          <a:bodyPr wrap="square" rtlCol="0">
            <a:spAutoFit/>
          </a:bodyPr>
          <a:lstStyle/>
          <a:p>
            <a:r>
              <a:rPr lang="en-US" altLang="zh-CN" sz="1500" b="1" dirty="0">
                <a:solidFill>
                  <a:schemeClr val="bg1"/>
                </a:solidFill>
                <a:latin typeface="Arial" panose="020B0604020202020204" pitchFamily="34" charset="0"/>
                <a:cs typeface="Arial" panose="020B0604020202020204" pitchFamily="34" charset="0"/>
              </a:rPr>
              <a:t>Building </a:t>
            </a:r>
          </a:p>
          <a:p>
            <a:r>
              <a:rPr lang="en-US" altLang="zh-CN" sz="1500" b="1" dirty="0">
                <a:solidFill>
                  <a:schemeClr val="bg1"/>
                </a:solidFill>
                <a:latin typeface="Arial" panose="020B0604020202020204" pitchFamily="34" charset="0"/>
                <a:cs typeface="Arial" panose="020B0604020202020204" pitchFamily="34" charset="0"/>
              </a:rPr>
              <a:t>Integrated PV</a:t>
            </a:r>
            <a:endParaRPr lang="zh-CN" altLang="en-US" sz="1500" b="1" dirty="0">
              <a:solidFill>
                <a:schemeClr val="bg1"/>
              </a:solidFill>
              <a:latin typeface="Arial" panose="020B0604020202020204" pitchFamily="34" charset="0"/>
              <a:cs typeface="Arial" panose="020B0604020202020204" pitchFamily="34" charset="0"/>
            </a:endParaRPr>
          </a:p>
        </p:txBody>
      </p:sp>
      <p:sp>
        <p:nvSpPr>
          <p:cNvPr id="30" name="文本框 29"/>
          <p:cNvSpPr txBox="1"/>
          <p:nvPr/>
        </p:nvSpPr>
        <p:spPr>
          <a:xfrm>
            <a:off x="669220" y="543618"/>
            <a:ext cx="9236780" cy="584775"/>
          </a:xfrm>
          <a:prstGeom prst="rect">
            <a:avLst/>
          </a:prstGeom>
          <a:noFill/>
        </p:spPr>
        <p:txBody>
          <a:bodyPr wrap="square" rtlCol="0">
            <a:spAutoFit/>
          </a:bodyPr>
          <a:lstStyle/>
          <a:p>
            <a:r>
              <a:rPr lang="en-US" altLang="zh-CN" sz="3200" dirty="0">
                <a:solidFill>
                  <a:srgbClr val="19191A"/>
                </a:solidFill>
                <a:latin typeface="Arial" panose="020B0604020202020204" pitchFamily="34" charset="0"/>
              </a:rPr>
              <a:t>GOODWE PRODUCT PORTFOLIO</a:t>
            </a:r>
            <a:endParaRPr lang="zh-CN" altLang="en-US" sz="3200" dirty="0">
              <a:solidFill>
                <a:srgbClr val="19191A"/>
              </a:solidFill>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76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4798" y="1615673"/>
            <a:ext cx="8021183" cy="7720511"/>
          </a:xfrm>
          <a:prstGeom prst="rect">
            <a:avLst/>
          </a:prstGeom>
        </p:spPr>
      </p:pic>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12</a:t>
            </a:r>
            <a:endParaRPr lang="zh-CN" altLang="en-US" sz="1100" dirty="0">
              <a:solidFill>
                <a:schemeClr val="bg1"/>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cxnSp>
        <p:nvCxnSpPr>
          <p:cNvPr id="8" name="直接连接符 7"/>
          <p:cNvCxnSpPr/>
          <p:nvPr/>
        </p:nvCxnSpPr>
        <p:spPr>
          <a:xfrm>
            <a:off x="4120311" y="521165"/>
            <a:ext cx="5764257" cy="238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841" y="260332"/>
            <a:ext cx="521666" cy="521666"/>
          </a:xfrm>
          <a:prstGeom prst="rect">
            <a:avLst/>
          </a:prstGeom>
        </p:spPr>
      </p:pic>
      <p:pic>
        <p:nvPicPr>
          <p:cNvPr id="10" name="图片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0509" y="260332"/>
            <a:ext cx="521666" cy="521666"/>
          </a:xfrm>
          <a:prstGeom prst="rect">
            <a:avLst/>
          </a:prstGeom>
        </p:spPr>
      </p:pic>
      <p:sp>
        <p:nvSpPr>
          <p:cNvPr id="12" name="文本框 11"/>
          <p:cNvSpPr txBox="1"/>
          <p:nvPr/>
        </p:nvSpPr>
        <p:spPr>
          <a:xfrm>
            <a:off x="3610552" y="5424064"/>
            <a:ext cx="5183556" cy="1169551"/>
          </a:xfrm>
          <a:prstGeom prst="rect">
            <a:avLst/>
          </a:prstGeom>
          <a:noFill/>
        </p:spPr>
        <p:txBody>
          <a:bodyPr wrap="square" rtlCol="0">
            <a:spAutoFit/>
          </a:bodyPr>
          <a:lstStyle/>
          <a:p>
            <a:pPr algn="ctr">
              <a:lnSpc>
                <a:spcPts val="4200"/>
              </a:lnSpc>
            </a:pPr>
            <a:r>
              <a:rPr lang="en-US" altLang="zh-CN" sz="2800" b="1" dirty="0">
                <a:solidFill>
                  <a:schemeClr val="bg1"/>
                </a:solidFill>
                <a:latin typeface="Arial" panose="020B0604020202020204" pitchFamily="34" charset="0"/>
                <a:cs typeface="Arial" panose="020B0604020202020204" pitchFamily="34" charset="0"/>
              </a:rPr>
              <a:t>GOODWE SOLUTIONS</a:t>
            </a:r>
          </a:p>
          <a:p>
            <a:pPr algn="ctr">
              <a:lnSpc>
                <a:spcPts val="4200"/>
              </a:lnSpc>
            </a:pPr>
            <a:r>
              <a:rPr lang="en-US" altLang="zh-CN" sz="2800" dirty="0">
                <a:solidFill>
                  <a:schemeClr val="bg1"/>
                </a:solidFill>
                <a:latin typeface="Arial" panose="020B0604020202020204" pitchFamily="34" charset="0"/>
                <a:cs typeface="Arial" panose="020B0604020202020204" pitchFamily="34" charset="0"/>
              </a:rPr>
              <a:t>0.7-250kW</a:t>
            </a:r>
            <a:endParaRPr lang="zh-CN" altLang="en-US" sz="2800" dirty="0">
              <a:solidFill>
                <a:schemeClr val="bg1"/>
              </a:solidFill>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26177" y="260332"/>
            <a:ext cx="518466" cy="521666"/>
          </a:xfrm>
          <a:prstGeom prst="rect">
            <a:avLst/>
          </a:prstGeom>
        </p:spPr>
      </p:pic>
      <p:pic>
        <p:nvPicPr>
          <p:cNvPr id="13" name="图片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98645" y="260332"/>
            <a:ext cx="521666" cy="521666"/>
          </a:xfrm>
          <a:prstGeom prst="rect">
            <a:avLst/>
          </a:prstGeom>
        </p:spPr>
      </p:pic>
      <p:cxnSp>
        <p:nvCxnSpPr>
          <p:cNvPr id="14" name="直接连接符 13"/>
          <p:cNvCxnSpPr>
            <a:endCxn id="9" idx="1"/>
          </p:cNvCxnSpPr>
          <p:nvPr/>
        </p:nvCxnSpPr>
        <p:spPr>
          <a:xfrm>
            <a:off x="-1" y="521165"/>
            <a:ext cx="674842"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10" idx="1"/>
          </p:cNvCxnSpPr>
          <p:nvPr/>
        </p:nvCxnSpPr>
        <p:spPr>
          <a:xfrm>
            <a:off x="1193799" y="521165"/>
            <a:ext cx="456710"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11" idx="1"/>
          </p:cNvCxnSpPr>
          <p:nvPr/>
        </p:nvCxnSpPr>
        <p:spPr>
          <a:xfrm>
            <a:off x="2162174" y="521165"/>
            <a:ext cx="464003"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136899" y="521165"/>
            <a:ext cx="464003"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4079875" y="6002657"/>
            <a:ext cx="4800600" cy="18000"/>
          </a:xfrm>
          <a:prstGeom prst="rect">
            <a:avLst/>
          </a:prstGeom>
          <a:gradFill>
            <a:gsLst>
              <a:gs pos="50000">
                <a:srgbClr val="E50012"/>
              </a:gs>
              <a:gs pos="0">
                <a:srgbClr val="E50012">
                  <a:alpha val="0"/>
                </a:srgbClr>
              </a:gs>
              <a:gs pos="100000">
                <a:srgbClr val="E50012">
                  <a:alpha val="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6" name="矩形 5"/>
          <p:cNvSpPr/>
          <p:nvPr/>
        </p:nvSpPr>
        <p:spPr>
          <a:xfrm>
            <a:off x="0" y="-1"/>
            <a:ext cx="12192000" cy="6858001"/>
          </a:xfrm>
          <a:prstGeom prst="rect">
            <a:avLst/>
          </a:prstGeom>
          <a:solidFill>
            <a:srgbClr val="2D30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7301397" y="3252591"/>
            <a:ext cx="4593565" cy="1246495"/>
          </a:xfrm>
          <a:prstGeom prst="rect">
            <a:avLst/>
          </a:prstGeom>
        </p:spPr>
        <p:txBody>
          <a:bodyPr wrap="none">
            <a:spAutoFit/>
          </a:bodyPr>
          <a:lstStyle/>
          <a:p>
            <a:r>
              <a:rPr lang="en-US" altLang="zh-CN" sz="2500" b="1" dirty="0">
                <a:solidFill>
                  <a:schemeClr val="bg1"/>
                </a:solidFill>
                <a:latin typeface="Arial" panose="020B0604020202020204" pitchFamily="34" charset="0"/>
                <a:ea typeface="+mj-ea"/>
              </a:rPr>
              <a:t>A WORLD-LEADING </a:t>
            </a:r>
          </a:p>
          <a:p>
            <a:r>
              <a:rPr lang="en-US" altLang="zh-CN" sz="2500" b="1" dirty="0">
                <a:solidFill>
                  <a:schemeClr val="bg1"/>
                </a:solidFill>
                <a:latin typeface="Arial" panose="020B0604020202020204" pitchFamily="34" charset="0"/>
                <a:ea typeface="+mj-ea"/>
              </a:rPr>
              <a:t>SMART ENERGY SOLUTION </a:t>
            </a:r>
          </a:p>
          <a:p>
            <a:r>
              <a:rPr lang="en-US" altLang="zh-CN" sz="2500" b="1" dirty="0">
                <a:solidFill>
                  <a:schemeClr val="bg1"/>
                </a:solidFill>
                <a:latin typeface="Arial" panose="020B0604020202020204" pitchFamily="34" charset="0"/>
                <a:ea typeface="+mj-ea"/>
              </a:rPr>
              <a:t>PROVIDER </a:t>
            </a:r>
            <a:endParaRPr lang="zh-CN" altLang="en-US" sz="2500" b="1" dirty="0">
              <a:solidFill>
                <a:schemeClr val="bg1"/>
              </a:solidFill>
              <a:latin typeface="Arial" panose="020B0604020202020204" pitchFamily="34" charset="0"/>
              <a:ea typeface="+mj-ea"/>
            </a:endParaRPr>
          </a:p>
        </p:txBody>
      </p:sp>
      <p:sp>
        <p:nvSpPr>
          <p:cNvPr id="11" name="圆角矩形 10"/>
          <p:cNvSpPr/>
          <p:nvPr/>
        </p:nvSpPr>
        <p:spPr>
          <a:xfrm>
            <a:off x="1002248" y="1022274"/>
            <a:ext cx="1750095" cy="4246293"/>
          </a:xfrm>
          <a:prstGeom prst="roundRect">
            <a:avLst>
              <a:gd name="adj" fmla="val 50000"/>
            </a:avLst>
          </a:prstGeom>
          <a:blipFill dpi="0" rotWithShape="1">
            <a:blip r:embed="rId4" cstate="screen">
              <a:extLst>
                <a:ext uri="{28A0092B-C50C-407E-A947-70E740481C1C}">
                  <a14:useLocalDpi xmlns:a14="http://schemas.microsoft.com/office/drawing/2010/main"/>
                </a:ext>
              </a:extLst>
            </a:blip>
            <a:srcRect/>
            <a:tile tx="635000" ty="25400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圆角矩形 15"/>
          <p:cNvSpPr/>
          <p:nvPr/>
        </p:nvSpPr>
        <p:spPr>
          <a:xfrm>
            <a:off x="3113881" y="1527379"/>
            <a:ext cx="1750095" cy="4246293"/>
          </a:xfrm>
          <a:prstGeom prst="roundRect">
            <a:avLst>
              <a:gd name="adj" fmla="val 50000"/>
            </a:avLst>
          </a:prstGeom>
          <a:blipFill dpi="0" rotWithShape="1">
            <a:blip r:embed="rId5" cstate="screen">
              <a:extLst>
                <a:ext uri="{28A0092B-C50C-407E-A947-70E740481C1C}">
                  <a14:useLocalDpi xmlns:a14="http://schemas.microsoft.com/office/drawing/2010/main"/>
                </a:ext>
              </a:extLst>
            </a:blip>
            <a:srcRect/>
            <a:tile tx="-254000" ty="-152400" sx="70000" sy="7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圆角矩形 16"/>
          <p:cNvSpPr/>
          <p:nvPr/>
        </p:nvSpPr>
        <p:spPr>
          <a:xfrm>
            <a:off x="5225514" y="1022274"/>
            <a:ext cx="1750095" cy="4246293"/>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tile tx="63500" ty="-190500" sx="90000" sy="9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圆角矩形 3"/>
          <p:cNvSpPr/>
          <p:nvPr/>
        </p:nvSpPr>
        <p:spPr>
          <a:xfrm>
            <a:off x="1002248" y="1022275"/>
            <a:ext cx="1750095" cy="4246292"/>
          </a:xfrm>
          <a:prstGeom prst="roundRect">
            <a:avLst>
              <a:gd name="adj" fmla="val 50000"/>
            </a:avLst>
          </a:prstGeom>
          <a:gradFill>
            <a:gsLst>
              <a:gs pos="63000">
                <a:srgbClr val="2D3038">
                  <a:alpha val="0"/>
                </a:srgbClr>
              </a:gs>
              <a:gs pos="100000">
                <a:srgbClr val="2D303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圆角矩形 13"/>
          <p:cNvSpPr/>
          <p:nvPr/>
        </p:nvSpPr>
        <p:spPr>
          <a:xfrm rot="10800000">
            <a:off x="3113881" y="1527379"/>
            <a:ext cx="1750095" cy="4246292"/>
          </a:xfrm>
          <a:prstGeom prst="roundRect">
            <a:avLst>
              <a:gd name="adj" fmla="val 50000"/>
            </a:avLst>
          </a:prstGeom>
          <a:gradFill>
            <a:gsLst>
              <a:gs pos="60000">
                <a:srgbClr val="2D3038">
                  <a:alpha val="0"/>
                </a:srgbClr>
              </a:gs>
              <a:gs pos="99000">
                <a:srgbClr val="30405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圆角矩形 12"/>
          <p:cNvSpPr/>
          <p:nvPr/>
        </p:nvSpPr>
        <p:spPr>
          <a:xfrm>
            <a:off x="5225514" y="1022275"/>
            <a:ext cx="1750095" cy="4246292"/>
          </a:xfrm>
          <a:prstGeom prst="roundRect">
            <a:avLst>
              <a:gd name="adj" fmla="val 50000"/>
            </a:avLst>
          </a:prstGeom>
          <a:gradFill>
            <a:gsLst>
              <a:gs pos="67000">
                <a:srgbClr val="2D3038">
                  <a:alpha val="0"/>
                </a:srgbClr>
              </a:gs>
              <a:gs pos="100000">
                <a:srgbClr val="2D303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13</a:t>
            </a:r>
            <a:endParaRPr lang="zh-CN" altLang="en-US" sz="1100" dirty="0">
              <a:solidFill>
                <a:schemeClr val="bg1"/>
              </a:solidFill>
              <a:latin typeface="Arial" panose="020B0604020202020204" pitchFamily="34" charset="0"/>
            </a:endParaRPr>
          </a:p>
        </p:txBody>
      </p:sp>
      <p:sp>
        <p:nvSpPr>
          <p:cNvPr id="15" name="文本框 14"/>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5" name="文本框 4"/>
          <p:cNvSpPr txBox="1"/>
          <p:nvPr/>
        </p:nvSpPr>
        <p:spPr>
          <a:xfrm>
            <a:off x="957513" y="5878616"/>
            <a:ext cx="1839564" cy="276999"/>
          </a:xfrm>
          <a:prstGeom prst="rect">
            <a:avLst/>
          </a:prstGeom>
          <a:noFill/>
        </p:spPr>
        <p:txBody>
          <a:bodyPr wrap="square" rtlCol="0">
            <a:spAutoFit/>
          </a:bodyPr>
          <a:lstStyle/>
          <a:p>
            <a:pPr algn="ctr"/>
            <a:r>
              <a:rPr lang="en-US" altLang="zh-CN" sz="1200" dirty="0">
                <a:solidFill>
                  <a:schemeClr val="bg1"/>
                </a:solidFill>
                <a:latin typeface="Arial" panose="020B0604020202020204" pitchFamily="34" charset="0"/>
                <a:cs typeface="Arial" panose="020B0604020202020204" pitchFamily="34" charset="0"/>
              </a:rPr>
              <a:t>EcoSmart Home</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8" name="文本框 17"/>
          <p:cNvSpPr txBox="1"/>
          <p:nvPr/>
        </p:nvSpPr>
        <p:spPr>
          <a:xfrm>
            <a:off x="3013338" y="5878616"/>
            <a:ext cx="1951179" cy="276999"/>
          </a:xfrm>
          <a:prstGeom prst="rect">
            <a:avLst/>
          </a:prstGeom>
          <a:noFill/>
        </p:spPr>
        <p:txBody>
          <a:bodyPr wrap="square" rtlCol="0">
            <a:spAutoFit/>
          </a:bodyPr>
          <a:lstStyle/>
          <a:p>
            <a:pPr algn="ctr"/>
            <a:r>
              <a:rPr lang="en-US" altLang="zh-CN" sz="1200" dirty="0">
                <a:solidFill>
                  <a:schemeClr val="bg1"/>
                </a:solidFill>
                <a:latin typeface="Arial" panose="020B0604020202020204" pitchFamily="34" charset="0"/>
                <a:cs typeface="Arial" panose="020B0604020202020204" pitchFamily="34" charset="0"/>
              </a:rPr>
              <a:t>EcoSmart Commercial</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9" name="文本框 18"/>
          <p:cNvSpPr txBox="1"/>
          <p:nvPr/>
        </p:nvSpPr>
        <p:spPr>
          <a:xfrm>
            <a:off x="5468337" y="5878616"/>
            <a:ext cx="1255325" cy="276999"/>
          </a:xfrm>
          <a:prstGeom prst="rect">
            <a:avLst/>
          </a:prstGeom>
          <a:noFill/>
        </p:spPr>
        <p:txBody>
          <a:bodyPr wrap="square" rtlCol="0">
            <a:spAutoFit/>
          </a:bodyPr>
          <a:lstStyle/>
          <a:p>
            <a:pPr algn="ctr"/>
            <a:r>
              <a:rPr lang="en-US" altLang="zh-CN" sz="1200" dirty="0">
                <a:solidFill>
                  <a:schemeClr val="bg1"/>
                </a:solidFill>
                <a:latin typeface="Arial" panose="020B0604020202020204" pitchFamily="34" charset="0"/>
                <a:cs typeface="Arial" panose="020B0604020202020204" pitchFamily="34" charset="0"/>
              </a:rPr>
              <a:t>Utility</a:t>
            </a:r>
            <a:endParaRPr lang="zh-CN" alt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49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sp>
        <p:nvSpPr>
          <p:cNvPr id="12" name="文本框 11"/>
          <p:cNvSpPr txBox="1"/>
          <p:nvPr/>
        </p:nvSpPr>
        <p:spPr>
          <a:xfrm>
            <a:off x="4398146" y="6003857"/>
            <a:ext cx="1983604"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Energy Storage System</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3" name="文本框 12"/>
          <p:cNvSpPr txBox="1"/>
          <p:nvPr/>
        </p:nvSpPr>
        <p:spPr>
          <a:xfrm>
            <a:off x="1904162" y="6047973"/>
            <a:ext cx="729352"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SEMS</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4" name="文本框 13"/>
          <p:cNvSpPr txBox="1"/>
          <p:nvPr/>
        </p:nvSpPr>
        <p:spPr>
          <a:xfrm>
            <a:off x="7400216" y="2300591"/>
            <a:ext cx="628405"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PVBM</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15" name="文本框 14"/>
          <p:cNvSpPr txBox="1"/>
          <p:nvPr/>
        </p:nvSpPr>
        <p:spPr>
          <a:xfrm>
            <a:off x="9547879" y="6003857"/>
            <a:ext cx="1062971"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EV Charger</a:t>
            </a:r>
            <a:endParaRPr lang="zh-CN" altLang="en-US" sz="1200" dirty="0">
              <a:solidFill>
                <a:schemeClr val="bg1"/>
              </a:solidFill>
              <a:latin typeface="Arial" panose="020B0604020202020204" pitchFamily="34" charset="0"/>
              <a:cs typeface="Arial" panose="020B0604020202020204" pitchFamily="34" charset="0"/>
            </a:endParaRPr>
          </a:p>
        </p:txBody>
      </p:sp>
      <p:grpSp>
        <p:nvGrpSpPr>
          <p:cNvPr id="6" name="组合 5"/>
          <p:cNvGrpSpPr/>
          <p:nvPr/>
        </p:nvGrpSpPr>
        <p:grpSpPr>
          <a:xfrm>
            <a:off x="666069" y="611880"/>
            <a:ext cx="8418212" cy="892552"/>
            <a:chOff x="375950" y="662680"/>
            <a:chExt cx="8418212" cy="892552"/>
          </a:xfrm>
        </p:grpSpPr>
        <p:sp>
          <p:nvSpPr>
            <p:cNvPr id="7" name="文本框 6"/>
            <p:cNvSpPr txBox="1"/>
            <p:nvPr/>
          </p:nvSpPr>
          <p:spPr>
            <a:xfrm>
              <a:off x="375950" y="662680"/>
              <a:ext cx="8418212" cy="892552"/>
            </a:xfrm>
            <a:prstGeom prst="rect">
              <a:avLst/>
            </a:prstGeom>
            <a:noFill/>
          </p:spPr>
          <p:txBody>
            <a:bodyPr wrap="square" rtlCol="0">
              <a:spAutoFit/>
            </a:bodyPr>
            <a:lstStyle/>
            <a:p>
              <a:r>
                <a:rPr lang="en-US" altLang="zh-CN" sz="2600" b="1" dirty="0">
                  <a:gradFill>
                    <a:gsLst>
                      <a:gs pos="27000">
                        <a:schemeClr val="accent1">
                          <a:lumMod val="5000"/>
                          <a:lumOff val="95000"/>
                        </a:schemeClr>
                      </a:gs>
                      <a:gs pos="85000">
                        <a:schemeClr val="accent1">
                          <a:lumMod val="60000"/>
                          <a:lumOff val="40000"/>
                        </a:schemeClr>
                      </a:gs>
                      <a:gs pos="100000">
                        <a:schemeClr val="accent1">
                          <a:lumMod val="45000"/>
                          <a:lumOff val="55000"/>
                        </a:schemeClr>
                      </a:gs>
                    </a:gsLst>
                    <a:lin ang="5400000" scaled="1"/>
                  </a:gradFill>
                  <a:latin typeface="Arial" panose="020B0604020202020204" pitchFamily="34" charset="0"/>
                  <a:ea typeface="+mj-ea"/>
                  <a:cs typeface="Arial Unicode MS" panose="020B0604020202020204" pitchFamily="34" charset="-122"/>
                </a:rPr>
                <a:t>POWER YOUR HOME WITH SMART AND VERSATILE SOLUTIONS</a:t>
              </a:r>
            </a:p>
          </p:txBody>
        </p:sp>
        <p:cxnSp>
          <p:nvCxnSpPr>
            <p:cNvPr id="5" name="直接连接符 4"/>
            <p:cNvCxnSpPr/>
            <p:nvPr/>
          </p:nvCxnSpPr>
          <p:spPr>
            <a:xfrm>
              <a:off x="477550" y="673100"/>
              <a:ext cx="7260953"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7" name="任意多边形 16"/>
          <p:cNvSpPr/>
          <p:nvPr/>
        </p:nvSpPr>
        <p:spPr>
          <a:xfrm>
            <a:off x="9791195" y="0"/>
            <a:ext cx="1618537" cy="1144223"/>
          </a:xfrm>
          <a:custGeom>
            <a:avLst/>
            <a:gdLst>
              <a:gd name="connsiteX0" fmla="*/ 0 w 1618537"/>
              <a:gd name="connsiteY0" fmla="*/ 0 h 1144223"/>
              <a:gd name="connsiteX1" fmla="*/ 1618537 w 1618537"/>
              <a:gd name="connsiteY1" fmla="*/ 0 h 1144223"/>
              <a:gd name="connsiteX2" fmla="*/ 1618537 w 1618537"/>
              <a:gd name="connsiteY2" fmla="*/ 874461 h 1144223"/>
              <a:gd name="connsiteX3" fmla="*/ 1348775 w 1618537"/>
              <a:gd name="connsiteY3" fmla="*/ 1144223 h 1144223"/>
              <a:gd name="connsiteX4" fmla="*/ 269762 w 1618537"/>
              <a:gd name="connsiteY4" fmla="*/ 1144223 h 1144223"/>
              <a:gd name="connsiteX5" fmla="*/ 0 w 1618537"/>
              <a:gd name="connsiteY5" fmla="*/ 874461 h 1144223"/>
              <a:gd name="connsiteX6" fmla="*/ 0 w 1618537"/>
              <a:gd name="connsiteY6" fmla="*/ 0 h 114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8537" h="1144223">
                <a:moveTo>
                  <a:pt x="0" y="0"/>
                </a:moveTo>
                <a:lnTo>
                  <a:pt x="1618537" y="0"/>
                </a:lnTo>
                <a:lnTo>
                  <a:pt x="1618537" y="874461"/>
                </a:lnTo>
                <a:cubicBezTo>
                  <a:pt x="1618537" y="1023446"/>
                  <a:pt x="1497760" y="1144223"/>
                  <a:pt x="1348775" y="1144223"/>
                </a:cubicBezTo>
                <a:lnTo>
                  <a:pt x="269762" y="1144223"/>
                </a:lnTo>
                <a:cubicBezTo>
                  <a:pt x="120777" y="1144223"/>
                  <a:pt x="0" y="1023446"/>
                  <a:pt x="0" y="874461"/>
                </a:cubicBezTo>
                <a:lnTo>
                  <a:pt x="0" y="0"/>
                </a:ln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15847" y="-177229"/>
            <a:ext cx="2169231" cy="1440000"/>
          </a:xfrm>
          <a:prstGeom prst="rect">
            <a:avLst/>
          </a:prstGeom>
        </p:spPr>
      </p:pic>
      <p:sp>
        <p:nvSpPr>
          <p:cNvPr id="16" name="文本框 1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14</a:t>
            </a:r>
            <a:endParaRPr lang="zh-CN" altLang="en-US" sz="1100" dirty="0">
              <a:solidFill>
                <a:schemeClr val="bg1"/>
              </a:solidFill>
              <a:latin typeface="Arial" panose="020B0604020202020204" pitchFamily="34" charset="0"/>
            </a:endParaRPr>
          </a:p>
        </p:txBody>
      </p:sp>
      <p:sp>
        <p:nvSpPr>
          <p:cNvPr id="18" name="文本框 1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325465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 y="0"/>
            <a:ext cx="12189631" cy="6858000"/>
          </a:xfrm>
          <a:prstGeom prst="rect">
            <a:avLst/>
          </a:prstGeom>
        </p:spPr>
      </p:pic>
      <p:pic>
        <p:nvPicPr>
          <p:cNvPr id="4" name="图片 3"/>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a:xfrm>
            <a:off x="1551305" y="1823085"/>
            <a:ext cx="2154555" cy="2915285"/>
          </a:xfrm>
          <a:prstGeom prst="rect">
            <a:avLst/>
          </a:prstGeom>
          <a:effectLst>
            <a:reflection blurRad="6350" stA="20000" endPos="35000" dir="5400000" sy="-100000" algn="bl" rotWithShape="0"/>
          </a:effectLst>
        </p:spPr>
      </p:pic>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15</a:t>
            </a:r>
            <a:endParaRPr lang="zh-CN" altLang="en-US" sz="1100" dirty="0">
              <a:solidFill>
                <a:schemeClr val="bg1"/>
              </a:solidFill>
              <a:latin typeface="Arial" panose="020B0604020202020204" pitchFamily="34" charset="0"/>
            </a:endParaRPr>
          </a:p>
        </p:txBody>
      </p:sp>
      <p:sp>
        <p:nvSpPr>
          <p:cNvPr id="12" name="文本框 11"/>
          <p:cNvSpPr txBox="1"/>
          <p:nvPr/>
        </p:nvSpPr>
        <p:spPr>
          <a:xfrm>
            <a:off x="5090744" y="1065997"/>
            <a:ext cx="5183556" cy="1015663"/>
          </a:xfrm>
          <a:prstGeom prst="rect">
            <a:avLst/>
          </a:prstGeom>
          <a:noFill/>
        </p:spPr>
        <p:txBody>
          <a:bodyPr wrap="square" rtlCol="0">
            <a:spAutoFit/>
          </a:bodyPr>
          <a:lstStyle/>
          <a:p>
            <a:r>
              <a:rPr lang="en-US" altLang="zh-CN" sz="3000" b="1" dirty="0">
                <a:solidFill>
                  <a:schemeClr val="bg1"/>
                </a:solidFill>
                <a:latin typeface="Arial" panose="020B0604020202020204" pitchFamily="34" charset="0"/>
                <a:cs typeface="Arial" panose="020B0604020202020204" pitchFamily="34" charset="0"/>
              </a:rPr>
              <a:t>RESIDENTIAL INVERTERS</a:t>
            </a:r>
          </a:p>
          <a:p>
            <a:r>
              <a:rPr lang="en-US" altLang="zh-CN" sz="3000" dirty="0">
                <a:solidFill>
                  <a:schemeClr val="bg1"/>
                </a:solidFill>
                <a:latin typeface="Arial" panose="020B0604020202020204" pitchFamily="34" charset="0"/>
              </a:rPr>
              <a:t>0.7-20kW</a:t>
            </a:r>
            <a:endParaRPr lang="zh-CN" altLang="en-US" sz="3000" dirty="0">
              <a:solidFill>
                <a:schemeClr val="bg1"/>
              </a:solidFill>
              <a:latin typeface="Arial" panose="020B0604020202020204" pitchFamily="34" charset="0"/>
            </a:endParaRPr>
          </a:p>
        </p:txBody>
      </p:sp>
      <p:sp>
        <p:nvSpPr>
          <p:cNvPr id="15" name="文本框 14"/>
          <p:cNvSpPr txBox="1"/>
          <p:nvPr/>
        </p:nvSpPr>
        <p:spPr>
          <a:xfrm>
            <a:off x="4887889" y="2901672"/>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Up to 100%</a:t>
            </a:r>
          </a:p>
          <a:p>
            <a:pPr algn="ctr"/>
            <a:r>
              <a:rPr lang="en-US" altLang="zh-CN" sz="900" dirty="0">
                <a:solidFill>
                  <a:schemeClr val="bg1"/>
                </a:solidFill>
                <a:latin typeface="Arial" panose="020B0604020202020204" pitchFamily="34" charset="0"/>
              </a:rPr>
              <a:t>Oversizing</a:t>
            </a:r>
            <a:endParaRPr lang="zh-CN" altLang="en-US" sz="900" dirty="0">
              <a:solidFill>
                <a:schemeClr val="bg1"/>
              </a:solidFill>
              <a:latin typeface="Arial" panose="020B0604020202020204" pitchFamily="34" charset="0"/>
            </a:endParaRPr>
          </a:p>
        </p:txBody>
      </p:sp>
      <p:sp>
        <p:nvSpPr>
          <p:cNvPr id="16" name="文本框 15"/>
          <p:cNvSpPr txBox="1"/>
          <p:nvPr/>
        </p:nvSpPr>
        <p:spPr>
          <a:xfrm>
            <a:off x="5978502" y="2901672"/>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Compact &amp; Light </a:t>
            </a:r>
          </a:p>
          <a:p>
            <a:pPr algn="ctr"/>
            <a:r>
              <a:rPr lang="en-US" altLang="zh-CN" sz="900" dirty="0">
                <a:solidFill>
                  <a:schemeClr val="bg1"/>
                </a:solidFill>
                <a:latin typeface="Arial" panose="020B0604020202020204" pitchFamily="34" charset="0"/>
              </a:rPr>
              <a:t>Weight</a:t>
            </a:r>
            <a:endParaRPr lang="zh-CN" altLang="en-US" sz="900" dirty="0">
              <a:solidFill>
                <a:schemeClr val="bg1"/>
              </a:solidFill>
              <a:latin typeface="Arial" panose="020B0604020202020204" pitchFamily="34" charset="0"/>
            </a:endParaRPr>
          </a:p>
        </p:txBody>
      </p:sp>
      <p:sp>
        <p:nvSpPr>
          <p:cNvPr id="22" name="文本框 21"/>
          <p:cNvSpPr txBox="1"/>
          <p:nvPr/>
        </p:nvSpPr>
        <p:spPr>
          <a:xfrm>
            <a:off x="7043715" y="2901672"/>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Arc-Fault Circuit </a:t>
            </a:r>
          </a:p>
          <a:p>
            <a:pPr algn="ctr"/>
            <a:r>
              <a:rPr lang="en-US" altLang="zh-CN" sz="900" dirty="0">
                <a:solidFill>
                  <a:schemeClr val="bg1"/>
                </a:solidFill>
                <a:latin typeface="Arial" panose="020B0604020202020204" pitchFamily="34" charset="0"/>
              </a:rPr>
              <a:t>Interrupter</a:t>
            </a:r>
            <a:endParaRPr lang="zh-CN" altLang="en-US" sz="900" dirty="0">
              <a:solidFill>
                <a:schemeClr val="bg1"/>
              </a:solidFill>
              <a:latin typeface="Arial" panose="020B0604020202020204" pitchFamily="34" charset="0"/>
            </a:endParaRPr>
          </a:p>
        </p:txBody>
      </p:sp>
      <p:sp>
        <p:nvSpPr>
          <p:cNvPr id="23" name="文本框 22"/>
          <p:cNvSpPr txBox="1"/>
          <p:nvPr/>
        </p:nvSpPr>
        <p:spPr>
          <a:xfrm>
            <a:off x="8108928" y="2901672"/>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Max. Input </a:t>
            </a:r>
          </a:p>
          <a:p>
            <a:pPr algn="ctr"/>
            <a:r>
              <a:rPr lang="en-US" altLang="zh-CN" sz="900" dirty="0">
                <a:solidFill>
                  <a:schemeClr val="bg1"/>
                </a:solidFill>
                <a:latin typeface="Arial" panose="020B0604020202020204" pitchFamily="34" charset="0"/>
              </a:rPr>
              <a:t>Current 25A</a:t>
            </a:r>
            <a:endParaRPr lang="zh-CN" altLang="en-US" sz="900" dirty="0">
              <a:solidFill>
                <a:schemeClr val="bg1"/>
              </a:solidFill>
              <a:latin typeface="Arial" panose="020B0604020202020204" pitchFamily="34" charset="0"/>
            </a:endParaRPr>
          </a:p>
        </p:txBody>
      </p:sp>
      <p:sp>
        <p:nvSpPr>
          <p:cNvPr id="24" name="文本框 23"/>
          <p:cNvSpPr txBox="1"/>
          <p:nvPr/>
        </p:nvSpPr>
        <p:spPr>
          <a:xfrm>
            <a:off x="9228075" y="2901672"/>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Up to 3 MPP</a:t>
            </a:r>
          </a:p>
          <a:p>
            <a:pPr algn="ctr"/>
            <a:r>
              <a:rPr lang="en-US" altLang="zh-CN" sz="900" dirty="0">
                <a:solidFill>
                  <a:schemeClr val="bg1"/>
                </a:solidFill>
                <a:latin typeface="Arial" panose="020B0604020202020204" pitchFamily="34" charset="0"/>
              </a:rPr>
              <a:t>Trackers</a:t>
            </a:r>
            <a:endParaRPr lang="zh-CN" altLang="en-US" sz="900" dirty="0">
              <a:solidFill>
                <a:schemeClr val="bg1"/>
              </a:solidFill>
              <a:latin typeface="Arial" panose="020B0604020202020204" pitchFamily="34" charset="0"/>
            </a:endParaRPr>
          </a:p>
        </p:txBody>
      </p:sp>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25594" y="5111212"/>
            <a:ext cx="1577428" cy="463510"/>
          </a:xfrm>
          <a:prstGeom prst="rect">
            <a:avLst/>
          </a:prstGeom>
        </p:spPr>
      </p:pic>
      <p:pic>
        <p:nvPicPr>
          <p:cNvPr id="25" name="图片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7857" y="5519220"/>
            <a:ext cx="1176775" cy="345782"/>
          </a:xfrm>
          <a:prstGeom prst="rect">
            <a:avLst/>
          </a:prstGeom>
        </p:spPr>
      </p:pic>
      <p:sp>
        <p:nvSpPr>
          <p:cNvPr id="8" name="文本框 7"/>
          <p:cNvSpPr txBox="1"/>
          <p:nvPr/>
        </p:nvSpPr>
        <p:spPr>
          <a:xfrm>
            <a:off x="4887530" y="5521606"/>
            <a:ext cx="1577428" cy="321945"/>
          </a:xfrm>
          <a:prstGeom prst="rect">
            <a:avLst/>
          </a:prstGeom>
          <a:noFill/>
        </p:spPr>
        <p:txBody>
          <a:bodyPr wrap="square" rtlCol="0">
            <a:spAutoFit/>
          </a:bodyPr>
          <a:lstStyle/>
          <a:p>
            <a:pPr algn="ctr"/>
            <a:r>
              <a:rPr lang="en-US" altLang="zh-CN" sz="1500" dirty="0">
                <a:solidFill>
                  <a:schemeClr val="bg1"/>
                </a:solidFill>
                <a:latin typeface="Arial" panose="020B0604020202020204" pitchFamily="34" charset="0"/>
              </a:rPr>
              <a:t>MS</a:t>
            </a:r>
            <a:endParaRPr lang="zh-CN" altLang="en-US" sz="1500" dirty="0">
              <a:solidFill>
                <a:schemeClr val="bg1"/>
              </a:solidFill>
              <a:latin typeface="Arial" panose="020B0604020202020204" pitchFamily="34" charset="0"/>
            </a:endParaRPr>
          </a:p>
        </p:txBody>
      </p:sp>
      <p:sp>
        <p:nvSpPr>
          <p:cNvPr id="7" name="文本框 6"/>
          <p:cNvSpPr txBox="1"/>
          <p:nvPr/>
        </p:nvSpPr>
        <p:spPr>
          <a:xfrm>
            <a:off x="923841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9" name="文本框 8"/>
          <p:cNvSpPr txBox="1"/>
          <p:nvPr/>
        </p:nvSpPr>
        <p:spPr>
          <a:xfrm>
            <a:off x="2018030" y="5130165"/>
            <a:ext cx="1392555" cy="429895"/>
          </a:xfrm>
          <a:prstGeom prst="rect">
            <a:avLst/>
          </a:prstGeom>
          <a:noFill/>
        </p:spPr>
        <p:txBody>
          <a:bodyPr wrap="square" rtlCol="0">
            <a:spAutoFit/>
          </a:bodyPr>
          <a:lstStyle/>
          <a:p>
            <a:pPr algn="ctr"/>
            <a:r>
              <a:rPr lang="en-US" altLang="zh-CN" sz="2200" dirty="0">
                <a:solidFill>
                  <a:schemeClr val="bg1"/>
                </a:solidFill>
                <a:latin typeface="Arial" panose="020B0604020202020204" pitchFamily="34" charset="0"/>
              </a:rPr>
              <a:t>DNS G3</a:t>
            </a:r>
            <a:endParaRPr lang="zh-CN" altLang="en-US" sz="2200" dirty="0">
              <a:solidFill>
                <a:schemeClr val="bg1"/>
              </a:solidFill>
              <a:latin typeface="Arial" panose="020B0604020202020204" pitchFamily="34" charset="0"/>
            </a:endParaRPr>
          </a:p>
        </p:txBody>
      </p:sp>
      <p:pic>
        <p:nvPicPr>
          <p:cNvPr id="21" name="图片 2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36744" y="2547817"/>
            <a:ext cx="286588" cy="306353"/>
          </a:xfrm>
          <a:prstGeom prst="rect">
            <a:avLst/>
          </a:prstGeom>
        </p:spPr>
      </p:pic>
      <p:pic>
        <p:nvPicPr>
          <p:cNvPr id="28" name="图片 2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23848" y="2547817"/>
            <a:ext cx="306353" cy="306353"/>
          </a:xfrm>
          <a:prstGeom prst="rect">
            <a:avLst/>
          </a:prstGeom>
        </p:spPr>
      </p:pic>
      <p:pic>
        <p:nvPicPr>
          <p:cNvPr id="29" name="图片 2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473915" y="2525075"/>
            <a:ext cx="346110" cy="346110"/>
          </a:xfrm>
          <a:prstGeom prst="rect">
            <a:avLst/>
          </a:prstGeom>
        </p:spPr>
      </p:pic>
      <p:pic>
        <p:nvPicPr>
          <p:cNvPr id="30" name="图片 2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511962" y="2561489"/>
            <a:ext cx="404226" cy="323380"/>
          </a:xfrm>
          <a:prstGeom prst="rect">
            <a:avLst/>
          </a:prstGeom>
        </p:spPr>
      </p:pic>
      <p:pic>
        <p:nvPicPr>
          <p:cNvPr id="31" name="图片 3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652783" y="2645000"/>
            <a:ext cx="350444" cy="142072"/>
          </a:xfrm>
          <a:prstGeom prst="rect">
            <a:avLst/>
          </a:prstGeom>
        </p:spPr>
      </p:pic>
      <p:sp>
        <p:nvSpPr>
          <p:cNvPr id="32" name="文本框 31"/>
          <p:cNvSpPr txBox="1"/>
          <p:nvPr/>
        </p:nvSpPr>
        <p:spPr>
          <a:xfrm>
            <a:off x="4887530" y="5899464"/>
            <a:ext cx="1577428" cy="245110"/>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5-10kW / 3 MPPT</a:t>
            </a:r>
            <a:endParaRPr lang="zh-CN" altLang="en-US" sz="1000" dirty="0">
              <a:solidFill>
                <a:schemeClr val="bg1"/>
              </a:solidFill>
              <a:latin typeface="Arial" panose="020B0604020202020204" pitchFamily="34" charset="0"/>
            </a:endParaRPr>
          </a:p>
        </p:txBody>
      </p:sp>
      <p:sp>
        <p:nvSpPr>
          <p:cNvPr id="33" name="文本框 32"/>
          <p:cNvSpPr txBox="1"/>
          <p:nvPr/>
        </p:nvSpPr>
        <p:spPr>
          <a:xfrm>
            <a:off x="1905000" y="5574665"/>
            <a:ext cx="1618615" cy="291465"/>
          </a:xfrm>
          <a:prstGeom prst="rect">
            <a:avLst/>
          </a:prstGeom>
          <a:noFill/>
        </p:spPr>
        <p:txBody>
          <a:bodyPr wrap="square" rtlCol="0">
            <a:spAutoFit/>
          </a:bodyPr>
          <a:lstStyle/>
          <a:p>
            <a:pPr algn="ctr"/>
            <a:r>
              <a:rPr lang="en-US" altLang="zh-CN" sz="1300" dirty="0">
                <a:solidFill>
                  <a:schemeClr val="bg1"/>
                </a:solidFill>
                <a:latin typeface="Arial" panose="020B0604020202020204" pitchFamily="34" charset="0"/>
              </a:rPr>
              <a:t>3-6kW / 2 MPPT</a:t>
            </a:r>
            <a:r>
              <a:rPr lang="en-US" altLang="zh-CN" sz="1000" dirty="0">
                <a:solidFill>
                  <a:schemeClr val="bg1"/>
                </a:solidFill>
                <a:latin typeface="Arial" panose="020B0604020202020204" pitchFamily="34" charset="0"/>
              </a:rPr>
              <a:t> </a:t>
            </a:r>
            <a:endParaRPr lang="zh-CN" altLang="en-US" sz="1000" dirty="0">
              <a:solidFill>
                <a:schemeClr val="bg1"/>
              </a:solidFill>
              <a:latin typeface="Arial" panose="020B0604020202020204" pitchFamily="34" charset="0"/>
            </a:endParaRPr>
          </a:p>
        </p:txBody>
      </p:sp>
      <p:pic>
        <p:nvPicPr>
          <p:cNvPr id="26" name="图片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9504" y="5520996"/>
            <a:ext cx="1176775" cy="345782"/>
          </a:xfrm>
          <a:prstGeom prst="rect">
            <a:avLst/>
          </a:prstGeom>
        </p:spPr>
      </p:pic>
      <p:pic>
        <p:nvPicPr>
          <p:cNvPr id="27" name="图片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57942" y="5520996"/>
            <a:ext cx="1264456" cy="345782"/>
          </a:xfrm>
          <a:prstGeom prst="rect">
            <a:avLst/>
          </a:prstGeom>
        </p:spPr>
      </p:pic>
      <p:cxnSp>
        <p:nvCxnSpPr>
          <p:cNvPr id="36" name="直接连接符 35"/>
          <p:cNvCxnSpPr/>
          <p:nvPr/>
        </p:nvCxnSpPr>
        <p:spPr>
          <a:xfrm>
            <a:off x="5190226" y="2247724"/>
            <a:ext cx="4950023"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39" name="图片 3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10" name="文本框 9"/>
          <p:cNvSpPr txBox="1"/>
          <p:nvPr/>
        </p:nvSpPr>
        <p:spPr>
          <a:xfrm>
            <a:off x="6798523" y="5520996"/>
            <a:ext cx="1177755" cy="323165"/>
          </a:xfrm>
          <a:prstGeom prst="rect">
            <a:avLst/>
          </a:prstGeom>
          <a:noFill/>
        </p:spPr>
        <p:txBody>
          <a:bodyPr wrap="square" rtlCol="0">
            <a:spAutoFit/>
          </a:bodyPr>
          <a:lstStyle/>
          <a:p>
            <a:pPr algn="ctr"/>
            <a:r>
              <a:rPr lang="en-US" altLang="zh-CN" sz="1500" dirty="0">
                <a:solidFill>
                  <a:schemeClr val="bg1"/>
                </a:solidFill>
                <a:latin typeface="Arial" panose="020B0604020202020204" pitchFamily="34" charset="0"/>
              </a:rPr>
              <a:t>SDT G2</a:t>
            </a:r>
            <a:endParaRPr lang="zh-CN" altLang="en-US" sz="1500" dirty="0">
              <a:solidFill>
                <a:schemeClr val="bg1"/>
              </a:solidFill>
              <a:latin typeface="Arial" panose="020B0604020202020204" pitchFamily="34" charset="0"/>
            </a:endParaRPr>
          </a:p>
        </p:txBody>
      </p:sp>
      <p:sp>
        <p:nvSpPr>
          <p:cNvPr id="11" name="文本框 10"/>
          <p:cNvSpPr txBox="1"/>
          <p:nvPr/>
        </p:nvSpPr>
        <p:spPr>
          <a:xfrm>
            <a:off x="10057942" y="5520996"/>
            <a:ext cx="1264455" cy="323165"/>
          </a:xfrm>
          <a:prstGeom prst="rect">
            <a:avLst/>
          </a:prstGeom>
          <a:noFill/>
        </p:spPr>
        <p:txBody>
          <a:bodyPr wrap="square" rtlCol="0">
            <a:spAutoFit/>
          </a:bodyPr>
          <a:lstStyle/>
          <a:p>
            <a:pPr algn="ctr"/>
            <a:r>
              <a:rPr lang="en-US" altLang="zh-CN" sz="1500" dirty="0">
                <a:solidFill>
                  <a:schemeClr val="bg1"/>
                </a:solidFill>
                <a:latin typeface="Arial" panose="020B0604020202020204" pitchFamily="34" charset="0"/>
              </a:rPr>
              <a:t>XS</a:t>
            </a:r>
            <a:endParaRPr lang="zh-CN" altLang="en-US" sz="1500" dirty="0">
              <a:solidFill>
                <a:schemeClr val="bg1"/>
              </a:solidFill>
              <a:latin typeface="Arial" panose="020B0604020202020204" pitchFamily="34" charset="0"/>
            </a:endParaRPr>
          </a:p>
        </p:txBody>
      </p:sp>
      <p:pic>
        <p:nvPicPr>
          <p:cNvPr id="5" name="图片 4"/>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6803824" y="3675354"/>
            <a:ext cx="1189608" cy="1607845"/>
          </a:xfrm>
          <a:prstGeom prst="rect">
            <a:avLst/>
          </a:prstGeom>
          <a:effectLst>
            <a:reflection blurRad="6350" stA="20000" endPos="35000" dir="5400000" sy="-100000" algn="bl" rotWithShape="0"/>
          </a:effectLst>
        </p:spPr>
      </p:pic>
      <p:pic>
        <p:nvPicPr>
          <p:cNvPr id="17" name="图片 16"/>
          <p:cNvPicPr>
            <a:picLocks noChangeAspect="1"/>
          </p:cNvPicPr>
          <p:nvPr/>
        </p:nvPicPr>
        <p:blipFill rotWithShape="1">
          <a:blip r:embed="rId16" cstate="screen">
            <a:extLst>
              <a:ext uri="{28A0092B-C50C-407E-A947-70E740481C1C}">
                <a14:useLocalDpi xmlns:a14="http://schemas.microsoft.com/office/drawing/2010/main"/>
              </a:ext>
            </a:extLst>
          </a:blip>
          <a:srcRect/>
          <a:stretch>
            <a:fillRect/>
          </a:stretch>
        </p:blipFill>
        <p:spPr>
          <a:xfrm>
            <a:off x="10030581" y="4048216"/>
            <a:ext cx="1331650" cy="1154099"/>
          </a:xfrm>
          <a:prstGeom prst="rect">
            <a:avLst/>
          </a:prstGeom>
          <a:effectLst>
            <a:reflection blurRad="6350" stA="20000" endPos="35000" dir="5400000" sy="-100000" algn="bl" rotWithShape="0"/>
          </a:effectLst>
        </p:spPr>
      </p:pic>
      <p:pic>
        <p:nvPicPr>
          <p:cNvPr id="38" name="图片 37"/>
          <p:cNvPicPr>
            <a:picLocks noChangeAspect="1"/>
          </p:cNvPicPr>
          <p:nvPr/>
        </p:nvPicPr>
        <p:blipFill rotWithShape="1">
          <a:blip r:embed="rId17" cstate="screen">
            <a:extLst>
              <a:ext uri="{28A0092B-C50C-407E-A947-70E740481C1C}">
                <a14:useLocalDpi xmlns:a14="http://schemas.microsoft.com/office/drawing/2010/main"/>
              </a:ext>
            </a:extLst>
          </a:blip>
          <a:srcRect/>
          <a:stretch>
            <a:fillRect/>
          </a:stretch>
        </p:blipFill>
        <p:spPr>
          <a:xfrm>
            <a:off x="5019675" y="3664585"/>
            <a:ext cx="1241425" cy="2055495"/>
          </a:xfrm>
          <a:prstGeom prst="rect">
            <a:avLst/>
          </a:prstGeom>
        </p:spPr>
      </p:pic>
      <p:pic>
        <p:nvPicPr>
          <p:cNvPr id="1026" name="Picture 2"/>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a:fillRect/>
          </a:stretch>
        </p:blipFill>
        <p:spPr bwMode="auto">
          <a:xfrm>
            <a:off x="8409403" y="3674182"/>
            <a:ext cx="1179220" cy="1679757"/>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4" name="文本框 33"/>
          <p:cNvSpPr txBox="1"/>
          <p:nvPr/>
        </p:nvSpPr>
        <p:spPr>
          <a:xfrm>
            <a:off x="6759857" y="5898908"/>
            <a:ext cx="1276377"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4-15kW / 2 MPPT</a:t>
            </a:r>
            <a:endParaRPr lang="zh-CN" altLang="en-US" sz="1000" dirty="0">
              <a:solidFill>
                <a:schemeClr val="bg1"/>
              </a:solidFill>
              <a:latin typeface="Arial" panose="020B0604020202020204" pitchFamily="34" charset="0"/>
            </a:endParaRPr>
          </a:p>
        </p:txBody>
      </p:sp>
      <p:sp>
        <p:nvSpPr>
          <p:cNvPr id="35" name="文本框 34"/>
          <p:cNvSpPr txBox="1"/>
          <p:nvPr/>
        </p:nvSpPr>
        <p:spPr>
          <a:xfrm>
            <a:off x="10057942" y="5898908"/>
            <a:ext cx="1264455"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0.7-3kW / 1 MPPT</a:t>
            </a:r>
            <a:endParaRPr lang="zh-CN" altLang="en-US" sz="1000" dirty="0">
              <a:solidFill>
                <a:schemeClr val="bg1"/>
              </a:solidFill>
              <a:latin typeface="Arial" panose="020B0604020202020204" pitchFamily="34" charset="0"/>
            </a:endParaRPr>
          </a:p>
        </p:txBody>
      </p:sp>
      <p:pic>
        <p:nvPicPr>
          <p:cNvPr id="40" name="图片 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07490" y="5520996"/>
            <a:ext cx="1176775" cy="345782"/>
          </a:xfrm>
          <a:prstGeom prst="rect">
            <a:avLst/>
          </a:prstGeom>
        </p:spPr>
      </p:pic>
      <p:sp>
        <p:nvSpPr>
          <p:cNvPr id="41" name="文本框 40"/>
          <p:cNvSpPr txBox="1"/>
          <p:nvPr/>
        </p:nvSpPr>
        <p:spPr>
          <a:xfrm>
            <a:off x="8406509" y="5551773"/>
            <a:ext cx="1177755" cy="261610"/>
          </a:xfrm>
          <a:prstGeom prst="rect">
            <a:avLst/>
          </a:prstGeom>
          <a:noFill/>
        </p:spPr>
        <p:txBody>
          <a:bodyPr wrap="square" rtlCol="0">
            <a:spAutoFit/>
          </a:bodyPr>
          <a:lstStyle/>
          <a:p>
            <a:pPr algn="ctr"/>
            <a:r>
              <a:rPr lang="en-US" altLang="zh-CN" sz="1100" dirty="0">
                <a:solidFill>
                  <a:schemeClr val="bg1"/>
                </a:solidFill>
                <a:latin typeface="Arial" panose="020B0604020202020204" pitchFamily="34" charset="0"/>
              </a:rPr>
              <a:t>SDT G2 PLUS+</a:t>
            </a:r>
            <a:endParaRPr lang="zh-CN" altLang="en-US" sz="1100" dirty="0">
              <a:solidFill>
                <a:schemeClr val="bg1"/>
              </a:solidFill>
              <a:latin typeface="Arial" panose="020B0604020202020204" pitchFamily="34" charset="0"/>
            </a:endParaRPr>
          </a:p>
        </p:txBody>
      </p:sp>
      <p:sp>
        <p:nvSpPr>
          <p:cNvPr id="42" name="文本框 41"/>
          <p:cNvSpPr txBox="1"/>
          <p:nvPr/>
        </p:nvSpPr>
        <p:spPr>
          <a:xfrm>
            <a:off x="8367843" y="5898908"/>
            <a:ext cx="1276377"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4-20kW / 2 MPPT</a:t>
            </a:r>
            <a:endParaRPr lang="zh-CN" altLang="en-US" sz="1000" dirty="0">
              <a:solidFill>
                <a:schemeClr val="bg1"/>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8" y="0"/>
            <a:ext cx="12187263" cy="6858000"/>
          </a:xfrm>
          <a:prstGeom prst="rect">
            <a:avLst/>
          </a:prstGeom>
        </p:spPr>
      </p:pic>
      <p:pic>
        <p:nvPicPr>
          <p:cNvPr id="18" name="图片 17"/>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9314144" y="3364637"/>
            <a:ext cx="887767" cy="1846555"/>
          </a:xfrm>
          <a:prstGeom prst="rect">
            <a:avLst/>
          </a:prstGeom>
          <a:effectLst>
            <a:reflection blurRad="6350" stA="20000" endPos="35000" dir="5400000" sy="-100000" algn="bl" rotWithShape="0"/>
          </a:effectLst>
        </p:spPr>
      </p:pic>
      <p:pic>
        <p:nvPicPr>
          <p:cNvPr id="40" name="图片 3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079883" y="4359960"/>
            <a:ext cx="958077" cy="794731"/>
          </a:xfrm>
          <a:prstGeom prst="rect">
            <a:avLst/>
          </a:prstGeom>
          <a:effectLst>
            <a:reflection blurRad="6350" stA="20000" endPos="35000" dir="5400000" sy="-100000" algn="bl" rotWithShape="0"/>
          </a:effectLst>
        </p:spPr>
      </p:pic>
      <p:pic>
        <p:nvPicPr>
          <p:cNvPr id="34" name="图片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5497" y="5390918"/>
            <a:ext cx="1062160" cy="240737"/>
          </a:xfrm>
          <a:prstGeom prst="rect">
            <a:avLst/>
          </a:prstGeom>
        </p:spPr>
      </p:pic>
      <p:pic>
        <p:nvPicPr>
          <p:cNvPr id="37" name="图片 3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45474" y="5384885"/>
            <a:ext cx="811101" cy="240737"/>
          </a:xfrm>
          <a:prstGeom prst="rect">
            <a:avLst/>
          </a:prstGeom>
        </p:spPr>
      </p:pic>
      <p:pic>
        <p:nvPicPr>
          <p:cNvPr id="32" name="图片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35805" y="5419199"/>
            <a:ext cx="1734281" cy="463510"/>
          </a:xfrm>
          <a:prstGeom prst="rect">
            <a:avLst/>
          </a:prstGeom>
        </p:spPr>
      </p:pic>
      <p:pic>
        <p:nvPicPr>
          <p:cNvPr id="38" name="图片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61994" y="5384885"/>
            <a:ext cx="811101" cy="240737"/>
          </a:xfrm>
          <a:prstGeom prst="rect">
            <a:avLst/>
          </a:prstGeom>
        </p:spPr>
      </p:pic>
      <p:pic>
        <p:nvPicPr>
          <p:cNvPr id="44" name="图片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51383" y="5384885"/>
            <a:ext cx="811101" cy="240737"/>
          </a:xfrm>
          <a:prstGeom prst="rect">
            <a:avLst/>
          </a:prstGeom>
        </p:spPr>
      </p:pic>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10" name="文本框 9"/>
          <p:cNvSpPr txBox="1"/>
          <p:nvPr/>
        </p:nvSpPr>
        <p:spPr>
          <a:xfrm>
            <a:off x="4553417" y="1056984"/>
            <a:ext cx="5183556" cy="1015663"/>
          </a:xfrm>
          <a:prstGeom prst="rect">
            <a:avLst/>
          </a:prstGeom>
          <a:noFill/>
        </p:spPr>
        <p:txBody>
          <a:bodyPr wrap="square" rtlCol="0">
            <a:spAutoFit/>
          </a:bodyPr>
          <a:lstStyle/>
          <a:p>
            <a:r>
              <a:rPr lang="en-US" altLang="zh-CN" sz="3000" b="1" dirty="0">
                <a:solidFill>
                  <a:schemeClr val="bg1"/>
                </a:solidFill>
                <a:latin typeface="Arial" panose="020B0604020202020204" pitchFamily="34" charset="0"/>
                <a:cs typeface="Arial" panose="020B0604020202020204" pitchFamily="34" charset="0"/>
              </a:rPr>
              <a:t>ENERGY STORAGE INVERTERS </a:t>
            </a:r>
            <a:r>
              <a:rPr lang="en-US" altLang="zh-CN" sz="3000" dirty="0">
                <a:solidFill>
                  <a:schemeClr val="bg1"/>
                </a:solidFill>
                <a:latin typeface="Arial" panose="020B0604020202020204" pitchFamily="34" charset="0"/>
              </a:rPr>
              <a:t>3-30kW</a:t>
            </a:r>
          </a:p>
        </p:txBody>
      </p:sp>
      <p:sp>
        <p:nvSpPr>
          <p:cNvPr id="11" name="文本框 10"/>
          <p:cNvSpPr txBox="1"/>
          <p:nvPr/>
        </p:nvSpPr>
        <p:spPr>
          <a:xfrm>
            <a:off x="4454256" y="2826288"/>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Maximize </a:t>
            </a:r>
          </a:p>
          <a:p>
            <a:pPr algn="ctr"/>
            <a:r>
              <a:rPr lang="en-US" altLang="zh-CN" sz="900" dirty="0">
                <a:solidFill>
                  <a:schemeClr val="bg1"/>
                </a:solidFill>
                <a:latin typeface="Arial" panose="020B0604020202020204" pitchFamily="34" charset="0"/>
              </a:rPr>
              <a:t>Self-Consumption</a:t>
            </a:r>
            <a:endParaRPr lang="zh-CN" altLang="en-US" sz="900" dirty="0">
              <a:solidFill>
                <a:schemeClr val="bg1"/>
              </a:solidFill>
              <a:latin typeface="Arial" panose="020B0604020202020204" pitchFamily="34" charset="0"/>
            </a:endParaRPr>
          </a:p>
        </p:txBody>
      </p:sp>
      <p:sp>
        <p:nvSpPr>
          <p:cNvPr id="13" name="文本框 12"/>
          <p:cNvSpPr txBox="1"/>
          <p:nvPr/>
        </p:nvSpPr>
        <p:spPr>
          <a:xfrm>
            <a:off x="5487255" y="2826288"/>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UPS-Level </a:t>
            </a:r>
          </a:p>
          <a:p>
            <a:pPr algn="ctr"/>
            <a:r>
              <a:rPr lang="en-US" altLang="zh-CN" sz="900" dirty="0">
                <a:solidFill>
                  <a:schemeClr val="bg1"/>
                </a:solidFill>
                <a:latin typeface="Arial" panose="020B0604020202020204" pitchFamily="34" charset="0"/>
              </a:rPr>
              <a:t>Switching</a:t>
            </a:r>
            <a:endParaRPr lang="zh-CN" altLang="en-US" sz="900" dirty="0">
              <a:solidFill>
                <a:schemeClr val="bg1"/>
              </a:solidFill>
              <a:latin typeface="Arial" panose="020B0604020202020204" pitchFamily="34" charset="0"/>
            </a:endParaRPr>
          </a:p>
        </p:txBody>
      </p:sp>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16</a:t>
            </a:r>
            <a:endParaRPr lang="zh-CN" altLang="en-US" sz="1100" dirty="0">
              <a:solidFill>
                <a:schemeClr val="bg1"/>
              </a:solidFill>
              <a:latin typeface="Arial" panose="020B0604020202020204" pitchFamily="34" charset="0"/>
            </a:endParaRPr>
          </a:p>
        </p:txBody>
      </p:sp>
      <p:sp>
        <p:nvSpPr>
          <p:cNvPr id="14" name="文本框 13"/>
          <p:cNvSpPr txBox="1"/>
          <p:nvPr/>
        </p:nvSpPr>
        <p:spPr>
          <a:xfrm>
            <a:off x="6634352" y="2826288"/>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Wide Battery </a:t>
            </a:r>
          </a:p>
          <a:p>
            <a:pPr algn="ctr"/>
            <a:r>
              <a:rPr lang="en-US" altLang="zh-CN" sz="900" dirty="0">
                <a:solidFill>
                  <a:schemeClr val="bg1"/>
                </a:solidFill>
                <a:latin typeface="Arial" panose="020B0604020202020204" pitchFamily="34" charset="0"/>
              </a:rPr>
              <a:t>Voltage Range</a:t>
            </a:r>
            <a:endParaRPr lang="zh-CN" altLang="en-US" sz="900" dirty="0">
              <a:solidFill>
                <a:schemeClr val="bg1"/>
              </a:solidFill>
              <a:latin typeface="Arial" panose="020B0604020202020204" pitchFamily="34" charset="0"/>
            </a:endParaRPr>
          </a:p>
        </p:txBody>
      </p:sp>
      <p:sp>
        <p:nvSpPr>
          <p:cNvPr id="15" name="文本框 14"/>
          <p:cNvSpPr txBox="1"/>
          <p:nvPr/>
        </p:nvSpPr>
        <p:spPr>
          <a:xfrm>
            <a:off x="7741289" y="2826288"/>
            <a:ext cx="1184299"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100% Unbalanced </a:t>
            </a:r>
          </a:p>
          <a:p>
            <a:pPr algn="ctr"/>
            <a:r>
              <a:rPr lang="en-US" altLang="zh-CN" sz="900" dirty="0">
                <a:solidFill>
                  <a:schemeClr val="bg1"/>
                </a:solidFill>
                <a:latin typeface="Arial" panose="020B0604020202020204" pitchFamily="34" charset="0"/>
              </a:rPr>
              <a:t>Output</a:t>
            </a:r>
            <a:endParaRPr lang="zh-CN" altLang="en-US" sz="900" dirty="0">
              <a:solidFill>
                <a:schemeClr val="bg1"/>
              </a:solidFill>
              <a:latin typeface="Arial" panose="020B0604020202020204" pitchFamily="34" charset="0"/>
            </a:endParaRPr>
          </a:p>
        </p:txBody>
      </p:sp>
      <p:sp>
        <p:nvSpPr>
          <p:cNvPr id="21" name="文本框 20"/>
          <p:cNvSpPr txBox="1"/>
          <p:nvPr/>
        </p:nvSpPr>
        <p:spPr>
          <a:xfrm>
            <a:off x="4422608" y="5390918"/>
            <a:ext cx="1311352" cy="261610"/>
          </a:xfrm>
          <a:prstGeom prst="rect">
            <a:avLst/>
          </a:prstGeom>
          <a:noFill/>
        </p:spPr>
        <p:txBody>
          <a:bodyPr wrap="square" rtlCol="0">
            <a:spAutoFit/>
          </a:bodyPr>
          <a:lstStyle/>
          <a:p>
            <a:pPr lvl="0" algn="ctr"/>
            <a:r>
              <a:rPr lang="en-US" altLang="zh-CN" sz="1100" dirty="0">
                <a:solidFill>
                  <a:prstClr val="white"/>
                </a:solidFill>
                <a:latin typeface="Arial" panose="020B0604020202020204" pitchFamily="34" charset="0"/>
              </a:rPr>
              <a:t>ET PLUS+</a:t>
            </a:r>
            <a:r>
              <a:rPr lang="zh-CN" altLang="en-US" sz="650" dirty="0">
                <a:solidFill>
                  <a:prstClr val="white"/>
                </a:solidFill>
                <a:latin typeface="Arial" panose="020B0604020202020204" pitchFamily="34" charset="0"/>
              </a:rPr>
              <a:t>（</a:t>
            </a:r>
            <a:r>
              <a:rPr lang="en-US" altLang="zh-CN" sz="650" dirty="0">
                <a:solidFill>
                  <a:prstClr val="white"/>
                </a:solidFill>
                <a:latin typeface="Arial" panose="020B0604020202020204" pitchFamily="34" charset="0"/>
              </a:rPr>
              <a:t>HV</a:t>
            </a:r>
            <a:r>
              <a:rPr lang="zh-CN" altLang="en-US" sz="650" dirty="0">
                <a:solidFill>
                  <a:prstClr val="white"/>
                </a:solidFill>
                <a:latin typeface="Arial" panose="020B0604020202020204" pitchFamily="34" charset="0"/>
              </a:rPr>
              <a:t>）</a:t>
            </a:r>
          </a:p>
        </p:txBody>
      </p:sp>
      <p:sp>
        <p:nvSpPr>
          <p:cNvPr id="24" name="文本框 23"/>
          <p:cNvSpPr txBox="1"/>
          <p:nvPr/>
        </p:nvSpPr>
        <p:spPr>
          <a:xfrm>
            <a:off x="6970561" y="5390918"/>
            <a:ext cx="1004552" cy="261610"/>
          </a:xfrm>
          <a:prstGeom prst="rect">
            <a:avLst/>
          </a:prstGeom>
          <a:noFill/>
        </p:spPr>
        <p:txBody>
          <a:bodyPr wrap="square" rtlCol="0">
            <a:spAutoFit/>
          </a:bodyPr>
          <a:lstStyle/>
          <a:p>
            <a:pPr algn="ctr"/>
            <a:r>
              <a:rPr lang="en-US" altLang="zh-CN" sz="1100" dirty="0">
                <a:solidFill>
                  <a:schemeClr val="bg1"/>
                </a:solidFill>
                <a:latin typeface="Arial" panose="020B0604020202020204" pitchFamily="34" charset="0"/>
              </a:rPr>
              <a:t>SBP G2</a:t>
            </a:r>
            <a:r>
              <a:rPr lang="zh-CN" altLang="en-US" sz="650" dirty="0">
                <a:solidFill>
                  <a:schemeClr val="bg1"/>
                </a:solidFill>
                <a:latin typeface="Arial" panose="020B0604020202020204" pitchFamily="34" charset="0"/>
              </a:rPr>
              <a:t>（</a:t>
            </a:r>
            <a:r>
              <a:rPr lang="en-US" altLang="zh-CN" sz="650" dirty="0">
                <a:solidFill>
                  <a:schemeClr val="bg1"/>
                </a:solidFill>
                <a:latin typeface="Arial" panose="020B0604020202020204" pitchFamily="34" charset="0"/>
              </a:rPr>
              <a:t>LV</a:t>
            </a:r>
            <a:r>
              <a:rPr lang="zh-CN" altLang="en-US" sz="650" dirty="0">
                <a:solidFill>
                  <a:schemeClr val="bg1"/>
                </a:solidFill>
                <a:latin typeface="Arial" panose="020B0604020202020204" pitchFamily="34" charset="0"/>
              </a:rPr>
              <a:t>）</a:t>
            </a:r>
          </a:p>
        </p:txBody>
      </p:sp>
      <p:sp>
        <p:nvSpPr>
          <p:cNvPr id="25" name="文本框 24"/>
          <p:cNvSpPr txBox="1"/>
          <p:nvPr/>
        </p:nvSpPr>
        <p:spPr>
          <a:xfrm>
            <a:off x="8167669" y="5390918"/>
            <a:ext cx="803039" cy="261610"/>
          </a:xfrm>
          <a:prstGeom prst="rect">
            <a:avLst/>
          </a:prstGeom>
          <a:noFill/>
        </p:spPr>
        <p:txBody>
          <a:bodyPr wrap="square" rtlCol="0">
            <a:spAutoFit/>
          </a:bodyPr>
          <a:lstStyle/>
          <a:p>
            <a:pPr lvl="0" algn="ctr"/>
            <a:r>
              <a:rPr lang="en-US" altLang="zh-CN" sz="1100" dirty="0">
                <a:solidFill>
                  <a:schemeClr val="bg1"/>
                </a:solidFill>
                <a:latin typeface="Arial" panose="020B0604020202020204" pitchFamily="34" charset="0"/>
              </a:rPr>
              <a:t>ES G2</a:t>
            </a:r>
            <a:r>
              <a:rPr lang="zh-CN" altLang="en-US" sz="650" dirty="0">
                <a:solidFill>
                  <a:prstClr val="white"/>
                </a:solidFill>
                <a:latin typeface="Arial" panose="020B0604020202020204" pitchFamily="34" charset="0"/>
              </a:rPr>
              <a:t>（</a:t>
            </a:r>
            <a:r>
              <a:rPr lang="en-US" altLang="zh-CN" sz="650" dirty="0">
                <a:solidFill>
                  <a:prstClr val="white"/>
                </a:solidFill>
                <a:latin typeface="Arial" panose="020B0604020202020204" pitchFamily="34" charset="0"/>
              </a:rPr>
              <a:t>LV</a:t>
            </a:r>
            <a:r>
              <a:rPr lang="zh-CN" altLang="en-US" sz="650" dirty="0">
                <a:solidFill>
                  <a:prstClr val="white"/>
                </a:solidFill>
                <a:latin typeface="Arial" panose="020B0604020202020204" pitchFamily="34" charset="0"/>
              </a:rPr>
              <a:t>）</a:t>
            </a:r>
          </a:p>
        </p:txBody>
      </p:sp>
      <p:sp>
        <p:nvSpPr>
          <p:cNvPr id="26" name="文本框 25"/>
          <p:cNvSpPr txBox="1"/>
          <p:nvPr/>
        </p:nvSpPr>
        <p:spPr>
          <a:xfrm>
            <a:off x="9364752" y="5390918"/>
            <a:ext cx="797732" cy="261610"/>
          </a:xfrm>
          <a:prstGeom prst="rect">
            <a:avLst/>
          </a:prstGeom>
          <a:noFill/>
        </p:spPr>
        <p:txBody>
          <a:bodyPr wrap="square" rtlCol="0">
            <a:spAutoFit/>
          </a:bodyPr>
          <a:lstStyle/>
          <a:p>
            <a:pPr algn="ctr"/>
            <a:r>
              <a:rPr lang="en-US" altLang="zh-CN" sz="1100" dirty="0">
                <a:solidFill>
                  <a:schemeClr val="bg1"/>
                </a:solidFill>
                <a:latin typeface="Arial" panose="020B0604020202020204" pitchFamily="34" charset="0"/>
              </a:rPr>
              <a:t>AES</a:t>
            </a:r>
            <a:r>
              <a:rPr lang="zh-CN" altLang="en-US" sz="650" dirty="0">
                <a:solidFill>
                  <a:schemeClr val="bg1"/>
                </a:solidFill>
                <a:latin typeface="Arial" panose="020B0604020202020204" pitchFamily="34" charset="0"/>
              </a:rPr>
              <a:t>（</a:t>
            </a:r>
            <a:r>
              <a:rPr lang="en-US" altLang="zh-CN" sz="650" dirty="0">
                <a:solidFill>
                  <a:schemeClr val="bg1"/>
                </a:solidFill>
                <a:latin typeface="Arial" panose="020B0604020202020204" pitchFamily="34" charset="0"/>
              </a:rPr>
              <a:t>HV</a:t>
            </a:r>
            <a:r>
              <a:rPr lang="zh-CN" altLang="en-US" sz="650" dirty="0">
                <a:solidFill>
                  <a:schemeClr val="bg1"/>
                </a:solidFill>
                <a:latin typeface="Arial" panose="020B0604020202020204" pitchFamily="34" charset="0"/>
              </a:rPr>
              <a:t>）</a:t>
            </a:r>
          </a:p>
        </p:txBody>
      </p:sp>
      <p:pic>
        <p:nvPicPr>
          <p:cNvPr id="39" name="图片 38"/>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61000" y="2477121"/>
            <a:ext cx="346500" cy="297000"/>
          </a:xfrm>
          <a:prstGeom prst="rect">
            <a:avLst/>
          </a:prstGeom>
        </p:spPr>
      </p:pic>
      <p:pic>
        <p:nvPicPr>
          <p:cNvPr id="41" name="图片 4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56624" y="2477121"/>
            <a:ext cx="306900" cy="297000"/>
          </a:xfrm>
          <a:prstGeom prst="rect">
            <a:avLst/>
          </a:prstGeom>
        </p:spPr>
      </p:pic>
      <p:pic>
        <p:nvPicPr>
          <p:cNvPr id="42" name="图片 4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33451" y="2417983"/>
            <a:ext cx="386100" cy="356400"/>
          </a:xfrm>
          <a:prstGeom prst="rect">
            <a:avLst/>
          </a:prstGeom>
        </p:spPr>
      </p:pic>
      <p:pic>
        <p:nvPicPr>
          <p:cNvPr id="43" name="图片 42"/>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059563" y="2467483"/>
            <a:ext cx="445500" cy="287100"/>
          </a:xfrm>
          <a:prstGeom prst="rect">
            <a:avLst/>
          </a:prstGeom>
        </p:spPr>
      </p:pic>
      <p:sp>
        <p:nvSpPr>
          <p:cNvPr id="8" name="文本框 7"/>
          <p:cNvSpPr txBox="1"/>
          <p:nvPr/>
        </p:nvSpPr>
        <p:spPr>
          <a:xfrm>
            <a:off x="1731968" y="5413274"/>
            <a:ext cx="1738117" cy="430887"/>
          </a:xfrm>
          <a:prstGeom prst="rect">
            <a:avLst/>
          </a:prstGeom>
          <a:noFill/>
        </p:spPr>
        <p:txBody>
          <a:bodyPr wrap="square" rtlCol="0">
            <a:spAutoFit/>
          </a:bodyPr>
          <a:lstStyle/>
          <a:p>
            <a:pPr algn="ctr"/>
            <a:r>
              <a:rPr lang="en-US" altLang="zh-CN" sz="2200" dirty="0">
                <a:solidFill>
                  <a:schemeClr val="bg1"/>
                </a:solidFill>
                <a:latin typeface="Arial" panose="020B0604020202020204" pitchFamily="34" charset="0"/>
              </a:rPr>
              <a:t>ET</a:t>
            </a:r>
            <a:r>
              <a:rPr lang="zh-CN" altLang="en-US" sz="1200" dirty="0">
                <a:solidFill>
                  <a:schemeClr val="bg1"/>
                </a:solidFill>
                <a:latin typeface="Arial" panose="020B0604020202020204" pitchFamily="34" charset="0"/>
              </a:rPr>
              <a:t>（</a:t>
            </a:r>
            <a:r>
              <a:rPr lang="en-US" altLang="zh-CN" sz="1200" dirty="0">
                <a:solidFill>
                  <a:schemeClr val="bg1"/>
                </a:solidFill>
                <a:latin typeface="Arial" panose="020B0604020202020204" pitchFamily="34" charset="0"/>
              </a:rPr>
              <a:t>HV</a:t>
            </a:r>
            <a:r>
              <a:rPr lang="zh-CN" altLang="en-US" sz="1200" dirty="0">
                <a:solidFill>
                  <a:schemeClr val="bg1"/>
                </a:solidFill>
                <a:latin typeface="Arial" panose="020B0604020202020204" pitchFamily="34" charset="0"/>
              </a:rPr>
              <a:t>）</a:t>
            </a:r>
            <a:endParaRPr lang="zh-CN" altLang="en-US" sz="600" dirty="0">
              <a:solidFill>
                <a:schemeClr val="bg1"/>
              </a:solidFill>
              <a:latin typeface="Arial" panose="020B0604020202020204" pitchFamily="34" charset="0"/>
            </a:endParaRPr>
          </a:p>
        </p:txBody>
      </p:sp>
      <p:sp>
        <p:nvSpPr>
          <p:cNvPr id="45" name="文本框 44"/>
          <p:cNvSpPr txBox="1"/>
          <p:nvPr/>
        </p:nvSpPr>
        <p:spPr>
          <a:xfrm>
            <a:off x="4654105" y="5689900"/>
            <a:ext cx="791508"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5-10kW</a:t>
            </a:r>
            <a:endParaRPr lang="zh-CN" altLang="en-US" sz="1000" dirty="0">
              <a:solidFill>
                <a:schemeClr val="bg1"/>
              </a:solidFill>
              <a:latin typeface="Arial" panose="020B0604020202020204" pitchFamily="34" charset="0"/>
            </a:endParaRPr>
          </a:p>
        </p:txBody>
      </p:sp>
      <p:sp>
        <p:nvSpPr>
          <p:cNvPr id="47" name="文本框 46"/>
          <p:cNvSpPr txBox="1"/>
          <p:nvPr/>
        </p:nvSpPr>
        <p:spPr>
          <a:xfrm>
            <a:off x="5853669" y="5689900"/>
            <a:ext cx="797406"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3.6-6kW</a:t>
            </a:r>
            <a:endParaRPr lang="zh-CN" altLang="en-US" sz="1000" dirty="0">
              <a:solidFill>
                <a:schemeClr val="bg1"/>
              </a:solidFill>
              <a:latin typeface="Arial" panose="020B0604020202020204" pitchFamily="34" charset="0"/>
            </a:endParaRPr>
          </a:p>
        </p:txBody>
      </p:sp>
      <p:sp>
        <p:nvSpPr>
          <p:cNvPr id="49" name="文本框 48"/>
          <p:cNvSpPr txBox="1"/>
          <p:nvPr/>
        </p:nvSpPr>
        <p:spPr>
          <a:xfrm>
            <a:off x="7045238" y="5689900"/>
            <a:ext cx="808949"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3.6-6kW</a:t>
            </a:r>
            <a:endParaRPr lang="zh-CN" altLang="en-US" sz="1000" dirty="0">
              <a:solidFill>
                <a:schemeClr val="bg1"/>
              </a:solidFill>
              <a:latin typeface="Arial" panose="020B0604020202020204" pitchFamily="34" charset="0"/>
            </a:endParaRPr>
          </a:p>
        </p:txBody>
      </p:sp>
      <p:sp>
        <p:nvSpPr>
          <p:cNvPr id="46" name="文本框 45"/>
          <p:cNvSpPr txBox="1"/>
          <p:nvPr/>
        </p:nvSpPr>
        <p:spPr>
          <a:xfrm>
            <a:off x="1731967" y="5929539"/>
            <a:ext cx="1738117" cy="292388"/>
          </a:xfrm>
          <a:prstGeom prst="rect">
            <a:avLst/>
          </a:prstGeom>
          <a:noFill/>
        </p:spPr>
        <p:txBody>
          <a:bodyPr wrap="square" rtlCol="0">
            <a:spAutoFit/>
          </a:bodyPr>
          <a:lstStyle/>
          <a:p>
            <a:pPr algn="ctr"/>
            <a:r>
              <a:rPr lang="en-US" altLang="zh-CN" sz="1300" dirty="0">
                <a:solidFill>
                  <a:schemeClr val="bg1"/>
                </a:solidFill>
                <a:latin typeface="Arial" panose="020B0604020202020204" pitchFamily="34" charset="0"/>
              </a:rPr>
              <a:t>15-30kW</a:t>
            </a:r>
            <a:endParaRPr lang="zh-CN" altLang="en-US" sz="1300" dirty="0">
              <a:solidFill>
                <a:schemeClr val="bg1"/>
              </a:solidFill>
              <a:latin typeface="Arial" panose="020B0604020202020204" pitchFamily="34" charset="0"/>
            </a:endParaRPr>
          </a:p>
        </p:txBody>
      </p:sp>
      <p:sp>
        <p:nvSpPr>
          <p:cNvPr id="50" name="文本框 49"/>
          <p:cNvSpPr txBox="1"/>
          <p:nvPr/>
        </p:nvSpPr>
        <p:spPr>
          <a:xfrm>
            <a:off x="8167668" y="5689900"/>
            <a:ext cx="803039"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3-6kW</a:t>
            </a:r>
            <a:endParaRPr lang="zh-CN" altLang="en-US" sz="1000" dirty="0">
              <a:solidFill>
                <a:schemeClr val="bg1"/>
              </a:solidFill>
              <a:latin typeface="Arial" panose="020B0604020202020204" pitchFamily="34" charset="0"/>
            </a:endParaRPr>
          </a:p>
        </p:txBody>
      </p:sp>
      <p:sp>
        <p:nvSpPr>
          <p:cNvPr id="52" name="文本框 51"/>
          <p:cNvSpPr txBox="1"/>
          <p:nvPr/>
        </p:nvSpPr>
        <p:spPr>
          <a:xfrm>
            <a:off x="8967155" y="5689900"/>
            <a:ext cx="1676872" cy="246221"/>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(Americas Only) 5-9.6kW</a:t>
            </a:r>
            <a:endParaRPr lang="zh-CN" altLang="en-US" sz="1000" dirty="0">
              <a:solidFill>
                <a:schemeClr val="bg1"/>
              </a:solidFill>
              <a:latin typeface="Arial" panose="020B0604020202020204" pitchFamily="34" charset="0"/>
            </a:endParaRPr>
          </a:p>
        </p:txBody>
      </p:sp>
      <p:cxnSp>
        <p:nvCxnSpPr>
          <p:cNvPr id="53" name="直接连接符 52"/>
          <p:cNvCxnSpPr/>
          <p:nvPr/>
        </p:nvCxnSpPr>
        <p:spPr>
          <a:xfrm>
            <a:off x="4641026" y="2247724"/>
            <a:ext cx="4950023"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55" name="图片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51" name="图片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1292" y="5390918"/>
            <a:ext cx="1062160" cy="240737"/>
          </a:xfrm>
          <a:prstGeom prst="rect">
            <a:avLst/>
          </a:prstGeom>
        </p:spPr>
      </p:pic>
      <p:sp>
        <p:nvSpPr>
          <p:cNvPr id="54" name="文本框 53"/>
          <p:cNvSpPr txBox="1"/>
          <p:nvPr/>
        </p:nvSpPr>
        <p:spPr>
          <a:xfrm>
            <a:off x="5607848" y="5390918"/>
            <a:ext cx="1311352" cy="261610"/>
          </a:xfrm>
          <a:prstGeom prst="rect">
            <a:avLst/>
          </a:prstGeom>
          <a:noFill/>
        </p:spPr>
        <p:txBody>
          <a:bodyPr wrap="square" rtlCol="0">
            <a:spAutoFit/>
          </a:bodyPr>
          <a:lstStyle/>
          <a:p>
            <a:pPr lvl="0" algn="ctr"/>
            <a:r>
              <a:rPr lang="en-US" altLang="zh-CN" sz="1100" dirty="0">
                <a:solidFill>
                  <a:prstClr val="white"/>
                </a:solidFill>
                <a:latin typeface="Arial" panose="020B0604020202020204" pitchFamily="34" charset="0"/>
              </a:rPr>
              <a:t>EH PLUS+</a:t>
            </a:r>
            <a:r>
              <a:rPr lang="zh-CN" altLang="en-US" sz="650" dirty="0">
                <a:solidFill>
                  <a:prstClr val="white"/>
                </a:solidFill>
                <a:latin typeface="Arial" panose="020B0604020202020204" pitchFamily="34" charset="0"/>
              </a:rPr>
              <a:t>（</a:t>
            </a:r>
            <a:r>
              <a:rPr lang="en-US" altLang="zh-CN" sz="650" dirty="0">
                <a:solidFill>
                  <a:prstClr val="white"/>
                </a:solidFill>
                <a:latin typeface="Arial" panose="020B0604020202020204" pitchFamily="34" charset="0"/>
              </a:rPr>
              <a:t>HV</a:t>
            </a:r>
            <a:r>
              <a:rPr lang="zh-CN" altLang="en-US" sz="650" dirty="0">
                <a:solidFill>
                  <a:prstClr val="white"/>
                </a:solidFill>
                <a:latin typeface="Arial" panose="020B0604020202020204" pitchFamily="34" charset="0"/>
              </a:rPr>
              <a:t>）</a:t>
            </a:r>
          </a:p>
        </p:txBody>
      </p:sp>
      <p:pic>
        <p:nvPicPr>
          <p:cNvPr id="16" name="图片 15"/>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4413627" y="3954313"/>
            <a:ext cx="1329314" cy="1144160"/>
          </a:xfrm>
          <a:prstGeom prst="rect">
            <a:avLst/>
          </a:prstGeom>
          <a:effectLst>
            <a:reflection blurRad="6350" stA="20000" endPos="35000" dir="5400000" sy="-100000" algn="bl" rotWithShape="0"/>
          </a:effectLst>
        </p:spPr>
      </p:pic>
      <p:pic>
        <p:nvPicPr>
          <p:cNvPr id="19" name="图片 18"/>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5607848" y="3975451"/>
            <a:ext cx="1179672" cy="1123022"/>
          </a:xfrm>
          <a:prstGeom prst="rect">
            <a:avLst/>
          </a:prstGeom>
          <a:effectLst>
            <a:reflection blurRad="6350" stA="20000" endPos="35000" dir="5400000" sy="-100000" algn="bl" rotWithShape="0"/>
          </a:effectLst>
        </p:spPr>
      </p:pic>
      <p:pic>
        <p:nvPicPr>
          <p:cNvPr id="56" name="图片 5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63075" y="4359960"/>
            <a:ext cx="958077" cy="794731"/>
          </a:xfrm>
          <a:prstGeom prst="rect">
            <a:avLst/>
          </a:prstGeom>
          <a:effectLst>
            <a:reflection blurRad="6350" stA="20000" endPos="35000" dir="5400000" sy="-100000" algn="bl" rotWithShape="0"/>
          </a:effectLst>
        </p:spPr>
      </p:pic>
      <p:pic>
        <p:nvPicPr>
          <p:cNvPr id="27" name="图片 2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1507" y="1491058"/>
            <a:ext cx="4641138" cy="46411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7770" cy="6857999"/>
          </a:xfrm>
          <a:prstGeom prst="rect">
            <a:avLst/>
          </a:prstGeom>
        </p:spPr>
      </p:pic>
      <p:pic>
        <p:nvPicPr>
          <p:cNvPr id="27"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29" name="文本框 28"/>
          <p:cNvSpPr txBox="1"/>
          <p:nvPr/>
        </p:nvSpPr>
        <p:spPr>
          <a:xfrm>
            <a:off x="669220" y="6305812"/>
            <a:ext cx="792867" cy="261610"/>
          </a:xfrm>
          <a:prstGeom prst="rect">
            <a:avLst/>
          </a:prstGeom>
          <a:noFill/>
        </p:spPr>
        <p:txBody>
          <a:bodyPr wrap="square" rtlCol="0">
            <a:spAutoFit/>
          </a:bodyPr>
          <a:lstStyle/>
          <a:p>
            <a:r>
              <a:rPr lang="en-US" altLang="zh-CN" sz="1100" dirty="0">
                <a:solidFill>
                  <a:srgbClr val="666666"/>
                </a:solidFill>
                <a:latin typeface="Arial" panose="020B0604020202020204" pitchFamily="34" charset="0"/>
              </a:rPr>
              <a:t>17</a:t>
            </a:r>
            <a:endParaRPr lang="zh-CN" altLang="en-US" sz="1100" dirty="0">
              <a:solidFill>
                <a:srgbClr val="666666"/>
              </a:solidFill>
              <a:latin typeface="Arial" panose="020B0604020202020204" pitchFamily="34" charset="0"/>
            </a:endParaRPr>
          </a:p>
        </p:txBody>
      </p:sp>
      <p:sp>
        <p:nvSpPr>
          <p:cNvPr id="5" name="文本框 4"/>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18</a:t>
            </a:r>
            <a:endParaRPr lang="zh-CN" altLang="en-US" sz="1100" dirty="0">
              <a:solidFill>
                <a:schemeClr val="bg1"/>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2" name="文本框 1"/>
          <p:cNvSpPr txBox="1"/>
          <p:nvPr/>
        </p:nvSpPr>
        <p:spPr>
          <a:xfrm>
            <a:off x="1209674" y="1346505"/>
            <a:ext cx="2676525" cy="682238"/>
          </a:xfrm>
          <a:prstGeom prst="rect">
            <a:avLst/>
          </a:prstGeom>
          <a:noFill/>
        </p:spPr>
        <p:txBody>
          <a:bodyPr wrap="square" rtlCol="0">
            <a:spAutoFit/>
          </a:bodyPr>
          <a:lstStyle/>
          <a:p>
            <a:pPr>
              <a:lnSpc>
                <a:spcPts val="2300"/>
              </a:lnSpc>
            </a:pPr>
            <a:r>
              <a:rPr lang="en-US" altLang="zh-CN" sz="1700" b="1" dirty="0">
                <a:solidFill>
                  <a:schemeClr val="bg1"/>
                </a:solidFill>
                <a:latin typeface="Arial" panose="020B0604020202020204" pitchFamily="34" charset="0"/>
                <a:cs typeface="Arial" panose="020B0604020202020204" pitchFamily="34" charset="0"/>
              </a:rPr>
              <a:t>Energy Storage </a:t>
            </a:r>
          </a:p>
          <a:p>
            <a:pPr>
              <a:lnSpc>
                <a:spcPts val="2300"/>
              </a:lnSpc>
            </a:pPr>
            <a:r>
              <a:rPr lang="en-US" altLang="zh-CN" sz="1700" b="1" dirty="0">
                <a:solidFill>
                  <a:schemeClr val="bg1"/>
                </a:solidFill>
                <a:latin typeface="Arial" panose="020B0604020202020204" pitchFamily="34" charset="0"/>
                <a:cs typeface="Arial" panose="020B0604020202020204" pitchFamily="34" charset="0"/>
              </a:rPr>
              <a:t>Inverter 15-30 kW</a:t>
            </a:r>
            <a:endParaRPr lang="zh-CN" altLang="en-US" sz="1700" b="1" dirty="0">
              <a:solidFill>
                <a:schemeClr val="bg1"/>
              </a:solidFill>
              <a:latin typeface="Arial" panose="020B0604020202020204" pitchFamily="34" charset="0"/>
              <a:cs typeface="Arial" panose="020B0604020202020204" pitchFamily="34" charset="0"/>
            </a:endParaRPr>
          </a:p>
        </p:txBody>
      </p:sp>
      <p:cxnSp>
        <p:nvCxnSpPr>
          <p:cNvPr id="14" name="直接连接符 13"/>
          <p:cNvCxnSpPr/>
          <p:nvPr/>
        </p:nvCxnSpPr>
        <p:spPr>
          <a:xfrm>
            <a:off x="1293302" y="2121030"/>
            <a:ext cx="3764473" cy="0"/>
          </a:xfrm>
          <a:prstGeom prst="line">
            <a:avLst/>
          </a:prstGeom>
          <a:ln w="15875">
            <a:gradFill>
              <a:gsLst>
                <a:gs pos="34000">
                  <a:schemeClr val="bg1"/>
                </a:gs>
                <a:gs pos="100000">
                  <a:schemeClr val="bg1">
                    <a:alpha val="25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13" name="图片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6349" y="2269667"/>
            <a:ext cx="2240285" cy="1255779"/>
          </a:xfrm>
          <a:prstGeom prst="rect">
            <a:avLst/>
          </a:prstGeom>
        </p:spPr>
      </p:pic>
      <p:pic>
        <p:nvPicPr>
          <p:cNvPr id="30" name="图片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6349" y="4169877"/>
            <a:ext cx="5635763" cy="1307595"/>
          </a:xfrm>
          <a:prstGeom prst="rect">
            <a:avLst/>
          </a:prstGeom>
        </p:spPr>
      </p:pic>
      <p:sp>
        <p:nvSpPr>
          <p:cNvPr id="8" name="文本框 7"/>
          <p:cNvSpPr txBox="1"/>
          <p:nvPr/>
        </p:nvSpPr>
        <p:spPr>
          <a:xfrm>
            <a:off x="1655930" y="4843007"/>
            <a:ext cx="1387475"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Integrated Dry Contact </a:t>
            </a:r>
          </a:p>
          <a:p>
            <a:pPr algn="ctr"/>
            <a:r>
              <a:rPr lang="en-US" altLang="zh-CN" sz="900" dirty="0">
                <a:solidFill>
                  <a:schemeClr val="bg1"/>
                </a:solidFill>
                <a:latin typeface="Arial" panose="020B0604020202020204" pitchFamily="34" charset="0"/>
              </a:rPr>
              <a:t>for External Loads</a:t>
            </a:r>
            <a:endParaRPr lang="zh-CN" altLang="en-US" sz="900" dirty="0">
              <a:solidFill>
                <a:schemeClr val="bg1"/>
              </a:solidFill>
              <a:latin typeface="Arial" panose="020B0604020202020204" pitchFamily="34" charset="0"/>
            </a:endParaRPr>
          </a:p>
        </p:txBody>
      </p:sp>
      <p:sp>
        <p:nvSpPr>
          <p:cNvPr id="9" name="文本框 8"/>
          <p:cNvSpPr txBox="1"/>
          <p:nvPr/>
        </p:nvSpPr>
        <p:spPr>
          <a:xfrm>
            <a:off x="3043406" y="4843007"/>
            <a:ext cx="1275388" cy="2308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Peak Shaving</a:t>
            </a:r>
            <a:endParaRPr lang="zh-CN" altLang="en-US" sz="900" dirty="0">
              <a:solidFill>
                <a:schemeClr val="bg1"/>
              </a:solidFill>
              <a:latin typeface="Arial" panose="020B0604020202020204" pitchFamily="34" charset="0"/>
            </a:endParaRPr>
          </a:p>
        </p:txBody>
      </p:sp>
      <p:sp>
        <p:nvSpPr>
          <p:cNvPr id="10" name="文本框 9"/>
          <p:cNvSpPr txBox="1"/>
          <p:nvPr/>
        </p:nvSpPr>
        <p:spPr>
          <a:xfrm>
            <a:off x="4130531" y="484300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100% Unbalanced </a:t>
            </a:r>
          </a:p>
          <a:p>
            <a:pPr algn="ctr"/>
            <a:r>
              <a:rPr lang="en-US" altLang="zh-CN" sz="900" dirty="0">
                <a:solidFill>
                  <a:schemeClr val="bg1"/>
                </a:solidFill>
                <a:latin typeface="Arial" panose="020B0604020202020204" pitchFamily="34" charset="0"/>
              </a:rPr>
              <a:t>Output</a:t>
            </a:r>
            <a:endParaRPr lang="zh-CN" altLang="en-US" sz="900" dirty="0">
              <a:solidFill>
                <a:schemeClr val="bg1"/>
              </a:solidFill>
              <a:latin typeface="Arial" panose="020B0604020202020204" pitchFamily="34" charset="0"/>
            </a:endParaRPr>
          </a:p>
        </p:txBody>
      </p:sp>
      <p:sp>
        <p:nvSpPr>
          <p:cNvPr id="11" name="文本框 10"/>
          <p:cNvSpPr txBox="1"/>
          <p:nvPr/>
        </p:nvSpPr>
        <p:spPr>
          <a:xfrm>
            <a:off x="5324403" y="484300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Powerful </a:t>
            </a:r>
          </a:p>
          <a:p>
            <a:pPr algn="ctr"/>
            <a:r>
              <a:rPr lang="en-US" altLang="zh-CN" sz="900" dirty="0">
                <a:solidFill>
                  <a:schemeClr val="bg1"/>
                </a:solidFill>
                <a:latin typeface="Arial" panose="020B0604020202020204" pitchFamily="34" charset="0"/>
              </a:rPr>
              <a:t>Backup Overload</a:t>
            </a:r>
          </a:p>
        </p:txBody>
      </p:sp>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7455" y="4412746"/>
            <a:ext cx="344425" cy="323089"/>
          </a:xfrm>
          <a:prstGeom prst="rect">
            <a:avLst/>
          </a:prstGeom>
        </p:spPr>
      </p:pic>
      <p:pic>
        <p:nvPicPr>
          <p:cNvPr id="18" name="图片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66216" y="4400554"/>
            <a:ext cx="429769" cy="347473"/>
          </a:xfrm>
          <a:prstGeom prst="rect">
            <a:avLst/>
          </a:prstGeom>
        </p:spPr>
      </p:pic>
      <p:pic>
        <p:nvPicPr>
          <p:cNvPr id="27" name="图片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77725" y="4431034"/>
            <a:ext cx="381001" cy="286513"/>
          </a:xfrm>
          <a:prstGeom prst="rect">
            <a:avLst/>
          </a:prstGeom>
        </p:spPr>
      </p:pic>
      <p:pic>
        <p:nvPicPr>
          <p:cNvPr id="29" name="图片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63977" y="4415794"/>
            <a:ext cx="396241" cy="31699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
            <a:ext cx="12192756" cy="6857619"/>
          </a:xfrm>
          <a:prstGeom prst="rect">
            <a:avLst/>
          </a:prstGeom>
        </p:spPr>
      </p:pic>
      <p:grpSp>
        <p:nvGrpSpPr>
          <p:cNvPr id="25" name="组合 24"/>
          <p:cNvGrpSpPr/>
          <p:nvPr/>
        </p:nvGrpSpPr>
        <p:grpSpPr>
          <a:xfrm>
            <a:off x="1893676" y="3391409"/>
            <a:ext cx="5704893" cy="1900692"/>
            <a:chOff x="1893676" y="3391409"/>
            <a:chExt cx="5704893" cy="1900692"/>
          </a:xfrm>
        </p:grpSpPr>
        <p:sp>
          <p:nvSpPr>
            <p:cNvPr id="23" name="矩形 22"/>
            <p:cNvSpPr/>
            <p:nvPr/>
          </p:nvSpPr>
          <p:spPr>
            <a:xfrm>
              <a:off x="1893676" y="3391409"/>
              <a:ext cx="5704893" cy="1900692"/>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p:cNvSpPr/>
            <p:nvPr/>
          </p:nvSpPr>
          <p:spPr>
            <a:xfrm flipV="1">
              <a:off x="1893676" y="5263301"/>
              <a:ext cx="5704893" cy="28800"/>
            </a:xfrm>
            <a:prstGeom prst="rect">
              <a:avLst/>
            </a:prstGeom>
            <a:gradFill>
              <a:gsLst>
                <a:gs pos="0">
                  <a:srgbClr val="E50012"/>
                </a:gs>
                <a:gs pos="65000">
                  <a:srgbClr val="E50012">
                    <a:alpha val="2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6" name="矩形 25"/>
          <p:cNvSpPr/>
          <p:nvPr/>
        </p:nvSpPr>
        <p:spPr>
          <a:xfrm>
            <a:off x="5943599" y="4743511"/>
            <a:ext cx="1388270" cy="226158"/>
          </a:xfrm>
          <a:prstGeom prst="rect">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rgbClr val="666666"/>
                </a:solidFill>
                <a:latin typeface="Arial" panose="020B0604020202020204" pitchFamily="34" charset="0"/>
              </a:rPr>
              <a:t>19</a:t>
            </a:r>
            <a:endParaRPr lang="zh-CN" altLang="en-US" sz="1100" dirty="0">
              <a:solidFill>
                <a:srgbClr val="666666"/>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666666"/>
                </a:solidFill>
                <a:latin typeface="Arial" panose="020B0604020202020204" pitchFamily="34" charset="0"/>
              </a:rPr>
              <a:t>GOODWE TECHNOLOGIES CO., LTD.</a:t>
            </a:r>
            <a:endParaRPr lang="zh-CN" altLang="en-US" sz="620" dirty="0">
              <a:solidFill>
                <a:srgbClr val="666666"/>
              </a:solidFill>
              <a:latin typeface="Arial" panose="020B0604020202020204" pitchFamily="34" charset="0"/>
            </a:endParaRPr>
          </a:p>
        </p:txBody>
      </p:sp>
      <p:sp>
        <p:nvSpPr>
          <p:cNvPr id="8" name="文本框 7"/>
          <p:cNvSpPr txBox="1"/>
          <p:nvPr/>
        </p:nvSpPr>
        <p:spPr>
          <a:xfrm>
            <a:off x="1812130" y="1116805"/>
            <a:ext cx="2676525" cy="682238"/>
          </a:xfrm>
          <a:prstGeom prst="rect">
            <a:avLst/>
          </a:prstGeom>
          <a:noFill/>
        </p:spPr>
        <p:txBody>
          <a:bodyPr wrap="square" rtlCol="0">
            <a:spAutoFit/>
          </a:bodyPr>
          <a:lstStyle/>
          <a:p>
            <a:pPr>
              <a:lnSpc>
                <a:spcPts val="2300"/>
              </a:lnSpc>
            </a:pPr>
            <a:r>
              <a:rPr lang="en-US" altLang="zh-CN" sz="1700" b="1" dirty="0">
                <a:solidFill>
                  <a:schemeClr val="bg1"/>
                </a:solidFill>
                <a:latin typeface="Arial" panose="020B0604020202020204" pitchFamily="34" charset="0"/>
                <a:cs typeface="Arial" panose="020B0604020202020204" pitchFamily="34" charset="0"/>
              </a:rPr>
              <a:t>All-in-one Storage </a:t>
            </a:r>
          </a:p>
          <a:p>
            <a:pPr>
              <a:lnSpc>
                <a:spcPts val="2300"/>
              </a:lnSpc>
            </a:pPr>
            <a:r>
              <a:rPr lang="en-US" altLang="zh-CN" sz="1700" b="1" dirty="0">
                <a:solidFill>
                  <a:schemeClr val="bg1"/>
                </a:solidFill>
                <a:latin typeface="Arial" panose="020B0604020202020204" pitchFamily="34" charset="0"/>
                <a:cs typeface="Arial" panose="020B0604020202020204" pitchFamily="34" charset="0"/>
              </a:rPr>
              <a:t>Solution</a:t>
            </a:r>
          </a:p>
        </p:txBody>
      </p:sp>
      <p:sp>
        <p:nvSpPr>
          <p:cNvPr id="9" name="文本框 8"/>
          <p:cNvSpPr txBox="1"/>
          <p:nvPr/>
        </p:nvSpPr>
        <p:spPr>
          <a:xfrm>
            <a:off x="2040730" y="3498055"/>
            <a:ext cx="3871120" cy="348622"/>
          </a:xfrm>
          <a:prstGeom prst="rect">
            <a:avLst/>
          </a:prstGeom>
          <a:noFill/>
        </p:spPr>
        <p:txBody>
          <a:bodyPr wrap="square" rtlCol="0">
            <a:spAutoFit/>
          </a:bodyPr>
          <a:lstStyle/>
          <a:p>
            <a:pPr>
              <a:lnSpc>
                <a:spcPts val="2300"/>
              </a:lnSpc>
            </a:pPr>
            <a:r>
              <a:rPr lang="en-US" altLang="zh-CN" sz="1200" b="1" dirty="0">
                <a:solidFill>
                  <a:srgbClr val="E60012"/>
                </a:solidFill>
                <a:latin typeface="Arial" panose="020B0604020202020204" pitchFamily="34" charset="0"/>
                <a:cs typeface="Arial" panose="020B0604020202020204" pitchFamily="34" charset="0"/>
              </a:rPr>
              <a:t>Save up to 50% installation time</a:t>
            </a:r>
          </a:p>
        </p:txBody>
      </p:sp>
      <p:sp>
        <p:nvSpPr>
          <p:cNvPr id="10" name="文本框 9"/>
          <p:cNvSpPr txBox="1"/>
          <p:nvPr/>
        </p:nvSpPr>
        <p:spPr>
          <a:xfrm>
            <a:off x="5993605" y="4628478"/>
            <a:ext cx="1271122" cy="348622"/>
          </a:xfrm>
          <a:prstGeom prst="rect">
            <a:avLst/>
          </a:prstGeom>
          <a:noFill/>
        </p:spPr>
        <p:txBody>
          <a:bodyPr wrap="square" rtlCol="0">
            <a:spAutoFit/>
          </a:bodyPr>
          <a:lstStyle/>
          <a:p>
            <a:pPr>
              <a:lnSpc>
                <a:spcPts val="2300"/>
              </a:lnSpc>
            </a:pPr>
            <a:r>
              <a:rPr lang="en-US" altLang="zh-CN" sz="1200" b="1" dirty="0">
                <a:solidFill>
                  <a:schemeClr val="bg1"/>
                </a:solidFill>
                <a:latin typeface="Arial" panose="020B0604020202020204" pitchFamily="34" charset="0"/>
                <a:cs typeface="Arial" panose="020B0604020202020204" pitchFamily="34" charset="0"/>
              </a:rPr>
              <a:t>5kW / 10.8kWh</a:t>
            </a:r>
          </a:p>
        </p:txBody>
      </p:sp>
      <p:sp>
        <p:nvSpPr>
          <p:cNvPr id="12" name="文本框 11"/>
          <p:cNvSpPr txBox="1"/>
          <p:nvPr/>
        </p:nvSpPr>
        <p:spPr>
          <a:xfrm>
            <a:off x="2050256" y="4596998"/>
            <a:ext cx="1184299" cy="430887"/>
          </a:xfrm>
          <a:prstGeom prst="rect">
            <a:avLst/>
          </a:prstGeom>
          <a:noFill/>
        </p:spPr>
        <p:txBody>
          <a:bodyPr wrap="square" rtlCol="0">
            <a:spAutoFit/>
          </a:bodyPr>
          <a:lstStyle/>
          <a:p>
            <a:r>
              <a:rPr lang="en-US" altLang="zh-CN" sz="1050" dirty="0">
                <a:solidFill>
                  <a:srgbClr val="666666"/>
                </a:solidFill>
                <a:latin typeface="Arial" panose="020B0604020202020204" pitchFamily="34" charset="0"/>
              </a:rPr>
              <a:t>Pre-wired</a:t>
            </a:r>
          </a:p>
          <a:p>
            <a:r>
              <a:rPr lang="en-US" altLang="zh-CN" sz="1050" dirty="0">
                <a:solidFill>
                  <a:srgbClr val="666666"/>
                </a:solidFill>
                <a:latin typeface="Arial" panose="020B0604020202020204" pitchFamily="34" charset="0"/>
              </a:rPr>
              <a:t>Modular Design</a:t>
            </a:r>
          </a:p>
        </p:txBody>
      </p:sp>
      <p:sp>
        <p:nvSpPr>
          <p:cNvPr id="13" name="文本框 12"/>
          <p:cNvSpPr txBox="1"/>
          <p:nvPr/>
        </p:nvSpPr>
        <p:spPr>
          <a:xfrm>
            <a:off x="3517106" y="4596998"/>
            <a:ext cx="1184299" cy="430887"/>
          </a:xfrm>
          <a:prstGeom prst="rect">
            <a:avLst/>
          </a:prstGeom>
          <a:noFill/>
        </p:spPr>
        <p:txBody>
          <a:bodyPr wrap="square" rtlCol="0">
            <a:spAutoFit/>
          </a:bodyPr>
          <a:lstStyle/>
          <a:p>
            <a:r>
              <a:rPr lang="en-US" altLang="zh-CN" sz="1050" dirty="0">
                <a:solidFill>
                  <a:srgbClr val="666666"/>
                </a:solidFill>
                <a:latin typeface="Arial" panose="020B0604020202020204" pitchFamily="34" charset="0"/>
              </a:rPr>
              <a:t>UPS-Level</a:t>
            </a:r>
          </a:p>
          <a:p>
            <a:r>
              <a:rPr lang="en-US" altLang="zh-CN" sz="1050" dirty="0">
                <a:solidFill>
                  <a:srgbClr val="666666"/>
                </a:solidFill>
                <a:latin typeface="Arial" panose="020B0604020202020204" pitchFamily="34" charset="0"/>
              </a:rPr>
              <a:t>Switching</a:t>
            </a:r>
          </a:p>
        </p:txBody>
      </p:sp>
      <p:cxnSp>
        <p:nvCxnSpPr>
          <p:cNvPr id="14" name="直接连接符 13"/>
          <p:cNvCxnSpPr/>
          <p:nvPr/>
        </p:nvCxnSpPr>
        <p:spPr>
          <a:xfrm>
            <a:off x="1915108" y="1812749"/>
            <a:ext cx="2733092" cy="0"/>
          </a:xfrm>
          <a:prstGeom prst="line">
            <a:avLst/>
          </a:prstGeom>
          <a:ln w="15875">
            <a:gradFill>
              <a:gsLst>
                <a:gs pos="34000">
                  <a:schemeClr val="bg1"/>
                </a:gs>
                <a:gs pos="100000">
                  <a:schemeClr val="bg1">
                    <a:alpha val="25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4520" y="4164304"/>
            <a:ext cx="368809" cy="365761"/>
          </a:xfrm>
          <a:prstGeom prst="rect">
            <a:avLst/>
          </a:prstGeom>
        </p:spPr>
      </p:pic>
      <p:pic>
        <p:nvPicPr>
          <p:cNvPr id="21" name="图片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4911" y="4161923"/>
            <a:ext cx="356617" cy="359665"/>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4596" y="1946709"/>
            <a:ext cx="3099822" cy="1115570"/>
          </a:xfrm>
          <a:prstGeom prst="rect">
            <a:avLst/>
          </a:prstGeom>
        </p:spPr>
      </p:pic>
      <p:pic>
        <p:nvPicPr>
          <p:cNvPr id="28" name="图片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654" y="1"/>
            <a:ext cx="12190346" cy="6857999"/>
          </a:xfrm>
          <a:prstGeom prst="rect">
            <a:avLst/>
          </a:prstGeom>
        </p:spPr>
      </p:pic>
      <p:sp>
        <p:nvSpPr>
          <p:cNvPr id="4" name="文本框 3"/>
          <p:cNvSpPr txBox="1"/>
          <p:nvPr/>
        </p:nvSpPr>
        <p:spPr>
          <a:xfrm>
            <a:off x="669221" y="543618"/>
            <a:ext cx="4148842" cy="538609"/>
          </a:xfrm>
          <a:prstGeom prst="rect">
            <a:avLst/>
          </a:prstGeom>
          <a:noFill/>
        </p:spPr>
        <p:txBody>
          <a:bodyPr wrap="square" rtlCol="0">
            <a:spAutoFit/>
          </a:bodyPr>
          <a:lstStyle/>
          <a:p>
            <a:r>
              <a:rPr lang="en-US" altLang="zh-CN" sz="2900" dirty="0">
                <a:solidFill>
                  <a:srgbClr val="FFFFFF"/>
                </a:solidFill>
                <a:latin typeface="Arial" panose="020B0604020202020204" pitchFamily="34" charset="0"/>
              </a:rPr>
              <a:t>VISION &amp; </a:t>
            </a:r>
            <a:r>
              <a:rPr lang="en-US" altLang="zh-CN" sz="2900" dirty="0">
                <a:solidFill>
                  <a:schemeClr val="bg1"/>
                </a:solidFill>
                <a:latin typeface="Arial" panose="020B0604020202020204" pitchFamily="34" charset="0"/>
              </a:rPr>
              <a:t>MISSION</a:t>
            </a:r>
            <a:endParaRPr lang="zh-CN" altLang="en-US" sz="2900" dirty="0">
              <a:solidFill>
                <a:schemeClr val="bg1"/>
              </a:solidFill>
              <a:latin typeface="Arial" panose="020B0604020202020204" pitchFamily="34" charset="0"/>
            </a:endParaRPr>
          </a:p>
        </p:txBody>
      </p:sp>
      <p:sp>
        <p:nvSpPr>
          <p:cNvPr id="6" name="文本框 5"/>
          <p:cNvSpPr txBox="1"/>
          <p:nvPr/>
        </p:nvSpPr>
        <p:spPr>
          <a:xfrm>
            <a:off x="669221" y="1830997"/>
            <a:ext cx="1302454" cy="400110"/>
          </a:xfrm>
          <a:prstGeom prst="rect">
            <a:avLst/>
          </a:prstGeom>
          <a:noFill/>
        </p:spPr>
        <p:txBody>
          <a:bodyPr wrap="square" rtlCol="0">
            <a:spAutoFit/>
          </a:bodyPr>
          <a:lstStyle/>
          <a:p>
            <a:r>
              <a:rPr lang="en-US" altLang="zh-CN" sz="2000" b="1" dirty="0">
                <a:solidFill>
                  <a:srgbClr val="FFFFFF"/>
                </a:solidFill>
                <a:latin typeface="Arial" panose="020B0604020202020204" pitchFamily="34" charset="0"/>
                <a:cs typeface="Arial" panose="020B0604020202020204" pitchFamily="34" charset="0"/>
              </a:rPr>
              <a:t>Vision</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7" name="文本框 6"/>
          <p:cNvSpPr txBox="1"/>
          <p:nvPr/>
        </p:nvSpPr>
        <p:spPr>
          <a:xfrm>
            <a:off x="669221" y="2262797"/>
            <a:ext cx="4018189" cy="330860"/>
          </a:xfrm>
          <a:prstGeom prst="rect">
            <a:avLst/>
          </a:prstGeom>
          <a:noFill/>
        </p:spPr>
        <p:txBody>
          <a:bodyPr wrap="square" rtlCol="0">
            <a:spAutoFit/>
          </a:bodyPr>
          <a:lstStyle/>
          <a:p>
            <a:r>
              <a:rPr lang="en-US" altLang="zh-CN" sz="1550" dirty="0">
                <a:solidFill>
                  <a:schemeClr val="bg1"/>
                </a:solidFill>
                <a:latin typeface="Arial" panose="020B0604020202020204" pitchFamily="34" charset="0"/>
                <a:cs typeface="Arial" panose="020B0604020202020204" pitchFamily="34" charset="0"/>
              </a:rPr>
              <a:t>Driving the world's smart energy future.</a:t>
            </a:r>
            <a:endParaRPr lang="zh-CN" altLang="en-US" sz="1550" dirty="0">
              <a:solidFill>
                <a:schemeClr val="bg1"/>
              </a:solidFill>
              <a:latin typeface="Arial" panose="020B0604020202020204" pitchFamily="34" charset="0"/>
              <a:cs typeface="Arial" panose="020B0604020202020204" pitchFamily="34" charset="0"/>
            </a:endParaRPr>
          </a:p>
        </p:txBody>
      </p:sp>
      <p:sp>
        <p:nvSpPr>
          <p:cNvPr id="8" name="文本框 7"/>
          <p:cNvSpPr txBox="1"/>
          <p:nvPr/>
        </p:nvSpPr>
        <p:spPr>
          <a:xfrm>
            <a:off x="669221" y="2885097"/>
            <a:ext cx="1302454" cy="400110"/>
          </a:xfrm>
          <a:prstGeom prst="rect">
            <a:avLst/>
          </a:prstGeom>
          <a:noFill/>
        </p:spPr>
        <p:txBody>
          <a:bodyPr wrap="square" rtlCol="0">
            <a:spAutoFit/>
          </a:bodyPr>
          <a:lstStyle/>
          <a:p>
            <a:r>
              <a:rPr lang="en-US" altLang="zh-CN" sz="2000" b="1" dirty="0">
                <a:solidFill>
                  <a:srgbClr val="FFFFFF"/>
                </a:solidFill>
                <a:latin typeface="Arial" panose="020B0604020202020204" pitchFamily="34" charset="0"/>
                <a:cs typeface="Arial" panose="020B0604020202020204" pitchFamily="34" charset="0"/>
              </a:rPr>
              <a:t>Mission </a:t>
            </a:r>
            <a:endParaRPr lang="zh-CN" altLang="en-US" sz="2000" b="1" dirty="0">
              <a:solidFill>
                <a:srgbClr val="FFFFFF"/>
              </a:solidFill>
              <a:latin typeface="Arial" panose="020B0604020202020204" pitchFamily="34" charset="0"/>
              <a:cs typeface="Arial" panose="020B0604020202020204" pitchFamily="34" charset="0"/>
            </a:endParaRPr>
          </a:p>
        </p:txBody>
      </p:sp>
      <p:sp>
        <p:nvSpPr>
          <p:cNvPr id="13" name="文本框 12"/>
          <p:cNvSpPr txBox="1"/>
          <p:nvPr/>
        </p:nvSpPr>
        <p:spPr>
          <a:xfrm>
            <a:off x="669221" y="3317024"/>
            <a:ext cx="6299904" cy="900246"/>
          </a:xfrm>
          <a:prstGeom prst="rect">
            <a:avLst/>
          </a:prstGeom>
          <a:noFill/>
        </p:spPr>
        <p:txBody>
          <a:bodyPr wrap="square" rtlCol="0">
            <a:spAutoFit/>
          </a:bodyPr>
          <a:lstStyle/>
          <a:p>
            <a:pPr>
              <a:lnSpc>
                <a:spcPts val="2100"/>
              </a:lnSpc>
            </a:pPr>
            <a:r>
              <a:rPr lang="en-US" altLang="zh-CN" sz="1550" dirty="0">
                <a:solidFill>
                  <a:srgbClr val="FFFFFF"/>
                </a:solidFill>
                <a:latin typeface="Arial" panose="020B0604020202020204" pitchFamily="34" charset="0"/>
                <a:cs typeface="Arial" panose="020B0604020202020204" pitchFamily="34" charset="0"/>
              </a:rPr>
              <a:t>We are determined to be the main driving force in the global energy transition, create a sustainable future for earth, for mankind, and for future generations.</a:t>
            </a:r>
            <a:endParaRPr lang="zh-CN" altLang="en-US" sz="1550" dirty="0">
              <a:solidFill>
                <a:srgbClr val="FFFFFF"/>
              </a:solidFill>
              <a:latin typeface="Arial" panose="020B0604020202020204" pitchFamily="34" charset="0"/>
              <a:cs typeface="Arial" panose="020B0604020202020204" pitchFamily="34" charset="0"/>
            </a:endParaRPr>
          </a:p>
        </p:txBody>
      </p:sp>
      <p:cxnSp>
        <p:nvCxnSpPr>
          <p:cNvPr id="16" name="直接连接符 15"/>
          <p:cNvCxnSpPr/>
          <p:nvPr/>
        </p:nvCxnSpPr>
        <p:spPr>
          <a:xfrm>
            <a:off x="751681" y="2200885"/>
            <a:ext cx="796132" cy="0"/>
          </a:xfrm>
          <a:prstGeom prst="line">
            <a:avLst/>
          </a:prstGeom>
          <a:ln w="9525">
            <a:solidFill>
              <a:srgbClr val="FF0000">
                <a:alpha val="90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51681" y="3267685"/>
            <a:ext cx="972344" cy="0"/>
          </a:xfrm>
          <a:prstGeom prst="line">
            <a:avLst/>
          </a:prstGeom>
          <a:ln w="9525">
            <a:solidFill>
              <a:srgbClr val="FF0000">
                <a:alpha val="90000"/>
              </a:srgbClr>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669220" y="5163879"/>
            <a:ext cx="1763008" cy="595158"/>
            <a:chOff x="669220" y="4822528"/>
            <a:chExt cx="1763008" cy="595158"/>
          </a:xfrm>
        </p:grpSpPr>
        <p:sp>
          <p:nvSpPr>
            <p:cNvPr id="27" name="文本框 26"/>
            <p:cNvSpPr txBox="1"/>
            <p:nvPr/>
          </p:nvSpPr>
          <p:spPr>
            <a:xfrm>
              <a:off x="669220" y="4822528"/>
              <a:ext cx="308841" cy="446276"/>
            </a:xfrm>
            <a:prstGeom prst="rect">
              <a:avLst/>
            </a:prstGeom>
            <a:noFill/>
          </p:spPr>
          <p:txBody>
            <a:bodyPr wrap="square" rtlCol="0">
              <a:spAutoFit/>
            </a:bodyPr>
            <a:lstStyle/>
            <a:p>
              <a:r>
                <a:rPr lang="en-US" altLang="zh-CN" sz="2300" dirty="0">
                  <a:solidFill>
                    <a:srgbClr val="FFFFFF"/>
                  </a:solidFill>
                  <a:latin typeface="Arial" panose="020B0604020202020204" pitchFamily="34" charset="0"/>
                  <a:cs typeface="Arial" panose="020B0604020202020204" pitchFamily="34" charset="0"/>
                </a:rPr>
                <a:t>4</a:t>
              </a:r>
              <a:endParaRPr lang="zh-CN" altLang="en-US" sz="1200" dirty="0">
                <a:solidFill>
                  <a:srgbClr val="FFFFFF"/>
                </a:solidFill>
                <a:latin typeface="Arial" panose="020B0604020202020204" pitchFamily="34" charset="0"/>
                <a:cs typeface="Arial" panose="020B0604020202020204" pitchFamily="34" charset="0"/>
              </a:endParaRPr>
            </a:p>
          </p:txBody>
        </p:sp>
        <p:sp>
          <p:nvSpPr>
            <p:cNvPr id="28" name="文本框 27"/>
            <p:cNvSpPr txBox="1"/>
            <p:nvPr/>
          </p:nvSpPr>
          <p:spPr>
            <a:xfrm>
              <a:off x="842332" y="4955612"/>
              <a:ext cx="823823" cy="276999"/>
            </a:xfrm>
            <a:prstGeom prst="rect">
              <a:avLst/>
            </a:prstGeom>
            <a:noFill/>
          </p:spPr>
          <p:txBody>
            <a:bodyPr wrap="square" rtlCol="0">
              <a:spAutoFit/>
            </a:bodyPr>
            <a:lstStyle/>
            <a:p>
              <a:r>
                <a:rPr lang="en-US" altLang="zh-CN" sz="1200" dirty="0">
                  <a:solidFill>
                    <a:srgbClr val="FFFFFF"/>
                  </a:solidFill>
                  <a:latin typeface="Arial" panose="020B0604020202020204" pitchFamily="34" charset="0"/>
                  <a:cs typeface="Arial" panose="020B0604020202020204" pitchFamily="34" charset="0"/>
                </a:rPr>
                <a:t>M UNITS</a:t>
              </a:r>
              <a:endParaRPr lang="zh-CN" altLang="en-US" sz="1200" dirty="0">
                <a:solidFill>
                  <a:srgbClr val="FFFFFF"/>
                </a:solidFill>
                <a:latin typeface="Arial" panose="020B0604020202020204" pitchFamily="34" charset="0"/>
                <a:cs typeface="Arial" panose="020B0604020202020204" pitchFamily="34" charset="0"/>
              </a:endParaRPr>
            </a:p>
          </p:txBody>
        </p:sp>
        <p:sp>
          <p:nvSpPr>
            <p:cNvPr id="29" name="文本框 28"/>
            <p:cNvSpPr txBox="1"/>
            <p:nvPr/>
          </p:nvSpPr>
          <p:spPr>
            <a:xfrm>
              <a:off x="669220" y="5171465"/>
              <a:ext cx="1763008" cy="246221"/>
            </a:xfrm>
            <a:prstGeom prst="rect">
              <a:avLst/>
            </a:prstGeom>
            <a:noFill/>
          </p:spPr>
          <p:txBody>
            <a:bodyPr wrap="square" rtlCol="0">
              <a:spAutoFit/>
            </a:bodyPr>
            <a:lstStyle/>
            <a:p>
              <a:r>
                <a:rPr lang="en-US" altLang="zh-CN" sz="950" dirty="0">
                  <a:solidFill>
                    <a:srgbClr val="FFFFFF"/>
                  </a:solidFill>
                  <a:latin typeface="Arial" panose="020B0604020202020204" pitchFamily="34" charset="0"/>
                  <a:cs typeface="Arial" panose="020B0604020202020204" pitchFamily="34" charset="0"/>
                </a:rPr>
                <a:t>Total installed</a:t>
              </a:r>
              <a:endParaRPr lang="zh-CN" altLang="en-US" sz="950" dirty="0">
                <a:solidFill>
                  <a:srgbClr val="FFFFFF"/>
                </a:solidFill>
                <a:latin typeface="Arial" panose="020B0604020202020204" pitchFamily="34" charset="0"/>
                <a:cs typeface="Arial" panose="020B0604020202020204" pitchFamily="34" charset="0"/>
              </a:endParaRPr>
            </a:p>
          </p:txBody>
        </p:sp>
      </p:grpSp>
      <p:grpSp>
        <p:nvGrpSpPr>
          <p:cNvPr id="36" name="组合 35"/>
          <p:cNvGrpSpPr/>
          <p:nvPr/>
        </p:nvGrpSpPr>
        <p:grpSpPr>
          <a:xfrm>
            <a:off x="2459389" y="5163879"/>
            <a:ext cx="1790169" cy="595158"/>
            <a:chOff x="669220" y="4822528"/>
            <a:chExt cx="1790169" cy="595158"/>
          </a:xfrm>
        </p:grpSpPr>
        <p:sp>
          <p:nvSpPr>
            <p:cNvPr id="37" name="文本框 36"/>
            <p:cNvSpPr txBox="1"/>
            <p:nvPr/>
          </p:nvSpPr>
          <p:spPr>
            <a:xfrm>
              <a:off x="669220" y="4822528"/>
              <a:ext cx="1176249" cy="446276"/>
            </a:xfrm>
            <a:prstGeom prst="rect">
              <a:avLst/>
            </a:prstGeom>
            <a:noFill/>
          </p:spPr>
          <p:txBody>
            <a:bodyPr wrap="square" rtlCol="0">
              <a:spAutoFit/>
            </a:bodyPr>
            <a:lstStyle/>
            <a:p>
              <a:r>
                <a:rPr lang="en-US" altLang="zh-CN" sz="2300" dirty="0">
                  <a:solidFill>
                    <a:srgbClr val="FFFFFF"/>
                  </a:solidFill>
                  <a:latin typeface="Arial" panose="020B0604020202020204" pitchFamily="34" charset="0"/>
                  <a:cs typeface="Arial" panose="020B0604020202020204" pitchFamily="34" charset="0"/>
                </a:rPr>
                <a:t>78000</a:t>
              </a:r>
              <a:endParaRPr lang="zh-CN" altLang="en-US" sz="1200" dirty="0">
                <a:solidFill>
                  <a:srgbClr val="FFFFFF"/>
                </a:solidFill>
                <a:latin typeface="Arial" panose="020B0604020202020204" pitchFamily="34" charset="0"/>
                <a:cs typeface="Arial" panose="020B0604020202020204" pitchFamily="34" charset="0"/>
              </a:endParaRPr>
            </a:p>
          </p:txBody>
        </p:sp>
        <p:sp>
          <p:nvSpPr>
            <p:cNvPr id="38" name="文本框 37"/>
            <p:cNvSpPr txBox="1"/>
            <p:nvPr/>
          </p:nvSpPr>
          <p:spPr>
            <a:xfrm>
              <a:off x="1521663" y="4960575"/>
              <a:ext cx="647611" cy="276999"/>
            </a:xfrm>
            <a:prstGeom prst="rect">
              <a:avLst/>
            </a:prstGeom>
            <a:noFill/>
          </p:spPr>
          <p:txBody>
            <a:bodyPr wrap="square" rtlCol="0">
              <a:spAutoFit/>
            </a:bodyPr>
            <a:lstStyle/>
            <a:p>
              <a:r>
                <a:rPr lang="en-US" altLang="zh-CN" sz="1200" dirty="0" err="1">
                  <a:solidFill>
                    <a:srgbClr val="FFFFFF"/>
                  </a:solidFill>
                  <a:latin typeface="Arial" panose="020B0604020202020204" pitchFamily="34" charset="0"/>
                  <a:cs typeface="Arial" panose="020B0604020202020204" pitchFamily="34" charset="0"/>
                </a:rPr>
                <a:t>GWh</a:t>
              </a:r>
              <a:endParaRPr lang="zh-CN" altLang="en-US" sz="1200" dirty="0">
                <a:solidFill>
                  <a:srgbClr val="FFFFFF"/>
                </a:solidFill>
                <a:latin typeface="Arial" panose="020B0604020202020204" pitchFamily="34" charset="0"/>
                <a:cs typeface="Arial" panose="020B0604020202020204" pitchFamily="34" charset="0"/>
              </a:endParaRPr>
            </a:p>
          </p:txBody>
        </p:sp>
        <p:sp>
          <p:nvSpPr>
            <p:cNvPr id="39" name="文本框 38"/>
            <p:cNvSpPr txBox="1"/>
            <p:nvPr/>
          </p:nvSpPr>
          <p:spPr>
            <a:xfrm>
              <a:off x="696381" y="5171465"/>
              <a:ext cx="1763008" cy="246221"/>
            </a:xfrm>
            <a:prstGeom prst="rect">
              <a:avLst/>
            </a:prstGeom>
            <a:noFill/>
          </p:spPr>
          <p:txBody>
            <a:bodyPr wrap="square" rtlCol="0">
              <a:spAutoFit/>
            </a:bodyPr>
            <a:lstStyle/>
            <a:p>
              <a:r>
                <a:rPr lang="en-US" altLang="zh-CN" sz="950" dirty="0">
                  <a:solidFill>
                    <a:srgbClr val="FFFFFF"/>
                  </a:solidFill>
                  <a:latin typeface="Arial" panose="020B0604020202020204" pitchFamily="34" charset="0"/>
                  <a:cs typeface="Arial" panose="020B0604020202020204" pitchFamily="34" charset="0"/>
                </a:rPr>
                <a:t>Annual Power Generated</a:t>
              </a:r>
              <a:endParaRPr lang="zh-CN" altLang="en-US" sz="950" dirty="0">
                <a:solidFill>
                  <a:srgbClr val="FFFFFF"/>
                </a:solidFill>
                <a:latin typeface="Arial" panose="020B0604020202020204" pitchFamily="34" charset="0"/>
                <a:cs typeface="Arial" panose="020B0604020202020204" pitchFamily="34" charset="0"/>
              </a:endParaRPr>
            </a:p>
          </p:txBody>
        </p:sp>
      </p:grpSp>
      <p:grpSp>
        <p:nvGrpSpPr>
          <p:cNvPr id="40" name="组合 39"/>
          <p:cNvGrpSpPr/>
          <p:nvPr/>
        </p:nvGrpSpPr>
        <p:grpSpPr>
          <a:xfrm>
            <a:off x="4276719" y="5163879"/>
            <a:ext cx="1790169" cy="595158"/>
            <a:chOff x="669220" y="4822528"/>
            <a:chExt cx="1790169" cy="595158"/>
          </a:xfrm>
        </p:grpSpPr>
        <p:sp>
          <p:nvSpPr>
            <p:cNvPr id="41" name="文本框 40"/>
            <p:cNvSpPr txBox="1"/>
            <p:nvPr/>
          </p:nvSpPr>
          <p:spPr>
            <a:xfrm>
              <a:off x="669220" y="4822528"/>
              <a:ext cx="1176249" cy="446276"/>
            </a:xfrm>
            <a:prstGeom prst="rect">
              <a:avLst/>
            </a:prstGeom>
            <a:noFill/>
          </p:spPr>
          <p:txBody>
            <a:bodyPr wrap="square" rtlCol="0">
              <a:spAutoFit/>
            </a:bodyPr>
            <a:lstStyle/>
            <a:p>
              <a:r>
                <a:rPr lang="en-US" altLang="zh-CN" sz="2300" dirty="0">
                  <a:solidFill>
                    <a:srgbClr val="FFFFFF"/>
                  </a:solidFill>
                  <a:latin typeface="Arial" panose="020B0604020202020204" pitchFamily="34" charset="0"/>
                  <a:cs typeface="Arial" panose="020B0604020202020204" pitchFamily="34" charset="0"/>
                </a:rPr>
                <a:t>7800</a:t>
              </a:r>
            </a:p>
          </p:txBody>
        </p:sp>
        <p:sp>
          <p:nvSpPr>
            <p:cNvPr id="42" name="文本框 41"/>
            <p:cNvSpPr txBox="1"/>
            <p:nvPr/>
          </p:nvSpPr>
          <p:spPr>
            <a:xfrm>
              <a:off x="1350529" y="4949001"/>
              <a:ext cx="811216" cy="276999"/>
            </a:xfrm>
            <a:prstGeom prst="rect">
              <a:avLst/>
            </a:prstGeom>
            <a:noFill/>
          </p:spPr>
          <p:txBody>
            <a:bodyPr wrap="square" rtlCol="0">
              <a:spAutoFit/>
            </a:bodyPr>
            <a:lstStyle/>
            <a:p>
              <a:r>
                <a:rPr lang="en-US" altLang="zh-CN" sz="1200" dirty="0">
                  <a:solidFill>
                    <a:srgbClr val="FFFFFF"/>
                  </a:solidFill>
                  <a:latin typeface="Arial" panose="020B0604020202020204" pitchFamily="34" charset="0"/>
                  <a:cs typeface="Arial" panose="020B0604020202020204" pitchFamily="34" charset="0"/>
                </a:rPr>
                <a:t>M TON</a:t>
              </a:r>
              <a:endParaRPr lang="zh-CN" altLang="en-US" sz="1200" dirty="0">
                <a:solidFill>
                  <a:srgbClr val="FFFFFF"/>
                </a:solidFill>
                <a:latin typeface="Arial" panose="020B0604020202020204" pitchFamily="34" charset="0"/>
                <a:cs typeface="Arial" panose="020B0604020202020204" pitchFamily="34" charset="0"/>
              </a:endParaRPr>
            </a:p>
          </p:txBody>
        </p:sp>
        <p:sp>
          <p:nvSpPr>
            <p:cNvPr id="43" name="文本框 42"/>
            <p:cNvSpPr txBox="1"/>
            <p:nvPr/>
          </p:nvSpPr>
          <p:spPr>
            <a:xfrm>
              <a:off x="696381" y="5171465"/>
              <a:ext cx="1763008" cy="246221"/>
            </a:xfrm>
            <a:prstGeom prst="rect">
              <a:avLst/>
            </a:prstGeom>
            <a:noFill/>
          </p:spPr>
          <p:txBody>
            <a:bodyPr wrap="square" rtlCol="0">
              <a:spAutoFit/>
            </a:bodyPr>
            <a:lstStyle/>
            <a:p>
              <a:r>
                <a:rPr lang="en-US" altLang="zh-CN" sz="950" dirty="0">
                  <a:solidFill>
                    <a:srgbClr val="FFFFFF"/>
                  </a:solidFill>
                  <a:latin typeface="Arial" panose="020B0604020202020204" pitchFamily="34" charset="0"/>
                  <a:cs typeface="Arial" panose="020B0604020202020204" pitchFamily="34" charset="0"/>
                </a:rPr>
                <a:t>Annual CO</a:t>
              </a:r>
              <a:r>
                <a:rPr lang="en-US" altLang="zh-CN" sz="700" dirty="0">
                  <a:solidFill>
                    <a:srgbClr val="FFFFFF"/>
                  </a:solidFill>
                  <a:latin typeface="Arial" panose="020B0604020202020204" pitchFamily="34" charset="0"/>
                  <a:cs typeface="Arial" panose="020B0604020202020204" pitchFamily="34" charset="0"/>
                </a:rPr>
                <a:t>2</a:t>
              </a:r>
              <a:r>
                <a:rPr lang="en-US" altLang="zh-CN" sz="950" dirty="0">
                  <a:solidFill>
                    <a:srgbClr val="FFFFFF"/>
                  </a:solidFill>
                  <a:latin typeface="Arial" panose="020B0604020202020204" pitchFamily="34" charset="0"/>
                  <a:cs typeface="Arial" panose="020B0604020202020204" pitchFamily="34" charset="0"/>
                </a:rPr>
                <a:t> Saved</a:t>
              </a:r>
              <a:endParaRPr lang="zh-CN" altLang="en-US" sz="950" dirty="0">
                <a:solidFill>
                  <a:srgbClr val="FFFFFF"/>
                </a:solidFill>
                <a:latin typeface="Arial" panose="020B0604020202020204" pitchFamily="34" charset="0"/>
                <a:cs typeface="Arial" panose="020B0604020202020204" pitchFamily="34" charset="0"/>
              </a:endParaRPr>
            </a:p>
          </p:txBody>
        </p:sp>
      </p:grpSp>
      <p:cxnSp>
        <p:nvCxnSpPr>
          <p:cNvPr id="21" name="直接连接符 20"/>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669220" y="6305812"/>
            <a:ext cx="792867" cy="261610"/>
          </a:xfrm>
          <a:prstGeom prst="rect">
            <a:avLst/>
          </a:prstGeom>
          <a:noFill/>
        </p:spPr>
        <p:txBody>
          <a:bodyPr wrap="square" rtlCol="0">
            <a:spAutoFit/>
          </a:bodyPr>
          <a:lstStyle/>
          <a:p>
            <a:r>
              <a:rPr lang="en-US" altLang="zh-CN" sz="1100" dirty="0">
                <a:solidFill>
                  <a:schemeClr val="tx1">
                    <a:lumMod val="50000"/>
                    <a:lumOff val="50000"/>
                  </a:schemeClr>
                </a:solidFill>
                <a:latin typeface="Arial" panose="020B0604020202020204" pitchFamily="34" charset="0"/>
              </a:rPr>
              <a:t>02</a:t>
            </a:r>
            <a:endParaRPr lang="zh-CN" altLang="en-US" sz="1100" dirty="0">
              <a:solidFill>
                <a:schemeClr val="tx1">
                  <a:lumMod val="50000"/>
                  <a:lumOff val="50000"/>
                </a:schemeClr>
              </a:solidFill>
              <a:latin typeface="Arial" panose="020B0604020202020204" pitchFamily="34" charset="0"/>
            </a:endParaRPr>
          </a:p>
        </p:txBody>
      </p:sp>
      <p:sp>
        <p:nvSpPr>
          <p:cNvPr id="49" name="文本框 48"/>
          <p:cNvSpPr txBox="1"/>
          <p:nvPr/>
        </p:nvSpPr>
        <p:spPr>
          <a:xfrm>
            <a:off x="9965531" y="6347507"/>
            <a:ext cx="1626393"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892" y="4717049"/>
            <a:ext cx="271273" cy="353569"/>
          </a:xfrm>
          <a:prstGeom prst="rect">
            <a:avLst/>
          </a:prstGeom>
        </p:spPr>
      </p:pic>
      <p:pic>
        <p:nvPicPr>
          <p:cNvPr id="10" name="图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2953" y="4741433"/>
            <a:ext cx="341377" cy="329185"/>
          </a:xfrm>
          <a:prstGeom prst="rect">
            <a:avLst/>
          </a:prstGeom>
        </p:spPr>
      </p:pic>
      <p:pic>
        <p:nvPicPr>
          <p:cNvPr id="11" name="图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2327" y="4758197"/>
            <a:ext cx="362713" cy="320041"/>
          </a:xfrm>
          <a:prstGeom prst="rect">
            <a:avLst/>
          </a:prstGeom>
        </p:spPr>
      </p:pic>
      <p:pic>
        <p:nvPicPr>
          <p:cNvPr id="31" name="图片 3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12192000" cy="6920643"/>
          </a:xfrm>
          <a:prstGeom prst="rect">
            <a:avLst/>
          </a:prstGeom>
        </p:spPr>
      </p:pic>
      <p:pic>
        <p:nvPicPr>
          <p:cNvPr id="3" name="图片 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692344" y="2733040"/>
            <a:ext cx="1388110" cy="2439670"/>
          </a:xfrm>
          <a:prstGeom prst="rect">
            <a:avLst/>
          </a:prstGeom>
        </p:spPr>
      </p:pic>
      <p:pic>
        <p:nvPicPr>
          <p:cNvPr id="5" name="图片 4"/>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3963617" y="1910634"/>
            <a:ext cx="1384917" cy="3293615"/>
          </a:xfrm>
          <a:prstGeom prst="rect">
            <a:avLst/>
          </a:prstGeom>
        </p:spPr>
      </p:pic>
      <p:pic>
        <p:nvPicPr>
          <p:cNvPr id="21"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3647" y="4621197"/>
            <a:ext cx="1977840" cy="463510"/>
          </a:xfrm>
          <a:prstGeom prst="rect">
            <a:avLst/>
          </a:prstGeom>
        </p:spPr>
      </p:pic>
      <p:pic>
        <p:nvPicPr>
          <p:cNvPr id="23" name="图片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20073" y="4620895"/>
            <a:ext cx="2072005" cy="463550"/>
          </a:xfrm>
          <a:prstGeom prst="rect">
            <a:avLst/>
          </a:prstGeom>
        </p:spPr>
      </p:pic>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20</a:t>
            </a:r>
            <a:endParaRPr lang="zh-CN" altLang="en-US" sz="1100" dirty="0">
              <a:solidFill>
                <a:schemeClr val="bg1"/>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8" name="文本框 7"/>
          <p:cNvSpPr txBox="1"/>
          <p:nvPr/>
        </p:nvSpPr>
        <p:spPr>
          <a:xfrm>
            <a:off x="1363647" y="4659309"/>
            <a:ext cx="1977840" cy="351506"/>
          </a:xfrm>
          <a:prstGeom prst="rect">
            <a:avLst/>
          </a:prstGeom>
          <a:noFill/>
        </p:spPr>
        <p:txBody>
          <a:bodyPr wrap="square" rtlCol="0">
            <a:spAutoFit/>
          </a:bodyPr>
          <a:lstStyle/>
          <a:p>
            <a:pPr algn="ctr">
              <a:lnSpc>
                <a:spcPts val="2300"/>
              </a:lnSpc>
            </a:pPr>
            <a:r>
              <a:rPr lang="en-US" altLang="zh-CN" sz="1300" dirty="0">
                <a:solidFill>
                  <a:schemeClr val="bg1"/>
                </a:solidFill>
                <a:latin typeface="Arial" panose="020B0604020202020204" pitchFamily="34" charset="0"/>
              </a:rPr>
              <a:t>Lynx Home U Series</a:t>
            </a:r>
            <a:r>
              <a:rPr lang="zh-CN" altLang="en-US" sz="800" dirty="0">
                <a:solidFill>
                  <a:schemeClr val="bg1"/>
                </a:solidFill>
                <a:latin typeface="Arial" panose="020B0604020202020204" pitchFamily="34" charset="0"/>
              </a:rPr>
              <a:t>（</a:t>
            </a:r>
            <a:r>
              <a:rPr lang="en-US" altLang="zh-CN" sz="800" dirty="0">
                <a:solidFill>
                  <a:schemeClr val="bg1"/>
                </a:solidFill>
                <a:latin typeface="Arial" panose="020B0604020202020204" pitchFamily="34" charset="0"/>
              </a:rPr>
              <a:t>LV</a:t>
            </a:r>
            <a:r>
              <a:rPr lang="zh-CN" altLang="en-US" sz="800" dirty="0">
                <a:solidFill>
                  <a:schemeClr val="bg1"/>
                </a:solidFill>
                <a:latin typeface="Arial" panose="020B0604020202020204" pitchFamily="34" charset="0"/>
              </a:rPr>
              <a:t>）</a:t>
            </a:r>
          </a:p>
        </p:txBody>
      </p:sp>
      <p:sp>
        <p:nvSpPr>
          <p:cNvPr id="10" name="文本框 9"/>
          <p:cNvSpPr txBox="1"/>
          <p:nvPr/>
        </p:nvSpPr>
        <p:spPr>
          <a:xfrm>
            <a:off x="3616580" y="4658995"/>
            <a:ext cx="2078990" cy="351506"/>
          </a:xfrm>
          <a:prstGeom prst="rect">
            <a:avLst/>
          </a:prstGeom>
          <a:noFill/>
        </p:spPr>
        <p:txBody>
          <a:bodyPr wrap="square" rtlCol="0">
            <a:spAutoFit/>
          </a:bodyPr>
          <a:lstStyle/>
          <a:p>
            <a:pPr algn="ctr">
              <a:lnSpc>
                <a:spcPts val="2300"/>
              </a:lnSpc>
            </a:pPr>
            <a:r>
              <a:rPr lang="en-US" altLang="zh-CN" sz="1300" dirty="0">
                <a:solidFill>
                  <a:schemeClr val="bg1"/>
                </a:solidFill>
                <a:latin typeface="Arial" panose="020B0604020202020204" pitchFamily="34" charset="0"/>
              </a:rPr>
              <a:t>Lynx Home F Series</a:t>
            </a:r>
            <a:r>
              <a:rPr lang="zh-CN" altLang="en-US" sz="800" dirty="0">
                <a:solidFill>
                  <a:schemeClr val="bg1"/>
                </a:solidFill>
                <a:latin typeface="Arial" panose="020B0604020202020204" pitchFamily="34" charset="0"/>
                <a:sym typeface="+mn-ea"/>
              </a:rPr>
              <a:t>（</a:t>
            </a:r>
            <a:r>
              <a:rPr lang="en-US" altLang="zh-CN" sz="800" dirty="0">
                <a:solidFill>
                  <a:schemeClr val="bg1"/>
                </a:solidFill>
                <a:latin typeface="Arial" panose="020B0604020202020204" pitchFamily="34" charset="0"/>
                <a:sym typeface="+mn-ea"/>
              </a:rPr>
              <a:t>HV</a:t>
            </a:r>
            <a:r>
              <a:rPr lang="zh-CN" altLang="en-US" sz="800" dirty="0">
                <a:solidFill>
                  <a:schemeClr val="bg1"/>
                </a:solidFill>
                <a:latin typeface="Arial" panose="020B0604020202020204" pitchFamily="34" charset="0"/>
                <a:sym typeface="+mn-ea"/>
              </a:rPr>
              <a:t>）</a:t>
            </a:r>
            <a:endParaRPr lang="zh-CN" altLang="en-US" sz="800" dirty="0">
              <a:solidFill>
                <a:schemeClr val="bg1"/>
              </a:solidFill>
              <a:latin typeface="Arial" panose="020B0604020202020204" pitchFamily="34" charset="0"/>
            </a:endParaRPr>
          </a:p>
        </p:txBody>
      </p:sp>
      <p:sp>
        <p:nvSpPr>
          <p:cNvPr id="2" name="矩形 1"/>
          <p:cNvSpPr/>
          <p:nvPr/>
        </p:nvSpPr>
        <p:spPr>
          <a:xfrm>
            <a:off x="6345710" y="1954591"/>
            <a:ext cx="2844440" cy="1015663"/>
          </a:xfrm>
          <a:prstGeom prst="rect">
            <a:avLst/>
          </a:prstGeom>
        </p:spPr>
        <p:txBody>
          <a:bodyPr wrap="square">
            <a:spAutoFit/>
          </a:bodyPr>
          <a:lstStyle/>
          <a:p>
            <a:r>
              <a:rPr lang="en-US" altLang="zh-CN" sz="3000" b="1" dirty="0">
                <a:solidFill>
                  <a:schemeClr val="bg1"/>
                </a:solidFill>
                <a:latin typeface="Arial" panose="020B0604020202020204" pitchFamily="34" charset="0"/>
                <a:cs typeface="Arial" panose="020B0604020202020204" pitchFamily="34" charset="0"/>
              </a:rPr>
              <a:t>LITHIUM</a:t>
            </a:r>
          </a:p>
          <a:p>
            <a:r>
              <a:rPr lang="en-US" altLang="zh-CN" sz="3000" b="1" dirty="0">
                <a:solidFill>
                  <a:schemeClr val="bg1"/>
                </a:solidFill>
                <a:latin typeface="Arial" panose="020B0604020202020204" pitchFamily="34" charset="0"/>
                <a:cs typeface="Arial" panose="020B0604020202020204" pitchFamily="34" charset="0"/>
              </a:rPr>
              <a:t>BATTERIES </a:t>
            </a:r>
            <a:endParaRPr lang="zh-CN" altLang="en-US" sz="3000" b="1" dirty="0">
              <a:solidFill>
                <a:schemeClr val="bg1"/>
              </a:solidFill>
              <a:latin typeface="Arial" panose="020B0604020202020204" pitchFamily="34" charset="0"/>
              <a:cs typeface="Arial" panose="020B0604020202020204" pitchFamily="34" charset="0"/>
            </a:endParaRPr>
          </a:p>
        </p:txBody>
      </p:sp>
      <p:sp>
        <p:nvSpPr>
          <p:cNvPr id="11" name="文本框 10"/>
          <p:cNvSpPr txBox="1"/>
          <p:nvPr/>
        </p:nvSpPr>
        <p:spPr>
          <a:xfrm>
            <a:off x="6260421" y="4349541"/>
            <a:ext cx="1184299" cy="398780"/>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Module Auto</a:t>
            </a:r>
          </a:p>
          <a:p>
            <a:pPr algn="ctr"/>
            <a:r>
              <a:rPr lang="en-US" altLang="zh-CN" sz="1000" dirty="0">
                <a:solidFill>
                  <a:schemeClr val="bg1"/>
                </a:solidFill>
                <a:latin typeface="Arial" panose="020B0604020202020204" pitchFamily="34" charset="0"/>
              </a:rPr>
              <a:t>Recognition</a:t>
            </a:r>
            <a:endParaRPr lang="zh-CN" altLang="en-US" sz="1000" dirty="0">
              <a:solidFill>
                <a:schemeClr val="bg1"/>
              </a:solidFill>
              <a:latin typeface="Arial" panose="020B0604020202020204" pitchFamily="34" charset="0"/>
            </a:endParaRPr>
          </a:p>
        </p:txBody>
      </p:sp>
      <p:sp>
        <p:nvSpPr>
          <p:cNvPr id="12" name="文本框 11"/>
          <p:cNvSpPr txBox="1"/>
          <p:nvPr/>
        </p:nvSpPr>
        <p:spPr>
          <a:xfrm>
            <a:off x="7541174" y="4349541"/>
            <a:ext cx="1385570" cy="398780"/>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Remote Monitoring &amp; Upgrade</a:t>
            </a:r>
          </a:p>
        </p:txBody>
      </p:sp>
      <p:sp>
        <p:nvSpPr>
          <p:cNvPr id="15" name="文本框 14"/>
          <p:cNvSpPr txBox="1"/>
          <p:nvPr/>
        </p:nvSpPr>
        <p:spPr>
          <a:xfrm>
            <a:off x="9032568" y="4349541"/>
            <a:ext cx="1184299" cy="245110"/>
          </a:xfrm>
          <a:prstGeom prst="rect">
            <a:avLst/>
          </a:prstGeom>
          <a:noFill/>
        </p:spPr>
        <p:txBody>
          <a:bodyPr wrap="square" rtlCol="0">
            <a:spAutoFit/>
          </a:bodyPr>
          <a:lstStyle/>
          <a:p>
            <a:pPr algn="ctr"/>
            <a:r>
              <a:rPr lang="en-US" altLang="zh-CN" sz="1000" dirty="0">
                <a:solidFill>
                  <a:schemeClr val="bg1"/>
                </a:solidFill>
                <a:latin typeface="Arial" panose="020B0604020202020204" pitchFamily="34" charset="0"/>
              </a:rPr>
              <a:t>Safe &amp; Reliable</a:t>
            </a:r>
            <a:endParaRPr lang="zh-CN" altLang="en-US" sz="1000" dirty="0">
              <a:solidFill>
                <a:schemeClr val="bg1"/>
              </a:solidFill>
              <a:latin typeface="Arial" panose="020B0604020202020204" pitchFamily="34" charset="0"/>
            </a:endParaRPr>
          </a:p>
        </p:txBody>
      </p:sp>
      <p:pic>
        <p:nvPicPr>
          <p:cNvPr id="24" name="图片 2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46513" y="3626485"/>
            <a:ext cx="412115" cy="42799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53924" y="3632200"/>
            <a:ext cx="560070" cy="427990"/>
          </a:xfrm>
          <a:prstGeom prst="rect">
            <a:avLst/>
          </a:prstGeom>
        </p:spPr>
      </p:pic>
      <p:pic>
        <p:nvPicPr>
          <p:cNvPr id="28" name="图片 2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18978" y="3573145"/>
            <a:ext cx="411480" cy="527050"/>
          </a:xfrm>
          <a:prstGeom prst="rect">
            <a:avLst/>
          </a:prstGeom>
        </p:spPr>
      </p:pic>
      <p:sp>
        <p:nvSpPr>
          <p:cNvPr id="31" name="文本框 30"/>
          <p:cNvSpPr txBox="1"/>
          <p:nvPr/>
        </p:nvSpPr>
        <p:spPr>
          <a:xfrm>
            <a:off x="1363647" y="5178616"/>
            <a:ext cx="1977840" cy="246221"/>
          </a:xfrm>
          <a:prstGeom prst="rect">
            <a:avLst/>
          </a:prstGeom>
          <a:noFill/>
        </p:spPr>
        <p:txBody>
          <a:bodyPr wrap="square" rtlCol="0" anchor="ctr">
            <a:spAutoFit/>
          </a:bodyPr>
          <a:lstStyle/>
          <a:p>
            <a:pPr algn="ctr"/>
            <a:r>
              <a:rPr lang="en-US" altLang="zh-CN" sz="1000" dirty="0">
                <a:solidFill>
                  <a:schemeClr val="bg1"/>
                </a:solidFill>
                <a:latin typeface="Arial" panose="020B0604020202020204" pitchFamily="34" charset="0"/>
              </a:rPr>
              <a:t>5.4-32.4kWh</a:t>
            </a:r>
            <a:endParaRPr lang="zh-CN" altLang="en-US" sz="1000" dirty="0">
              <a:solidFill>
                <a:schemeClr val="bg1"/>
              </a:solidFill>
              <a:latin typeface="Arial" panose="020B0604020202020204" pitchFamily="34" charset="0"/>
            </a:endParaRPr>
          </a:p>
        </p:txBody>
      </p:sp>
      <p:cxnSp>
        <p:nvCxnSpPr>
          <p:cNvPr id="32" name="直接连接符 31"/>
          <p:cNvCxnSpPr/>
          <p:nvPr/>
        </p:nvCxnSpPr>
        <p:spPr>
          <a:xfrm>
            <a:off x="6443778" y="3151409"/>
            <a:ext cx="3983035"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36" name="图片 3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9" name="文本框 8"/>
          <p:cNvSpPr txBox="1"/>
          <p:nvPr/>
        </p:nvSpPr>
        <p:spPr>
          <a:xfrm>
            <a:off x="3667442" y="5179807"/>
            <a:ext cx="1977840" cy="245110"/>
          </a:xfrm>
          <a:prstGeom prst="rect">
            <a:avLst/>
          </a:prstGeom>
          <a:noFill/>
        </p:spPr>
        <p:txBody>
          <a:bodyPr wrap="square" rtlCol="0" anchor="ctr">
            <a:spAutoFit/>
          </a:bodyPr>
          <a:lstStyle/>
          <a:p>
            <a:pPr algn="ctr"/>
            <a:r>
              <a:rPr lang="en-US" altLang="zh-CN" sz="1000" dirty="0">
                <a:solidFill>
                  <a:schemeClr val="bg1"/>
                </a:solidFill>
                <a:latin typeface="Arial" panose="020B0604020202020204" pitchFamily="34" charset="0"/>
              </a:rPr>
              <a:t>6.6-16.4kWh</a:t>
            </a:r>
            <a:endParaRPr lang="zh-CN" altLang="en-US" sz="1000" dirty="0">
              <a:solidFill>
                <a:schemeClr val="bg1"/>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36"/>
            <a:ext cx="12192000" cy="6862636"/>
          </a:xfrm>
          <a:prstGeom prst="rect">
            <a:avLst/>
          </a:prstGeom>
        </p:spPr>
      </p:pic>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2" name="矩形 1"/>
          <p:cNvSpPr/>
          <p:nvPr/>
        </p:nvSpPr>
        <p:spPr>
          <a:xfrm>
            <a:off x="4018522" y="1602597"/>
            <a:ext cx="7194423" cy="1015663"/>
          </a:xfrm>
          <a:prstGeom prst="rect">
            <a:avLst/>
          </a:prstGeom>
        </p:spPr>
        <p:txBody>
          <a:bodyPr wrap="square">
            <a:spAutoFit/>
          </a:bodyPr>
          <a:lstStyle/>
          <a:p>
            <a:r>
              <a:rPr lang="en-US" altLang="zh-CN" sz="3000" b="1" dirty="0">
                <a:solidFill>
                  <a:schemeClr val="bg1"/>
                </a:solidFill>
                <a:latin typeface="Arial" panose="020B0604020202020204" pitchFamily="34" charset="0"/>
                <a:cs typeface="Arial" panose="020B0604020202020204" pitchFamily="34" charset="0"/>
              </a:rPr>
              <a:t>SOLAR-POWERED EV CHARGER</a:t>
            </a:r>
          </a:p>
          <a:p>
            <a:r>
              <a:rPr lang="en-US" altLang="zh-CN" sz="3000" dirty="0">
                <a:solidFill>
                  <a:schemeClr val="bg1"/>
                </a:solidFill>
                <a:latin typeface="Arial" panose="020B0604020202020204" pitchFamily="34" charset="0"/>
              </a:rPr>
              <a:t>For Green &amp; Cost-efficient Transportation</a:t>
            </a:r>
            <a:endParaRPr lang="zh-CN" altLang="en-US" sz="3000" dirty="0">
              <a:solidFill>
                <a:schemeClr val="bg1"/>
              </a:solidFill>
              <a:latin typeface="Arial" panose="020B0604020202020204" pitchFamily="34" charset="0"/>
            </a:endParaRPr>
          </a:p>
        </p:txBody>
      </p:sp>
      <p:cxnSp>
        <p:nvCxnSpPr>
          <p:cNvPr id="32" name="直接连接符 31"/>
          <p:cNvCxnSpPr/>
          <p:nvPr/>
        </p:nvCxnSpPr>
        <p:spPr>
          <a:xfrm>
            <a:off x="4116592" y="2888540"/>
            <a:ext cx="6985517"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10" name="图形 9"/>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407444" y="3278415"/>
            <a:ext cx="327591" cy="327591"/>
          </a:xfrm>
          <a:prstGeom prst="rect">
            <a:avLst/>
          </a:prstGeom>
        </p:spPr>
      </p:pic>
      <p:pic>
        <p:nvPicPr>
          <p:cNvPr id="15" name="图形 14"/>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783021" y="3278414"/>
            <a:ext cx="327591" cy="327591"/>
          </a:xfrm>
          <a:prstGeom prst="rect">
            <a:avLst/>
          </a:prstGeom>
        </p:spPr>
      </p:pic>
      <p:pic>
        <p:nvPicPr>
          <p:cNvPr id="18" name="图形 17"/>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165710" y="3278414"/>
            <a:ext cx="327591" cy="327591"/>
          </a:xfrm>
          <a:prstGeom prst="rect">
            <a:avLst/>
          </a:prstGeom>
        </p:spPr>
      </p:pic>
      <p:sp>
        <p:nvSpPr>
          <p:cNvPr id="39" name="文本框 38"/>
          <p:cNvSpPr txBox="1"/>
          <p:nvPr/>
        </p:nvSpPr>
        <p:spPr>
          <a:xfrm>
            <a:off x="3795212" y="3674342"/>
            <a:ext cx="1501256"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Smart charging management</a:t>
            </a:r>
            <a:endParaRPr lang="zh-CN" altLang="en-US" sz="850" dirty="0">
              <a:solidFill>
                <a:schemeClr val="bg1"/>
              </a:solidFill>
              <a:latin typeface="Arial" panose="020B0604020202020204" pitchFamily="34" charset="0"/>
            </a:endParaRPr>
          </a:p>
        </p:txBody>
      </p:sp>
      <p:sp>
        <p:nvSpPr>
          <p:cNvPr id="40" name="文本框 39"/>
          <p:cNvSpPr txBox="1"/>
          <p:nvPr/>
        </p:nvSpPr>
        <p:spPr>
          <a:xfrm>
            <a:off x="5354668" y="3674342"/>
            <a:ext cx="1184299"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Compatible with all EV brands</a:t>
            </a:r>
            <a:endParaRPr lang="zh-CN" altLang="en-US" sz="850" dirty="0">
              <a:solidFill>
                <a:schemeClr val="bg1"/>
              </a:solidFill>
              <a:latin typeface="Arial" panose="020B0604020202020204" pitchFamily="34" charset="0"/>
            </a:endParaRPr>
          </a:p>
        </p:txBody>
      </p:sp>
      <p:sp>
        <p:nvSpPr>
          <p:cNvPr id="42" name="文本框 41"/>
          <p:cNvSpPr txBox="1"/>
          <p:nvPr/>
        </p:nvSpPr>
        <p:spPr>
          <a:xfrm>
            <a:off x="6737357" y="3674342"/>
            <a:ext cx="1184299"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Charging cable included</a:t>
            </a:r>
            <a:endParaRPr lang="zh-CN" altLang="en-US" sz="850" dirty="0">
              <a:solidFill>
                <a:schemeClr val="bg1"/>
              </a:solidFill>
              <a:latin typeface="Arial" panose="020B0604020202020204" pitchFamily="34" charset="0"/>
            </a:endParaRPr>
          </a:p>
        </p:txBody>
      </p:sp>
      <p:pic>
        <p:nvPicPr>
          <p:cNvPr id="57" name="图片 56"/>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4116592" y="4486430"/>
            <a:ext cx="5781076" cy="352470"/>
          </a:xfrm>
          <a:prstGeom prst="rect">
            <a:avLst/>
          </a:prstGeom>
        </p:spPr>
      </p:pic>
      <p:sp>
        <p:nvSpPr>
          <p:cNvPr id="62" name="文本框 61"/>
          <p:cNvSpPr txBox="1"/>
          <p:nvPr/>
        </p:nvSpPr>
        <p:spPr>
          <a:xfrm>
            <a:off x="4145776" y="4470561"/>
            <a:ext cx="5725795" cy="369570"/>
          </a:xfrm>
          <a:prstGeom prst="rect">
            <a:avLst/>
          </a:prstGeom>
          <a:noFill/>
        </p:spPr>
        <p:txBody>
          <a:bodyPr wrap="square" rtlCol="0">
            <a:noAutofit/>
          </a:bodyPr>
          <a:lstStyle/>
          <a:p>
            <a:pPr>
              <a:lnSpc>
                <a:spcPts val="2300"/>
              </a:lnSpc>
            </a:pPr>
            <a:r>
              <a:rPr lang="pl-PL" altLang="zh-CN" sz="1300" dirty="0">
                <a:solidFill>
                  <a:schemeClr val="bg1"/>
                </a:solidFill>
                <a:latin typeface="Arial" panose="020B0604020202020204" pitchFamily="34" charset="0"/>
              </a:rPr>
              <a:t>AC Charger I 7 kW I 11 kW I 22 kW I Single / Three Phase</a:t>
            </a:r>
          </a:p>
        </p:txBody>
      </p:sp>
      <p:sp>
        <p:nvSpPr>
          <p:cNvPr id="19" name="文本框 18"/>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21</a:t>
            </a:r>
            <a:endParaRPr lang="zh-CN" altLang="en-US" sz="1100" dirty="0">
              <a:solidFill>
                <a:schemeClr val="bg1"/>
              </a:solidFill>
              <a:latin typeface="Arial" panose="020B0604020202020204" pitchFamily="34" charset="0"/>
            </a:endParaRPr>
          </a:p>
        </p:txBody>
      </p:sp>
      <p:pic>
        <p:nvPicPr>
          <p:cNvPr id="6" name="图片 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357665" y="906288"/>
            <a:ext cx="1315021" cy="4801785"/>
          </a:xfrm>
          <a:prstGeom prst="rect">
            <a:avLst/>
          </a:prstGeom>
          <a:effectLst>
            <a:reflection blurRad="6350" stA="52000" endA="300" endPos="20000" dir="5400000" sy="-100000" algn="bl" rotWithShape="0"/>
          </a:effectLst>
        </p:spPr>
      </p:pic>
      <p:pic>
        <p:nvPicPr>
          <p:cNvPr id="8" name="图片 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25762" y="1354485"/>
            <a:ext cx="1950235" cy="4215042"/>
          </a:xfrm>
          <a:prstGeom prst="rect">
            <a:avLst/>
          </a:prstGeom>
          <a:effectLst>
            <a:reflection blurRad="6350" stA="52000" endPos="20000" dir="5400000" sy="-100000" algn="bl" rotWithShape="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12192000" cy="6920643"/>
          </a:xfrm>
          <a:prstGeom prst="rect">
            <a:avLst/>
          </a:prstGeom>
        </p:spPr>
      </p:pic>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22</a:t>
            </a:r>
            <a:endParaRPr lang="zh-CN" altLang="en-US" sz="1100" dirty="0">
              <a:solidFill>
                <a:schemeClr val="bg1"/>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2" name="矩形 1"/>
          <p:cNvSpPr/>
          <p:nvPr/>
        </p:nvSpPr>
        <p:spPr>
          <a:xfrm>
            <a:off x="5810609" y="1785919"/>
            <a:ext cx="5184452" cy="1014730"/>
          </a:xfrm>
          <a:prstGeom prst="rect">
            <a:avLst/>
          </a:prstGeom>
        </p:spPr>
        <p:txBody>
          <a:bodyPr wrap="square">
            <a:spAutoFit/>
          </a:bodyPr>
          <a:lstStyle/>
          <a:p>
            <a:r>
              <a:rPr lang="en-US" altLang="zh-CN" sz="3000" b="1" dirty="0">
                <a:solidFill>
                  <a:schemeClr val="bg1"/>
                </a:solidFill>
                <a:latin typeface="Arial" panose="020B0604020202020204" pitchFamily="34" charset="0"/>
                <a:cs typeface="Arial" panose="020B0604020202020204" pitchFamily="34" charset="0"/>
              </a:rPr>
              <a:t>SUNSHINE SERIES </a:t>
            </a:r>
          </a:p>
          <a:p>
            <a:r>
              <a:rPr lang="en-US" altLang="zh-CN" sz="3000" dirty="0">
                <a:solidFill>
                  <a:schemeClr val="bg1"/>
                </a:solidFill>
                <a:latin typeface="Arial" panose="020B0604020202020204" pitchFamily="34" charset="0"/>
              </a:rPr>
              <a:t>BUILDING INTEGRATED PV</a:t>
            </a:r>
            <a:endParaRPr lang="zh-CN" altLang="en-US" sz="3000" dirty="0">
              <a:solidFill>
                <a:schemeClr val="bg1"/>
              </a:solidFill>
              <a:latin typeface="Arial" panose="020B0604020202020204" pitchFamily="34" charset="0"/>
            </a:endParaRPr>
          </a:p>
        </p:txBody>
      </p:sp>
      <p:sp>
        <p:nvSpPr>
          <p:cNvPr id="11" name="文本框 10"/>
          <p:cNvSpPr txBox="1"/>
          <p:nvPr/>
        </p:nvSpPr>
        <p:spPr>
          <a:xfrm>
            <a:off x="5757910" y="3671335"/>
            <a:ext cx="1538260" cy="484748"/>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Compliant with mandatory</a:t>
            </a:r>
          </a:p>
          <a:p>
            <a:pPr algn="ctr"/>
            <a:r>
              <a:rPr lang="en-US" altLang="zh-CN" sz="850" dirty="0">
                <a:solidFill>
                  <a:schemeClr val="bg1"/>
                </a:solidFill>
                <a:latin typeface="Arial" panose="020B0604020202020204" pitchFamily="34" charset="0"/>
              </a:rPr>
              <a:t>certification standards for</a:t>
            </a:r>
          </a:p>
          <a:p>
            <a:pPr algn="ctr"/>
            <a:r>
              <a:rPr lang="en-US" altLang="zh-CN" sz="850" dirty="0">
                <a:solidFill>
                  <a:schemeClr val="bg1"/>
                </a:solidFill>
                <a:latin typeface="Arial" panose="020B0604020202020204" pitchFamily="34" charset="0"/>
              </a:rPr>
              <a:t>building materials</a:t>
            </a:r>
            <a:endParaRPr lang="zh-CN" altLang="en-US" sz="850" dirty="0">
              <a:solidFill>
                <a:schemeClr val="bg1"/>
              </a:solidFill>
              <a:latin typeface="Arial" panose="020B0604020202020204" pitchFamily="34" charset="0"/>
            </a:endParaRPr>
          </a:p>
        </p:txBody>
      </p:sp>
      <p:sp>
        <p:nvSpPr>
          <p:cNvPr id="12" name="文本框 11"/>
          <p:cNvSpPr txBox="1"/>
          <p:nvPr/>
        </p:nvSpPr>
        <p:spPr>
          <a:xfrm>
            <a:off x="7332145" y="3671335"/>
            <a:ext cx="1184299"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Structural wind</a:t>
            </a:r>
          </a:p>
          <a:p>
            <a:pPr algn="ctr"/>
            <a:r>
              <a:rPr lang="en-US" altLang="zh-CN" sz="850" dirty="0">
                <a:solidFill>
                  <a:schemeClr val="bg1"/>
                </a:solidFill>
                <a:latin typeface="Arial" panose="020B0604020202020204" pitchFamily="34" charset="0"/>
              </a:rPr>
              <a:t>resistance</a:t>
            </a:r>
            <a:endParaRPr lang="zh-CN" altLang="en-US" sz="850" dirty="0">
              <a:solidFill>
                <a:schemeClr val="bg1"/>
              </a:solidFill>
              <a:latin typeface="Arial" panose="020B0604020202020204" pitchFamily="34" charset="0"/>
            </a:endParaRPr>
          </a:p>
        </p:txBody>
      </p:sp>
      <p:sp>
        <p:nvSpPr>
          <p:cNvPr id="13" name="文本框 12"/>
          <p:cNvSpPr txBox="1"/>
          <p:nvPr/>
        </p:nvSpPr>
        <p:spPr>
          <a:xfrm>
            <a:off x="8533011" y="3671335"/>
            <a:ext cx="1184299"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Lightweight and </a:t>
            </a:r>
          </a:p>
          <a:p>
            <a:pPr algn="ctr"/>
            <a:r>
              <a:rPr lang="en-US" altLang="zh-CN" sz="850" dirty="0">
                <a:solidFill>
                  <a:schemeClr val="bg1"/>
                </a:solidFill>
                <a:latin typeface="Arial" panose="020B0604020202020204" pitchFamily="34" charset="0"/>
              </a:rPr>
              <a:t>rapid installation</a:t>
            </a:r>
            <a:endParaRPr lang="zh-CN" altLang="en-US" sz="850" dirty="0">
              <a:solidFill>
                <a:schemeClr val="bg1"/>
              </a:solidFill>
              <a:latin typeface="Arial" panose="020B0604020202020204" pitchFamily="34" charset="0"/>
            </a:endParaRPr>
          </a:p>
        </p:txBody>
      </p:sp>
      <p:cxnSp>
        <p:nvCxnSpPr>
          <p:cNvPr id="32" name="直接连接符 31"/>
          <p:cNvCxnSpPr/>
          <p:nvPr/>
        </p:nvCxnSpPr>
        <p:spPr>
          <a:xfrm>
            <a:off x="5908678" y="2982737"/>
            <a:ext cx="4945757"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35" name="图片 3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6001" y="2616259"/>
            <a:ext cx="4024679" cy="3282970"/>
          </a:xfrm>
          <a:prstGeom prst="rect">
            <a:avLst/>
          </a:prstGeom>
          <a:effectLst>
            <a:reflection blurRad="6350" stA="50000" endPos="35000" dir="5400000" sy="-100000" algn="bl" rotWithShape="0"/>
          </a:effectLst>
        </p:spPr>
      </p:pic>
      <p:pic>
        <p:nvPicPr>
          <p:cNvPr id="37" name="图片 3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36001" y="1744520"/>
            <a:ext cx="4024679" cy="3282970"/>
          </a:xfrm>
          <a:prstGeom prst="rect">
            <a:avLst/>
          </a:prstGeom>
        </p:spPr>
      </p:pic>
      <p:pic>
        <p:nvPicPr>
          <p:cNvPr id="38" name="图片 3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36001" y="770101"/>
            <a:ext cx="4024679" cy="3282970"/>
          </a:xfrm>
          <a:prstGeom prst="rect">
            <a:avLst/>
          </a:prstGeom>
        </p:spPr>
      </p:pic>
      <p:pic>
        <p:nvPicPr>
          <p:cNvPr id="41" name="图片 4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11267" y="2893410"/>
            <a:ext cx="408467" cy="2060627"/>
          </a:xfrm>
          <a:prstGeom prst="rect">
            <a:avLst/>
          </a:prstGeom>
        </p:spPr>
      </p:pic>
      <p:pic>
        <p:nvPicPr>
          <p:cNvPr id="43" name="图片 4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771881" y="4462571"/>
            <a:ext cx="304826" cy="19508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284055" y="4441430"/>
            <a:ext cx="329213" cy="188992"/>
          </a:xfrm>
          <a:prstGeom prst="rect">
            <a:avLst/>
          </a:prstGeom>
        </p:spPr>
      </p:pic>
      <p:pic>
        <p:nvPicPr>
          <p:cNvPr id="45" name="图片 4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326731" y="3310117"/>
            <a:ext cx="243861" cy="237765"/>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408158" y="3285731"/>
            <a:ext cx="237765" cy="286537"/>
          </a:xfrm>
          <a:prstGeom prst="rect">
            <a:avLst/>
          </a:prstGeom>
        </p:spPr>
      </p:pic>
      <p:pic>
        <p:nvPicPr>
          <p:cNvPr id="47" name="图片 46"/>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994085" y="3285731"/>
            <a:ext cx="262151" cy="286537"/>
          </a:xfrm>
          <a:prstGeom prst="rect">
            <a:avLst/>
          </a:prstGeom>
        </p:spPr>
      </p:pic>
      <p:pic>
        <p:nvPicPr>
          <p:cNvPr id="48" name="图片 47"/>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395965" y="4404851"/>
            <a:ext cx="262151" cy="262151"/>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966651" y="4404851"/>
            <a:ext cx="317019" cy="262151"/>
          </a:xfrm>
          <a:prstGeom prst="rect">
            <a:avLst/>
          </a:prstGeom>
        </p:spPr>
      </p:pic>
      <p:pic>
        <p:nvPicPr>
          <p:cNvPr id="50" name="图片 4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787122" y="3322311"/>
            <a:ext cx="274344" cy="213378"/>
          </a:xfrm>
          <a:prstGeom prst="rect">
            <a:avLst/>
          </a:prstGeom>
        </p:spPr>
      </p:pic>
      <p:sp>
        <p:nvSpPr>
          <p:cNvPr id="51" name="文本框 50"/>
          <p:cNvSpPr txBox="1"/>
          <p:nvPr/>
        </p:nvSpPr>
        <p:spPr>
          <a:xfrm>
            <a:off x="9856512" y="3671335"/>
            <a:ext cx="1184299" cy="484748"/>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Self-cleaning and</a:t>
            </a:r>
          </a:p>
          <a:p>
            <a:pPr algn="ctr"/>
            <a:r>
              <a:rPr lang="en-US" altLang="zh-CN" sz="850" dirty="0">
                <a:solidFill>
                  <a:schemeClr val="bg1"/>
                </a:solidFill>
                <a:latin typeface="Arial" panose="020B0604020202020204" pitchFamily="34" charset="0"/>
              </a:rPr>
              <a:t>unobstructed</a:t>
            </a:r>
          </a:p>
          <a:p>
            <a:pPr algn="ctr"/>
            <a:r>
              <a:rPr lang="en-US" altLang="zh-CN" sz="850" dirty="0">
                <a:solidFill>
                  <a:schemeClr val="bg1"/>
                </a:solidFill>
                <a:latin typeface="Arial" panose="020B0604020202020204" pitchFamily="34" charset="0"/>
              </a:rPr>
              <a:t>drainage</a:t>
            </a:r>
            <a:endParaRPr lang="zh-CN" altLang="en-US" sz="850" dirty="0">
              <a:solidFill>
                <a:schemeClr val="bg1"/>
              </a:solidFill>
              <a:latin typeface="Arial" panose="020B0604020202020204" pitchFamily="34" charset="0"/>
            </a:endParaRPr>
          </a:p>
        </p:txBody>
      </p:sp>
      <p:sp>
        <p:nvSpPr>
          <p:cNvPr id="52" name="文本框 51"/>
          <p:cNvSpPr txBox="1"/>
          <p:nvPr/>
        </p:nvSpPr>
        <p:spPr>
          <a:xfrm>
            <a:off x="5776412" y="4750632"/>
            <a:ext cx="1501256" cy="484748"/>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High impact resistance</a:t>
            </a:r>
          </a:p>
          <a:p>
            <a:pPr algn="ctr"/>
            <a:r>
              <a:rPr lang="en-US" altLang="zh-CN" sz="850" dirty="0">
                <a:solidFill>
                  <a:schemeClr val="bg1"/>
                </a:solidFill>
                <a:latin typeface="Arial" panose="020B0604020202020204" pitchFamily="34" charset="0"/>
              </a:rPr>
              <a:t>lifecycle comparable to</a:t>
            </a:r>
          </a:p>
          <a:p>
            <a:pPr algn="ctr"/>
            <a:r>
              <a:rPr lang="en-US" altLang="zh-CN" sz="850" dirty="0">
                <a:solidFill>
                  <a:schemeClr val="bg1"/>
                </a:solidFill>
                <a:latin typeface="Arial" panose="020B0604020202020204" pitchFamily="34" charset="0"/>
              </a:rPr>
              <a:t>building itself</a:t>
            </a:r>
            <a:endParaRPr lang="zh-CN" altLang="en-US" sz="850" dirty="0">
              <a:solidFill>
                <a:schemeClr val="bg1"/>
              </a:solidFill>
              <a:latin typeface="Arial" panose="020B0604020202020204" pitchFamily="34" charset="0"/>
            </a:endParaRPr>
          </a:p>
        </p:txBody>
      </p:sp>
      <p:sp>
        <p:nvSpPr>
          <p:cNvPr id="53" name="文本框 52"/>
          <p:cNvSpPr txBox="1"/>
          <p:nvPr/>
        </p:nvSpPr>
        <p:spPr>
          <a:xfrm>
            <a:off x="7332145" y="4750632"/>
            <a:ext cx="1184299" cy="484748"/>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Structural</a:t>
            </a:r>
          </a:p>
          <a:p>
            <a:pPr algn="ctr"/>
            <a:r>
              <a:rPr lang="en-US" altLang="zh-CN" sz="850" dirty="0">
                <a:solidFill>
                  <a:schemeClr val="bg1"/>
                </a:solidFill>
                <a:latin typeface="Arial" panose="020B0604020202020204" pitchFamily="34" charset="0"/>
              </a:rPr>
              <a:t>waterproofing</a:t>
            </a:r>
          </a:p>
          <a:p>
            <a:pPr algn="ctr"/>
            <a:r>
              <a:rPr lang="en-US" altLang="zh-CN" sz="850" dirty="0">
                <a:solidFill>
                  <a:schemeClr val="bg1"/>
                </a:solidFill>
                <a:latin typeface="Arial" panose="020B0604020202020204" pitchFamily="34" charset="0"/>
              </a:rPr>
              <a:t>and cooling</a:t>
            </a:r>
            <a:endParaRPr lang="zh-CN" altLang="en-US" sz="850" dirty="0">
              <a:solidFill>
                <a:schemeClr val="bg1"/>
              </a:solidFill>
              <a:latin typeface="Arial" panose="020B0604020202020204" pitchFamily="34" charset="0"/>
            </a:endParaRPr>
          </a:p>
        </p:txBody>
      </p:sp>
      <p:sp>
        <p:nvSpPr>
          <p:cNvPr id="54" name="文本框 53"/>
          <p:cNvSpPr txBox="1"/>
          <p:nvPr/>
        </p:nvSpPr>
        <p:spPr>
          <a:xfrm>
            <a:off x="8533011" y="4750632"/>
            <a:ext cx="1184299"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Traditional tiles</a:t>
            </a:r>
          </a:p>
          <a:p>
            <a:pPr algn="ctr"/>
            <a:r>
              <a:rPr lang="en-US" altLang="zh-CN" sz="850" dirty="0">
                <a:solidFill>
                  <a:schemeClr val="bg1"/>
                </a:solidFill>
                <a:latin typeface="Arial" panose="020B0604020202020204" pitchFamily="34" charset="0"/>
              </a:rPr>
              <a:t>compatible</a:t>
            </a:r>
            <a:endParaRPr lang="zh-CN" altLang="en-US" sz="850" dirty="0">
              <a:solidFill>
                <a:schemeClr val="bg1"/>
              </a:solidFill>
              <a:latin typeface="Arial" panose="020B0604020202020204" pitchFamily="34" charset="0"/>
            </a:endParaRPr>
          </a:p>
        </p:txBody>
      </p:sp>
      <p:sp>
        <p:nvSpPr>
          <p:cNvPr id="55" name="文本框 54"/>
          <p:cNvSpPr txBox="1"/>
          <p:nvPr/>
        </p:nvSpPr>
        <p:spPr>
          <a:xfrm>
            <a:off x="9856512" y="4750632"/>
            <a:ext cx="1184299" cy="353943"/>
          </a:xfrm>
          <a:prstGeom prst="rect">
            <a:avLst/>
          </a:prstGeom>
          <a:noFill/>
        </p:spPr>
        <p:txBody>
          <a:bodyPr wrap="square" rtlCol="0">
            <a:spAutoFit/>
          </a:bodyPr>
          <a:lstStyle/>
          <a:p>
            <a:pPr algn="ctr"/>
            <a:r>
              <a:rPr lang="en-US" altLang="zh-CN" sz="850" dirty="0">
                <a:solidFill>
                  <a:schemeClr val="bg1"/>
                </a:solidFill>
                <a:latin typeface="Arial" panose="020B0604020202020204" pitchFamily="34" charset="0"/>
              </a:rPr>
              <a:t>Low reflectivity</a:t>
            </a:r>
          </a:p>
          <a:p>
            <a:pPr algn="ctr"/>
            <a:r>
              <a:rPr lang="en-US" altLang="zh-CN" sz="850" dirty="0">
                <a:solidFill>
                  <a:schemeClr val="bg1"/>
                </a:solidFill>
                <a:latin typeface="Arial" panose="020B0604020202020204" pitchFamily="34" charset="0"/>
              </a:rPr>
              <a:t>panels</a:t>
            </a:r>
            <a:endParaRPr lang="zh-CN" altLang="en-US" sz="850" dirty="0">
              <a:solidFill>
                <a:schemeClr val="bg1"/>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p:spPr>
      </p:pic>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文本框 4"/>
          <p:cNvSpPr txBox="1"/>
          <p:nvPr/>
        </p:nvSpPr>
        <p:spPr>
          <a:xfrm>
            <a:off x="272405" y="597510"/>
            <a:ext cx="7827079" cy="538609"/>
          </a:xfrm>
          <a:prstGeom prst="rect">
            <a:avLst/>
          </a:prstGeom>
          <a:noFill/>
        </p:spPr>
        <p:txBody>
          <a:bodyPr wrap="square" rtlCol="0">
            <a:spAutoFit/>
          </a:bodyPr>
          <a:lstStyle/>
          <a:p>
            <a:r>
              <a:rPr lang="en-US" altLang="zh-CN" sz="2900" dirty="0">
                <a:latin typeface="Arial" panose="020B0604020202020204" pitchFamily="34" charset="0"/>
                <a:cs typeface="Arial" panose="020B0604020202020204" pitchFamily="34" charset="0"/>
              </a:rPr>
              <a:t>RESIDENTIAL PROJECTS</a:t>
            </a:r>
            <a:endParaRPr lang="zh-CN" altLang="en-US" sz="2900" dirty="0">
              <a:latin typeface="Arial" panose="020B0604020202020204" pitchFamily="34" charset="0"/>
              <a:cs typeface="Arial" panose="020B0604020202020204" pitchFamily="34" charset="0"/>
            </a:endParaRPr>
          </a:p>
        </p:txBody>
      </p:sp>
      <p:sp>
        <p:nvSpPr>
          <p:cNvPr id="6" name="文本框 5"/>
          <p:cNvSpPr txBox="1"/>
          <p:nvPr/>
        </p:nvSpPr>
        <p:spPr>
          <a:xfrm>
            <a:off x="441766" y="6485106"/>
            <a:ext cx="792867" cy="261610"/>
          </a:xfrm>
          <a:prstGeom prst="rect">
            <a:avLst/>
          </a:prstGeom>
          <a:noFill/>
        </p:spPr>
        <p:txBody>
          <a:bodyPr wrap="square" rtlCol="0">
            <a:spAutoFit/>
          </a:bodyPr>
          <a:lstStyle/>
          <a:p>
            <a:r>
              <a:rPr lang="en-US" altLang="zh-CN" sz="1100" dirty="0">
                <a:solidFill>
                  <a:srgbClr val="666666"/>
                </a:solidFill>
                <a:latin typeface="Arial" panose="020B0604020202020204" pitchFamily="34" charset="0"/>
              </a:rPr>
              <a:t>23</a:t>
            </a:r>
            <a:endParaRPr lang="zh-CN" altLang="en-US" sz="1100" dirty="0">
              <a:solidFill>
                <a:srgbClr val="666666"/>
              </a:solidFill>
              <a:latin typeface="Arial" panose="020B0604020202020204" pitchFamily="34" charset="0"/>
            </a:endParaRPr>
          </a:p>
        </p:txBody>
      </p:sp>
      <p:sp>
        <p:nvSpPr>
          <p:cNvPr id="7" name="文本框 6"/>
          <p:cNvSpPr txBox="1"/>
          <p:nvPr/>
        </p:nvSpPr>
        <p:spPr>
          <a:xfrm>
            <a:off x="9430193" y="6553695"/>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spTree>
    <p:extLst>
      <p:ext uri="{BB962C8B-B14F-4D97-AF65-F5344CB8AC3E}">
        <p14:creationId xmlns:p14="http://schemas.microsoft.com/office/powerpoint/2010/main" val="2300424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2D3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3" name="文本框 222"/>
          <p:cNvSpPr txBox="1"/>
          <p:nvPr/>
        </p:nvSpPr>
        <p:spPr>
          <a:xfrm>
            <a:off x="742084" y="2108920"/>
            <a:ext cx="1840057"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Micro Inverter/ RSD 2.0</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43" name="文本框 242"/>
          <p:cNvSpPr txBox="1"/>
          <p:nvPr/>
        </p:nvSpPr>
        <p:spPr>
          <a:xfrm>
            <a:off x="10720247" y="3049146"/>
            <a:ext cx="700329" cy="276999"/>
          </a:xfrm>
          <a:prstGeom prst="rect">
            <a:avLst/>
          </a:prstGeom>
          <a:noFill/>
        </p:spPr>
        <p:txBody>
          <a:bodyPr wrap="square" rtlCol="0">
            <a:spAutoFit/>
          </a:bodyPr>
          <a:lstStyle/>
          <a:p>
            <a:r>
              <a:rPr lang="en-US" altLang="zh-CN" sz="1200" dirty="0">
                <a:solidFill>
                  <a:schemeClr val="bg1">
                    <a:lumMod val="50000"/>
                  </a:schemeClr>
                </a:solidFill>
              </a:rPr>
              <a:t>Grid</a:t>
            </a:r>
          </a:p>
        </p:txBody>
      </p:sp>
      <p:sp>
        <p:nvSpPr>
          <p:cNvPr id="283" name="文本框 282"/>
          <p:cNvSpPr txBox="1"/>
          <p:nvPr/>
        </p:nvSpPr>
        <p:spPr>
          <a:xfrm>
            <a:off x="4754956" y="2115341"/>
            <a:ext cx="1121880"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Smart Meter</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sp>
        <p:nvSpPr>
          <p:cNvPr id="286" name="文本框 285"/>
          <p:cNvSpPr txBox="1"/>
          <p:nvPr/>
        </p:nvSpPr>
        <p:spPr>
          <a:xfrm>
            <a:off x="5646844" y="2096586"/>
            <a:ext cx="832231" cy="276999"/>
          </a:xfrm>
          <a:prstGeom prst="rect">
            <a:avLst/>
          </a:prstGeom>
          <a:noFill/>
        </p:spPr>
        <p:txBody>
          <a:bodyPr wrap="square" rtlCol="0">
            <a:spAutoFit/>
          </a:bodyPr>
          <a:lstStyle/>
          <a:p>
            <a:r>
              <a:rPr lang="en-US" altLang="zh-CN" sz="1200" dirty="0" err="1">
                <a:solidFill>
                  <a:schemeClr val="bg1">
                    <a:lumMod val="50000"/>
                  </a:schemeClr>
                </a:solidFill>
                <a:latin typeface="Arial" panose="020B0604020202020204" pitchFamily="34" charset="0"/>
                <a:cs typeface="Arial" panose="020B0604020202020204" pitchFamily="34" charset="0"/>
              </a:rPr>
              <a:t>Ezlogger</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287" name="Straight Connector 2"/>
          <p:cNvCxnSpPr/>
          <p:nvPr/>
        </p:nvCxnSpPr>
        <p:spPr bwMode="auto">
          <a:xfrm>
            <a:off x="5610327" y="2346710"/>
            <a:ext cx="4880" cy="401287"/>
          </a:xfrm>
          <a:prstGeom prst="line">
            <a:avLst/>
          </a:prstGeom>
          <a:noFill/>
          <a:ln w="19050" cap="flat" cmpd="sng" algn="ctr">
            <a:solidFill>
              <a:srgbClr val="29ABE2"/>
            </a:solidFill>
            <a:prstDash val="sysDash"/>
            <a:round/>
            <a:headEnd type="none" w="med" len="med"/>
            <a:tailEnd type="none" w="med" len="med"/>
          </a:ln>
          <a:effectLst/>
        </p:spPr>
      </p:cxnSp>
      <p:sp>
        <p:nvSpPr>
          <p:cNvPr id="297" name="文本框 296"/>
          <p:cNvSpPr txBox="1"/>
          <p:nvPr/>
        </p:nvSpPr>
        <p:spPr>
          <a:xfrm>
            <a:off x="2100850" y="4076131"/>
            <a:ext cx="1685942"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On-Grid Inverter</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302" name="Straight Connector 2"/>
          <p:cNvCxnSpPr/>
          <p:nvPr/>
        </p:nvCxnSpPr>
        <p:spPr bwMode="auto">
          <a:xfrm>
            <a:off x="4746822" y="4324413"/>
            <a:ext cx="0" cy="307804"/>
          </a:xfrm>
          <a:prstGeom prst="line">
            <a:avLst/>
          </a:prstGeom>
          <a:noFill/>
          <a:ln w="38100" cap="flat" cmpd="sng" algn="ctr">
            <a:solidFill>
              <a:srgbClr val="A3BEFF"/>
            </a:solidFill>
            <a:prstDash val="solid"/>
            <a:round/>
            <a:headEnd type="none" w="med" len="med"/>
            <a:tailEnd type="none" w="med" len="med"/>
          </a:ln>
          <a:effectLst/>
        </p:spPr>
      </p:cxnSp>
      <p:cxnSp>
        <p:nvCxnSpPr>
          <p:cNvPr id="303" name="Straight Connector 2"/>
          <p:cNvCxnSpPr/>
          <p:nvPr/>
        </p:nvCxnSpPr>
        <p:spPr bwMode="auto">
          <a:xfrm flipH="1">
            <a:off x="5097195" y="3857967"/>
            <a:ext cx="789421" cy="0"/>
          </a:xfrm>
          <a:prstGeom prst="line">
            <a:avLst/>
          </a:prstGeom>
          <a:noFill/>
          <a:ln w="38100" cap="flat" cmpd="sng" algn="ctr">
            <a:solidFill>
              <a:srgbClr val="A3BEFF"/>
            </a:solidFill>
            <a:prstDash val="solid"/>
            <a:round/>
            <a:headEnd type="none" w="med" len="med"/>
            <a:tailEnd type="none" w="med" len="med"/>
          </a:ln>
          <a:effectLst/>
        </p:spPr>
      </p:cxnSp>
      <p:sp>
        <p:nvSpPr>
          <p:cNvPr id="304" name="文本框 303"/>
          <p:cNvSpPr txBox="1"/>
          <p:nvPr/>
        </p:nvSpPr>
        <p:spPr>
          <a:xfrm>
            <a:off x="4204100" y="4076131"/>
            <a:ext cx="1243807"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Hybrid Inverter</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sp>
        <p:nvSpPr>
          <p:cNvPr id="305" name="文本框 304"/>
          <p:cNvSpPr txBox="1"/>
          <p:nvPr/>
        </p:nvSpPr>
        <p:spPr>
          <a:xfrm>
            <a:off x="4974488" y="5370981"/>
            <a:ext cx="672358"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Battery</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306" name="文本框 305"/>
          <p:cNvSpPr txBox="1"/>
          <p:nvPr/>
        </p:nvSpPr>
        <p:spPr>
          <a:xfrm>
            <a:off x="5876836" y="4076131"/>
            <a:ext cx="965851"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Heat Pump</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308" name="文本框 307"/>
          <p:cNvSpPr txBox="1"/>
          <p:nvPr/>
        </p:nvSpPr>
        <p:spPr>
          <a:xfrm>
            <a:off x="3221605" y="1942627"/>
            <a:ext cx="961167"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RS483/</a:t>
            </a:r>
            <a:r>
              <a:rPr lang="en-US" altLang="zh-CN" sz="1200" dirty="0" err="1">
                <a:solidFill>
                  <a:schemeClr val="bg1">
                    <a:lumMod val="50000"/>
                  </a:schemeClr>
                </a:solidFill>
                <a:latin typeface="Arial" panose="020B0604020202020204" pitchFamily="34" charset="0"/>
                <a:cs typeface="Arial" panose="020B0604020202020204" pitchFamily="34" charset="0"/>
              </a:rPr>
              <a:t>Wifi</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309" name="Straight Connector 2"/>
          <p:cNvCxnSpPr/>
          <p:nvPr/>
        </p:nvCxnSpPr>
        <p:spPr bwMode="auto">
          <a:xfrm flipV="1">
            <a:off x="2691882" y="3145492"/>
            <a:ext cx="5355262" cy="12457"/>
          </a:xfrm>
          <a:prstGeom prst="line">
            <a:avLst/>
          </a:prstGeom>
          <a:noFill/>
          <a:ln w="15875" cap="flat" cmpd="sng" algn="ctr">
            <a:solidFill>
              <a:srgbClr val="29ABE2"/>
            </a:solidFill>
            <a:prstDash val="sysDash"/>
            <a:round/>
            <a:headEnd type="none" w="med" len="med"/>
            <a:tailEnd type="none" w="med" len="med"/>
          </a:ln>
          <a:effectLst/>
        </p:spPr>
      </p:cxnSp>
      <p:cxnSp>
        <p:nvCxnSpPr>
          <p:cNvPr id="310" name="Straight Connector 2"/>
          <p:cNvCxnSpPr/>
          <p:nvPr/>
        </p:nvCxnSpPr>
        <p:spPr bwMode="auto">
          <a:xfrm>
            <a:off x="4612653" y="3168976"/>
            <a:ext cx="0" cy="436562"/>
          </a:xfrm>
          <a:prstGeom prst="line">
            <a:avLst/>
          </a:prstGeom>
          <a:noFill/>
          <a:ln w="15875" cap="flat" cmpd="sng" algn="ctr">
            <a:solidFill>
              <a:srgbClr val="29ABE2"/>
            </a:solidFill>
            <a:prstDash val="sysDash"/>
            <a:round/>
            <a:headEnd type="none" w="med" len="med"/>
            <a:tailEnd type="none" w="med" len="med"/>
          </a:ln>
          <a:effectLst/>
        </p:spPr>
      </p:cxnSp>
      <p:cxnSp>
        <p:nvCxnSpPr>
          <p:cNvPr id="312" name="Straight Connector 2"/>
          <p:cNvCxnSpPr/>
          <p:nvPr/>
        </p:nvCxnSpPr>
        <p:spPr bwMode="auto">
          <a:xfrm>
            <a:off x="10110249" y="2773186"/>
            <a:ext cx="0" cy="733756"/>
          </a:xfrm>
          <a:prstGeom prst="line">
            <a:avLst/>
          </a:prstGeom>
          <a:noFill/>
          <a:ln w="38100" cap="flat" cmpd="sng" algn="ctr">
            <a:solidFill>
              <a:srgbClr val="A3BEFF"/>
            </a:solidFill>
            <a:prstDash val="solid"/>
            <a:round/>
            <a:headEnd type="none" w="med" len="med"/>
            <a:tailEnd type="none" w="med" len="med"/>
          </a:ln>
          <a:effectLst/>
        </p:spPr>
      </p:cxnSp>
      <p:sp>
        <p:nvSpPr>
          <p:cNvPr id="313" name="文本框 312"/>
          <p:cNvSpPr txBox="1"/>
          <p:nvPr/>
        </p:nvSpPr>
        <p:spPr>
          <a:xfrm>
            <a:off x="9717872" y="4460715"/>
            <a:ext cx="1014257"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EV Charger</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315" name="文本框 314"/>
          <p:cNvSpPr txBox="1"/>
          <p:nvPr/>
        </p:nvSpPr>
        <p:spPr>
          <a:xfrm>
            <a:off x="7426389" y="4129921"/>
            <a:ext cx="745636" cy="328167"/>
          </a:xfrm>
          <a:prstGeom prst="rect">
            <a:avLst/>
          </a:prstGeom>
          <a:noFill/>
        </p:spPr>
        <p:txBody>
          <a:bodyPr wrap="square" rtlCol="0">
            <a:spAutoFit/>
          </a:bodyPr>
          <a:lstStyle/>
          <a:p>
            <a:pPr>
              <a:lnSpc>
                <a:spcPts val="900"/>
              </a:lnSpc>
            </a:pPr>
            <a:r>
              <a:rPr lang="en-US" altLang="zh-CN" sz="1000" dirty="0">
                <a:solidFill>
                  <a:schemeClr val="bg1"/>
                </a:solidFill>
                <a:latin typeface="Arial" panose="020B0604020202020204" pitchFamily="34" charset="0"/>
                <a:cs typeface="Arial" panose="020B0604020202020204" pitchFamily="34" charset="0"/>
              </a:rPr>
              <a:t>Off-Grid </a:t>
            </a:r>
          </a:p>
          <a:p>
            <a:pPr>
              <a:lnSpc>
                <a:spcPts val="900"/>
              </a:lnSpc>
            </a:pPr>
            <a:r>
              <a:rPr lang="en-US" altLang="zh-CN" sz="1000" dirty="0">
                <a:solidFill>
                  <a:schemeClr val="bg1"/>
                </a:solidFill>
                <a:latin typeface="Arial" panose="020B0604020202020204" pitchFamily="34" charset="0"/>
                <a:cs typeface="Arial" panose="020B0604020202020204" pitchFamily="34" charset="0"/>
              </a:rPr>
              <a:t>Inverter</a:t>
            </a:r>
            <a:endParaRPr lang="zh-CN" altLang="en-US" sz="1000" dirty="0">
              <a:solidFill>
                <a:schemeClr val="bg1"/>
              </a:solidFill>
              <a:latin typeface="Arial" panose="020B0604020202020204" pitchFamily="34" charset="0"/>
              <a:cs typeface="Arial" panose="020B0604020202020204" pitchFamily="34" charset="0"/>
            </a:endParaRPr>
          </a:p>
        </p:txBody>
      </p:sp>
      <p:sp>
        <p:nvSpPr>
          <p:cNvPr id="317" name="文本框 316"/>
          <p:cNvSpPr txBox="1"/>
          <p:nvPr/>
        </p:nvSpPr>
        <p:spPr>
          <a:xfrm>
            <a:off x="7949675" y="4126900"/>
            <a:ext cx="940056" cy="328167"/>
          </a:xfrm>
          <a:prstGeom prst="rect">
            <a:avLst/>
          </a:prstGeom>
          <a:noFill/>
        </p:spPr>
        <p:txBody>
          <a:bodyPr wrap="square" rtlCol="0">
            <a:spAutoFit/>
          </a:bodyPr>
          <a:lstStyle/>
          <a:p>
            <a:pPr>
              <a:lnSpc>
                <a:spcPts val="900"/>
              </a:lnSpc>
            </a:pPr>
            <a:r>
              <a:rPr lang="en-US" altLang="zh-CN" sz="1000" dirty="0">
                <a:solidFill>
                  <a:schemeClr val="bg1"/>
                </a:solidFill>
                <a:latin typeface="Arial" panose="020B0604020202020204" pitchFamily="34" charset="0"/>
                <a:cs typeface="Arial" panose="020B0604020202020204" pitchFamily="34" charset="0"/>
              </a:rPr>
              <a:t>Recreational Vehicle</a:t>
            </a:r>
            <a:endParaRPr lang="zh-CN" altLang="en-US" sz="1000" dirty="0">
              <a:solidFill>
                <a:schemeClr val="bg1"/>
              </a:solidFill>
              <a:latin typeface="Arial" panose="020B0604020202020204" pitchFamily="34" charset="0"/>
              <a:cs typeface="Arial" panose="020B0604020202020204" pitchFamily="34" charset="0"/>
            </a:endParaRPr>
          </a:p>
        </p:txBody>
      </p:sp>
      <p:sp>
        <p:nvSpPr>
          <p:cNvPr id="319" name="文本框 318"/>
          <p:cNvSpPr txBox="1"/>
          <p:nvPr/>
        </p:nvSpPr>
        <p:spPr>
          <a:xfrm>
            <a:off x="8685086" y="4120141"/>
            <a:ext cx="1026515" cy="334963"/>
          </a:xfrm>
          <a:prstGeom prst="rect">
            <a:avLst/>
          </a:prstGeom>
          <a:noFill/>
        </p:spPr>
        <p:txBody>
          <a:bodyPr wrap="square" rtlCol="0">
            <a:spAutoFit/>
          </a:bodyPr>
          <a:lstStyle/>
          <a:p>
            <a:pPr>
              <a:lnSpc>
                <a:spcPts val="900"/>
              </a:lnSpc>
            </a:pPr>
            <a:r>
              <a:rPr lang="en-US" altLang="zh-CN" sz="1000" dirty="0">
                <a:solidFill>
                  <a:schemeClr val="bg1"/>
                </a:solidFill>
                <a:latin typeface="Arial" panose="020B0604020202020204" pitchFamily="34" charset="0"/>
                <a:cs typeface="Arial" panose="020B0604020202020204" pitchFamily="34" charset="0"/>
              </a:rPr>
              <a:t>Portable </a:t>
            </a:r>
          </a:p>
          <a:p>
            <a:pPr>
              <a:lnSpc>
                <a:spcPts val="900"/>
              </a:lnSpc>
            </a:pPr>
            <a:r>
              <a:rPr lang="en-US" altLang="zh-CN" sz="1000" dirty="0">
                <a:solidFill>
                  <a:schemeClr val="bg1"/>
                </a:solidFill>
                <a:latin typeface="Arial" panose="020B0604020202020204" pitchFamily="34" charset="0"/>
                <a:cs typeface="Arial" panose="020B0604020202020204" pitchFamily="34" charset="0"/>
              </a:rPr>
              <a:t>Power Supply</a:t>
            </a:r>
            <a:endParaRPr lang="zh-CN" altLang="en-US" sz="1000" dirty="0">
              <a:solidFill>
                <a:schemeClr val="bg1"/>
              </a:solidFill>
              <a:latin typeface="Arial" panose="020B0604020202020204" pitchFamily="34" charset="0"/>
              <a:cs typeface="Arial" panose="020B0604020202020204" pitchFamily="34" charset="0"/>
            </a:endParaRPr>
          </a:p>
        </p:txBody>
      </p:sp>
      <p:cxnSp>
        <p:nvCxnSpPr>
          <p:cNvPr id="320" name="Straight Connector 2"/>
          <p:cNvCxnSpPr/>
          <p:nvPr/>
        </p:nvCxnSpPr>
        <p:spPr bwMode="auto">
          <a:xfrm>
            <a:off x="8352992" y="2993983"/>
            <a:ext cx="0" cy="589095"/>
          </a:xfrm>
          <a:prstGeom prst="line">
            <a:avLst/>
          </a:prstGeom>
          <a:noFill/>
          <a:ln w="28575" cap="flat" cmpd="sng" algn="ctr">
            <a:solidFill>
              <a:srgbClr val="F15A24"/>
            </a:solidFill>
            <a:prstDash val="solid"/>
            <a:round/>
            <a:headEnd type="none" w="med" len="med"/>
            <a:tailEnd type="none" w="med" len="med"/>
          </a:ln>
          <a:effectLst/>
        </p:spPr>
      </p:cxnSp>
      <p:cxnSp>
        <p:nvCxnSpPr>
          <p:cNvPr id="321" name="Straight Connector 2"/>
          <p:cNvCxnSpPr/>
          <p:nvPr/>
        </p:nvCxnSpPr>
        <p:spPr bwMode="auto">
          <a:xfrm>
            <a:off x="8060166" y="3146515"/>
            <a:ext cx="0" cy="436562"/>
          </a:xfrm>
          <a:prstGeom prst="line">
            <a:avLst/>
          </a:prstGeom>
          <a:noFill/>
          <a:ln w="15875" cap="flat" cmpd="sng" algn="ctr">
            <a:solidFill>
              <a:srgbClr val="29ABE2"/>
            </a:solidFill>
            <a:prstDash val="sysDash"/>
            <a:round/>
            <a:headEnd type="none" w="med" len="med"/>
            <a:tailEnd type="none" w="med" len="med"/>
          </a:ln>
          <a:effectLst/>
        </p:spPr>
      </p:cxnSp>
      <p:cxnSp>
        <p:nvCxnSpPr>
          <p:cNvPr id="365" name="Straight Connector 2"/>
          <p:cNvCxnSpPr/>
          <p:nvPr/>
        </p:nvCxnSpPr>
        <p:spPr bwMode="auto">
          <a:xfrm>
            <a:off x="8341790" y="4425169"/>
            <a:ext cx="2846" cy="315615"/>
          </a:xfrm>
          <a:prstGeom prst="line">
            <a:avLst/>
          </a:prstGeom>
          <a:noFill/>
          <a:ln w="38100" cap="flat" cmpd="sng" algn="ctr">
            <a:solidFill>
              <a:srgbClr val="A3BEFF"/>
            </a:solidFill>
            <a:prstDash val="solid"/>
            <a:round/>
            <a:headEnd type="none" w="med" len="med"/>
            <a:tailEnd type="none" w="med" len="med"/>
          </a:ln>
          <a:effectLst/>
        </p:spPr>
      </p:cxnSp>
      <p:sp>
        <p:nvSpPr>
          <p:cNvPr id="366" name="文本框 365"/>
          <p:cNvSpPr txBox="1"/>
          <p:nvPr/>
        </p:nvSpPr>
        <p:spPr>
          <a:xfrm>
            <a:off x="7848985" y="5205759"/>
            <a:ext cx="1188994"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Off-Grid Load</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367" name="Straight Connector 2"/>
          <p:cNvCxnSpPr/>
          <p:nvPr/>
        </p:nvCxnSpPr>
        <p:spPr bwMode="auto">
          <a:xfrm>
            <a:off x="8601051" y="2851503"/>
            <a:ext cx="0" cy="795144"/>
          </a:xfrm>
          <a:prstGeom prst="line">
            <a:avLst/>
          </a:prstGeom>
          <a:noFill/>
          <a:ln w="28575" cap="flat" cmpd="sng" algn="ctr">
            <a:solidFill>
              <a:srgbClr val="A3BEFF"/>
            </a:solidFill>
            <a:prstDash val="dash"/>
            <a:round/>
            <a:headEnd type="none" w="med" len="med"/>
            <a:tailEnd type="none" w="med" len="med"/>
          </a:ln>
          <a:effectLst/>
        </p:spPr>
      </p:cxnSp>
      <p:cxnSp>
        <p:nvCxnSpPr>
          <p:cNvPr id="370" name="Straight Connector 2"/>
          <p:cNvCxnSpPr/>
          <p:nvPr/>
        </p:nvCxnSpPr>
        <p:spPr bwMode="auto">
          <a:xfrm flipH="1">
            <a:off x="1570633" y="2993983"/>
            <a:ext cx="6797768" cy="0"/>
          </a:xfrm>
          <a:prstGeom prst="line">
            <a:avLst/>
          </a:prstGeom>
          <a:noFill/>
          <a:ln w="28575" cap="flat" cmpd="sng" algn="ctr">
            <a:solidFill>
              <a:srgbClr val="F15A24"/>
            </a:solidFill>
            <a:prstDash val="solid"/>
            <a:round/>
            <a:headEnd type="none" w="med" len="med"/>
            <a:tailEnd type="none" w="med" len="med"/>
          </a:ln>
          <a:effectLst/>
        </p:spPr>
      </p:cxnSp>
      <p:sp>
        <p:nvSpPr>
          <p:cNvPr id="517" name="文本框 516"/>
          <p:cNvSpPr txBox="1"/>
          <p:nvPr/>
        </p:nvSpPr>
        <p:spPr>
          <a:xfrm>
            <a:off x="8317557" y="2164088"/>
            <a:ext cx="950485"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GW Cloud</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cxnSp>
        <p:nvCxnSpPr>
          <p:cNvPr id="6" name="直接连接符 5"/>
          <p:cNvCxnSpPr/>
          <p:nvPr/>
        </p:nvCxnSpPr>
        <p:spPr>
          <a:xfrm>
            <a:off x="1576884" y="1785494"/>
            <a:ext cx="0" cy="280988"/>
          </a:xfrm>
          <a:prstGeom prst="line">
            <a:avLst/>
          </a:prstGeom>
          <a:ln w="9525">
            <a:solidFill>
              <a:srgbClr val="EAE8AC"/>
            </a:solidFill>
          </a:ln>
        </p:spPr>
        <p:style>
          <a:lnRef idx="1">
            <a:schemeClr val="accent1"/>
          </a:lnRef>
          <a:fillRef idx="0">
            <a:schemeClr val="accent1"/>
          </a:fillRef>
          <a:effectRef idx="0">
            <a:schemeClr val="accent1"/>
          </a:effectRef>
          <a:fontRef idx="minor">
            <a:schemeClr val="tx1"/>
          </a:fontRef>
        </p:style>
      </p:cxnSp>
      <p:sp>
        <p:nvSpPr>
          <p:cNvPr id="12" name="任意多边形 11"/>
          <p:cNvSpPr/>
          <p:nvPr/>
        </p:nvSpPr>
        <p:spPr>
          <a:xfrm>
            <a:off x="1570517" y="2413787"/>
            <a:ext cx="825246" cy="1444180"/>
          </a:xfrm>
          <a:custGeom>
            <a:avLst/>
            <a:gdLst>
              <a:gd name="connsiteX0" fmla="*/ 0 w 838200"/>
              <a:gd name="connsiteY0" fmla="*/ 0 h 1466850"/>
              <a:gd name="connsiteX1" fmla="*/ 0 w 838200"/>
              <a:gd name="connsiteY1" fmla="*/ 1466850 h 1466850"/>
              <a:gd name="connsiteX2" fmla="*/ 838200 w 838200"/>
              <a:gd name="connsiteY2" fmla="*/ 1466850 h 1466850"/>
            </a:gdLst>
            <a:ahLst/>
            <a:cxnLst>
              <a:cxn ang="0">
                <a:pos x="connsiteX0" y="connsiteY0"/>
              </a:cxn>
              <a:cxn ang="0">
                <a:pos x="connsiteX1" y="connsiteY1"/>
              </a:cxn>
              <a:cxn ang="0">
                <a:pos x="connsiteX2" y="connsiteY2"/>
              </a:cxn>
            </a:cxnLst>
            <a:rect l="l" t="t" r="r" b="b"/>
            <a:pathLst>
              <a:path w="838200" h="1466850">
                <a:moveTo>
                  <a:pt x="0" y="0"/>
                </a:moveTo>
                <a:lnTo>
                  <a:pt x="0" y="1466850"/>
                </a:lnTo>
                <a:lnTo>
                  <a:pt x="838200" y="1466850"/>
                </a:lnTo>
              </a:path>
            </a:pathLst>
          </a:custGeom>
          <a:noFill/>
          <a:ln w="28575">
            <a:solidFill>
              <a:srgbClr val="F15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7" name="图片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94116" y="1658815"/>
            <a:ext cx="262716" cy="480136"/>
          </a:xfrm>
          <a:prstGeom prst="rect">
            <a:avLst/>
          </a:prstGeom>
        </p:spPr>
      </p:pic>
      <p:sp>
        <p:nvSpPr>
          <p:cNvPr id="18" name="任意多边形 17"/>
          <p:cNvSpPr/>
          <p:nvPr/>
        </p:nvSpPr>
        <p:spPr>
          <a:xfrm>
            <a:off x="2633333" y="1919890"/>
            <a:ext cx="2356951" cy="1700506"/>
          </a:xfrm>
          <a:custGeom>
            <a:avLst/>
            <a:gdLst>
              <a:gd name="connsiteX0" fmla="*/ 0 w 2393950"/>
              <a:gd name="connsiteY0" fmla="*/ 1727200 h 1727200"/>
              <a:gd name="connsiteX1" fmla="*/ 6350 w 2393950"/>
              <a:gd name="connsiteY1" fmla="*/ 0 h 1727200"/>
              <a:gd name="connsiteX2" fmla="*/ 2393950 w 2393950"/>
              <a:gd name="connsiteY2" fmla="*/ 0 h 1727200"/>
            </a:gdLst>
            <a:ahLst/>
            <a:cxnLst>
              <a:cxn ang="0">
                <a:pos x="connsiteX0" y="connsiteY0"/>
              </a:cxn>
              <a:cxn ang="0">
                <a:pos x="connsiteX1" y="connsiteY1"/>
              </a:cxn>
              <a:cxn ang="0">
                <a:pos x="connsiteX2" y="connsiteY2"/>
              </a:cxn>
            </a:cxnLst>
            <a:rect l="l" t="t" r="r" b="b"/>
            <a:pathLst>
              <a:path w="2393950" h="1727200">
                <a:moveTo>
                  <a:pt x="0" y="1727200"/>
                </a:moveTo>
                <a:cubicBezTo>
                  <a:pt x="2117" y="1151467"/>
                  <a:pt x="4233" y="575733"/>
                  <a:pt x="6350" y="0"/>
                </a:cubicBezTo>
                <a:lnTo>
                  <a:pt x="2393950" y="0"/>
                </a:lnTo>
              </a:path>
            </a:pathLst>
          </a:custGeom>
          <a:noFill/>
          <a:ln w="15875">
            <a:solidFill>
              <a:srgbClr val="29AB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 name="组合 22"/>
          <p:cNvGrpSpPr/>
          <p:nvPr/>
        </p:nvGrpSpPr>
        <p:grpSpPr>
          <a:xfrm>
            <a:off x="5721939" y="1607063"/>
            <a:ext cx="703380" cy="492172"/>
            <a:chOff x="5591678" y="1238012"/>
            <a:chExt cx="714421" cy="499898"/>
          </a:xfrm>
        </p:grpSpPr>
        <p:pic>
          <p:nvPicPr>
            <p:cNvPr id="19" name="图片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91678" y="1390929"/>
              <a:ext cx="551611" cy="346981"/>
            </a:xfrm>
            <a:prstGeom prst="rect">
              <a:avLst/>
            </a:prstGeom>
          </p:spPr>
        </p:pic>
        <p:pic>
          <p:nvPicPr>
            <p:cNvPr id="22" name="图片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1871" y="1238012"/>
              <a:ext cx="214228" cy="151527"/>
            </a:xfrm>
            <a:prstGeom prst="rect">
              <a:avLst/>
            </a:prstGeom>
          </p:spPr>
        </p:pic>
      </p:grpSp>
      <p:cxnSp>
        <p:nvCxnSpPr>
          <p:cNvPr id="25" name="直接连接符 24"/>
          <p:cNvCxnSpPr/>
          <p:nvPr/>
        </p:nvCxnSpPr>
        <p:spPr>
          <a:xfrm>
            <a:off x="6449465" y="1928425"/>
            <a:ext cx="1973342" cy="0"/>
          </a:xfrm>
          <a:prstGeom prst="line">
            <a:avLst/>
          </a:prstGeom>
          <a:ln w="15875">
            <a:solidFill>
              <a:srgbClr val="29ABE2"/>
            </a:solidFill>
            <a:prstDash val="sysDash"/>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9096857" y="1620246"/>
            <a:ext cx="1013395" cy="818198"/>
            <a:chOff x="9010977" y="1251402"/>
            <a:chExt cx="1029302" cy="831042"/>
          </a:xfrm>
        </p:grpSpPr>
        <p:sp>
          <p:nvSpPr>
            <p:cNvPr id="291" name="文本框 290"/>
            <p:cNvSpPr txBox="1"/>
            <p:nvPr/>
          </p:nvSpPr>
          <p:spPr>
            <a:xfrm>
              <a:off x="9010977" y="1801097"/>
              <a:ext cx="1029302" cy="281347"/>
            </a:xfrm>
            <a:prstGeom prst="rect">
              <a:avLst/>
            </a:prstGeom>
            <a:noFill/>
          </p:spPr>
          <p:txBody>
            <a:bodyPr wrap="square" rtlCol="0">
              <a:spAutoFit/>
            </a:bodyPr>
            <a:lstStyle/>
            <a:p>
              <a:r>
                <a:rPr lang="en-US" altLang="zh-CN" sz="1200" dirty="0" err="1">
                  <a:solidFill>
                    <a:schemeClr val="bg1">
                      <a:lumMod val="50000"/>
                    </a:schemeClr>
                  </a:solidFill>
                  <a:latin typeface="Arial" panose="020B0604020202020204" pitchFamily="34" charset="0"/>
                  <a:cs typeface="Arial" panose="020B0604020202020204" pitchFamily="34" charset="0"/>
                </a:rPr>
                <a:t>SolarGo</a:t>
              </a:r>
              <a:r>
                <a:rPr lang="en-US" altLang="zh-CN" sz="1200" dirty="0">
                  <a:solidFill>
                    <a:schemeClr val="bg1">
                      <a:lumMod val="50000"/>
                    </a:schemeClr>
                  </a:solidFill>
                  <a:latin typeface="Arial" panose="020B0604020202020204" pitchFamily="34" charset="0"/>
                  <a:cs typeface="Arial" panose="020B0604020202020204" pitchFamily="34" charset="0"/>
                </a:rPr>
                <a:t> 2.0</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27" name="图片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71924" y="1251402"/>
              <a:ext cx="276560" cy="512148"/>
            </a:xfrm>
            <a:prstGeom prst="rect">
              <a:avLst/>
            </a:prstGeom>
          </p:spPr>
        </p:pic>
      </p:grpSp>
      <p:pic>
        <p:nvPicPr>
          <p:cNvPr id="29" name="图片 2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52459" y="1693261"/>
            <a:ext cx="485520" cy="390151"/>
          </a:xfrm>
          <a:prstGeom prst="rect">
            <a:avLst/>
          </a:prstGeom>
        </p:spPr>
      </p:pic>
      <p:pic>
        <p:nvPicPr>
          <p:cNvPr id="31" name="图片 3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96072" y="3697418"/>
            <a:ext cx="455763" cy="407788"/>
          </a:xfrm>
          <a:prstGeom prst="rect">
            <a:avLst/>
          </a:prstGeom>
        </p:spPr>
      </p:pic>
      <p:pic>
        <p:nvPicPr>
          <p:cNvPr id="158" name="图片 15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41527" y="3697418"/>
            <a:ext cx="455763" cy="407788"/>
          </a:xfrm>
          <a:prstGeom prst="rect">
            <a:avLst/>
          </a:prstGeom>
        </p:spPr>
      </p:pic>
      <p:pic>
        <p:nvPicPr>
          <p:cNvPr id="103" name="图片 10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02206" y="2459823"/>
            <a:ext cx="473738" cy="592172"/>
          </a:xfrm>
          <a:prstGeom prst="rect">
            <a:avLst/>
          </a:prstGeom>
        </p:spPr>
      </p:pic>
      <p:grpSp>
        <p:nvGrpSpPr>
          <p:cNvPr id="106" name="组合 105"/>
          <p:cNvGrpSpPr/>
          <p:nvPr/>
        </p:nvGrpSpPr>
        <p:grpSpPr>
          <a:xfrm>
            <a:off x="7912474" y="4766908"/>
            <a:ext cx="847965" cy="412726"/>
            <a:chOff x="7331062" y="4461413"/>
            <a:chExt cx="1131056" cy="550514"/>
          </a:xfrm>
        </p:grpSpPr>
        <p:pic>
          <p:nvPicPr>
            <p:cNvPr id="104" name="图片 10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41539" y="4561507"/>
              <a:ext cx="620579" cy="450420"/>
            </a:xfrm>
            <a:prstGeom prst="rect">
              <a:avLst/>
            </a:prstGeom>
          </p:spPr>
        </p:pic>
        <p:pic>
          <p:nvPicPr>
            <p:cNvPr id="105" name="图片 10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331062" y="4461413"/>
              <a:ext cx="510477" cy="550514"/>
            </a:xfrm>
            <a:prstGeom prst="rect">
              <a:avLst/>
            </a:prstGeom>
          </p:spPr>
        </p:pic>
      </p:grpSp>
      <p:cxnSp>
        <p:nvCxnSpPr>
          <p:cNvPr id="70" name="Straight Connector 2"/>
          <p:cNvCxnSpPr/>
          <p:nvPr/>
        </p:nvCxnSpPr>
        <p:spPr bwMode="auto">
          <a:xfrm>
            <a:off x="4746822" y="3168976"/>
            <a:ext cx="0" cy="436562"/>
          </a:xfrm>
          <a:prstGeom prst="line">
            <a:avLst/>
          </a:prstGeom>
          <a:noFill/>
          <a:ln w="28575" cap="flat" cmpd="sng" algn="ctr">
            <a:solidFill>
              <a:srgbClr val="F15A24"/>
            </a:solidFill>
            <a:prstDash val="solid"/>
            <a:round/>
            <a:headEnd type="none" w="med" len="med"/>
            <a:tailEnd type="none" w="med" len="med"/>
          </a:ln>
          <a:effectLst/>
        </p:spPr>
      </p:cxnSp>
      <p:grpSp>
        <p:nvGrpSpPr>
          <p:cNvPr id="5" name="组合 4"/>
          <p:cNvGrpSpPr/>
          <p:nvPr/>
        </p:nvGrpSpPr>
        <p:grpSpPr>
          <a:xfrm>
            <a:off x="1157074" y="5880263"/>
            <a:ext cx="10425326" cy="348217"/>
            <a:chOff x="1273241" y="5880263"/>
            <a:chExt cx="10425326" cy="348217"/>
          </a:xfrm>
        </p:grpSpPr>
        <p:sp>
          <p:nvSpPr>
            <p:cNvPr id="111" name="圆角矩形 110"/>
            <p:cNvSpPr/>
            <p:nvPr/>
          </p:nvSpPr>
          <p:spPr>
            <a:xfrm>
              <a:off x="1273241" y="5890755"/>
              <a:ext cx="2399775"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2" name="文本框 511"/>
            <p:cNvSpPr txBox="1"/>
            <p:nvPr/>
          </p:nvSpPr>
          <p:spPr>
            <a:xfrm>
              <a:off x="1454220" y="5889926"/>
              <a:ext cx="2210656"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Lower Energy Bill</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76" name="圆角矩形 175"/>
            <p:cNvSpPr/>
            <p:nvPr/>
          </p:nvSpPr>
          <p:spPr>
            <a:xfrm>
              <a:off x="3649870" y="5890755"/>
              <a:ext cx="3358499"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4" name="文本框 513"/>
            <p:cNvSpPr txBox="1"/>
            <p:nvPr/>
          </p:nvSpPr>
          <p:spPr>
            <a:xfrm>
              <a:off x="3838564" y="5880263"/>
              <a:ext cx="275667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Reduced Carbon Footprint</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178" name="圆角矩形 177"/>
            <p:cNvSpPr/>
            <p:nvPr/>
          </p:nvSpPr>
          <p:spPr>
            <a:xfrm>
              <a:off x="6826735" y="5890755"/>
              <a:ext cx="4561162"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516" name="文本框 515"/>
            <p:cNvSpPr txBox="1"/>
            <p:nvPr/>
          </p:nvSpPr>
          <p:spPr>
            <a:xfrm>
              <a:off x="7008370" y="5880263"/>
              <a:ext cx="469019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Maximum Availability, Flexibility, and Reliability</a:t>
              </a:r>
              <a:endParaRPr lang="zh-CN" altLang="en-US" sz="1600" dirty="0">
                <a:solidFill>
                  <a:schemeClr val="bg1"/>
                </a:solidFill>
                <a:latin typeface="Arial" panose="020B0604020202020204" pitchFamily="34" charset="0"/>
                <a:cs typeface="Arial" panose="020B0604020202020204" pitchFamily="34" charset="0"/>
              </a:endParaRPr>
            </a:p>
          </p:txBody>
        </p:sp>
      </p:grpSp>
      <p:cxnSp>
        <p:nvCxnSpPr>
          <p:cNvPr id="224" name="Straight Connector 2"/>
          <p:cNvCxnSpPr/>
          <p:nvPr/>
        </p:nvCxnSpPr>
        <p:spPr bwMode="auto">
          <a:xfrm flipV="1">
            <a:off x="2001253" y="2744832"/>
            <a:ext cx="8597316" cy="43562"/>
          </a:xfrm>
          <a:prstGeom prst="line">
            <a:avLst/>
          </a:prstGeom>
          <a:noFill/>
          <a:ln w="57150" cap="flat" cmpd="sng" algn="ctr">
            <a:solidFill>
              <a:srgbClr val="A3BEFF"/>
            </a:solidFill>
            <a:prstDash val="solid"/>
            <a:round/>
            <a:headEnd type="none" w="med" len="med"/>
            <a:tailEnd type="none" w="med" len="med"/>
          </a:ln>
          <a:effectLst/>
        </p:spPr>
      </p:cxnSp>
      <p:pic>
        <p:nvPicPr>
          <p:cNvPr id="307" name="图片 306"/>
          <p:cNvPicPr>
            <a:picLocks noChangeAspect="1"/>
          </p:cNvPicPr>
          <p:nvPr/>
        </p:nvPicPr>
        <p:blipFill rotWithShape="1">
          <a:blip r:embed="rId11" cstate="screen">
            <a:extLst>
              <a:ext uri="{28A0092B-C50C-407E-A947-70E740481C1C}">
                <a14:useLocalDpi xmlns:a14="http://schemas.microsoft.com/office/drawing/2010/main"/>
              </a:ext>
            </a:extLst>
          </a:blip>
          <a:srcRect t="19248" b="-2"/>
          <a:stretch>
            <a:fillRect/>
          </a:stretch>
        </p:blipFill>
        <p:spPr>
          <a:xfrm>
            <a:off x="5406573" y="2649344"/>
            <a:ext cx="412389" cy="226243"/>
          </a:xfrm>
          <a:prstGeom prst="rect">
            <a:avLst/>
          </a:prstGeom>
        </p:spPr>
      </p:pic>
      <p:cxnSp>
        <p:nvCxnSpPr>
          <p:cNvPr id="300" name="Straight Connector 2"/>
          <p:cNvCxnSpPr/>
          <p:nvPr/>
        </p:nvCxnSpPr>
        <p:spPr bwMode="auto">
          <a:xfrm>
            <a:off x="2816643" y="2760730"/>
            <a:ext cx="0" cy="874148"/>
          </a:xfrm>
          <a:prstGeom prst="line">
            <a:avLst/>
          </a:prstGeom>
          <a:noFill/>
          <a:ln w="38100" cap="flat" cmpd="sng" algn="ctr">
            <a:solidFill>
              <a:srgbClr val="A3BEFF"/>
            </a:solidFill>
            <a:prstDash val="solid"/>
            <a:round/>
            <a:headEnd type="none" w="med" len="med"/>
            <a:tailEnd type="none" w="med" len="med"/>
          </a:ln>
          <a:effectLst/>
        </p:spPr>
      </p:cxnSp>
      <p:cxnSp>
        <p:nvCxnSpPr>
          <p:cNvPr id="301" name="Straight Connector 2"/>
          <p:cNvCxnSpPr/>
          <p:nvPr/>
        </p:nvCxnSpPr>
        <p:spPr bwMode="auto">
          <a:xfrm>
            <a:off x="4879812" y="2766280"/>
            <a:ext cx="0" cy="839258"/>
          </a:xfrm>
          <a:prstGeom prst="line">
            <a:avLst/>
          </a:prstGeom>
          <a:noFill/>
          <a:ln w="38100" cap="flat" cmpd="sng" algn="ctr">
            <a:solidFill>
              <a:srgbClr val="A3BEFF"/>
            </a:solidFill>
            <a:prstDash val="solid"/>
            <a:round/>
            <a:headEnd type="none" w="med" len="med"/>
            <a:tailEnd type="none" w="med" len="med"/>
          </a:ln>
          <a:effectLst/>
        </p:spPr>
      </p:cxnSp>
      <p:pic>
        <p:nvPicPr>
          <p:cNvPr id="233" name="图片 2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62201" y="3660725"/>
            <a:ext cx="694979" cy="439279"/>
          </a:xfrm>
          <a:prstGeom prst="rect">
            <a:avLst/>
          </a:prstGeom>
        </p:spPr>
      </p:pic>
      <p:pic>
        <p:nvPicPr>
          <p:cNvPr id="234" name="图片 2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81410" y="1752291"/>
            <a:ext cx="406804" cy="321261"/>
          </a:xfrm>
          <a:prstGeom prst="rect">
            <a:avLst/>
          </a:prstGeom>
        </p:spPr>
      </p:pic>
      <p:pic>
        <p:nvPicPr>
          <p:cNvPr id="235" name="图片 23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4017" y="1753346"/>
            <a:ext cx="484743" cy="313657"/>
          </a:xfrm>
          <a:prstGeom prst="rect">
            <a:avLst/>
          </a:prstGeom>
        </p:spPr>
      </p:pic>
      <p:grpSp>
        <p:nvGrpSpPr>
          <p:cNvPr id="239" name="组合 238"/>
          <p:cNvGrpSpPr/>
          <p:nvPr/>
        </p:nvGrpSpPr>
        <p:grpSpPr>
          <a:xfrm>
            <a:off x="7563702" y="3678899"/>
            <a:ext cx="1620399" cy="425689"/>
            <a:chOff x="7526966" y="3709231"/>
            <a:chExt cx="1480576" cy="388956"/>
          </a:xfrm>
        </p:grpSpPr>
        <p:pic>
          <p:nvPicPr>
            <p:cNvPr id="236" name="图片 23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601912" y="3709231"/>
              <a:ext cx="405630" cy="363104"/>
            </a:xfrm>
            <a:prstGeom prst="rect">
              <a:avLst/>
            </a:prstGeom>
          </p:spPr>
        </p:pic>
        <p:pic>
          <p:nvPicPr>
            <p:cNvPr id="237" name="图片 23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59362" y="3738631"/>
              <a:ext cx="582784" cy="351360"/>
            </a:xfrm>
            <a:prstGeom prst="rect">
              <a:avLst/>
            </a:prstGeom>
          </p:spPr>
        </p:pic>
        <p:pic>
          <p:nvPicPr>
            <p:cNvPr id="238" name="图片 23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526966" y="3718110"/>
              <a:ext cx="307440" cy="380077"/>
            </a:xfrm>
            <a:prstGeom prst="rect">
              <a:avLst/>
            </a:prstGeom>
          </p:spPr>
        </p:pic>
      </p:grpSp>
      <p:pic>
        <p:nvPicPr>
          <p:cNvPr id="240" name="图片 23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935220" y="3573297"/>
            <a:ext cx="549861" cy="918427"/>
          </a:xfrm>
          <a:prstGeom prst="rect">
            <a:avLst/>
          </a:prstGeom>
        </p:spPr>
      </p:pic>
      <p:pic>
        <p:nvPicPr>
          <p:cNvPr id="241" name="图片 2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15883" y="4715135"/>
            <a:ext cx="466737" cy="886042"/>
          </a:xfrm>
          <a:prstGeom prst="rect">
            <a:avLst/>
          </a:prstGeom>
        </p:spPr>
      </p:pic>
      <p:cxnSp>
        <p:nvCxnSpPr>
          <p:cNvPr id="71" name="直接连接符 70"/>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2" name="图片 7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74" name="文本框 73"/>
          <p:cNvSpPr txBox="1"/>
          <p:nvPr/>
        </p:nvSpPr>
        <p:spPr>
          <a:xfrm>
            <a:off x="669220" y="597510"/>
            <a:ext cx="7827079"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cs typeface="Arial" panose="020B0604020202020204" pitchFamily="34" charset="0"/>
              </a:rPr>
              <a:t>ECOSMART HOME SOLUTION</a:t>
            </a:r>
          </a:p>
        </p:txBody>
      </p:sp>
      <p:sp>
        <p:nvSpPr>
          <p:cNvPr id="73" name="文本框 72"/>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24</a:t>
            </a:r>
            <a:endParaRPr lang="zh-CN" altLang="en-US" sz="1100" dirty="0">
              <a:solidFill>
                <a:schemeClr val="bg1"/>
              </a:solidFill>
              <a:latin typeface="Arial" panose="020B0604020202020204" pitchFamily="34" charset="0"/>
            </a:endParaRPr>
          </a:p>
        </p:txBody>
      </p:sp>
      <p:sp>
        <p:nvSpPr>
          <p:cNvPr id="75" name="文本框 74"/>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361891668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8350" cy="6858000"/>
          </a:xfrm>
          <a:prstGeom prst="rect">
            <a:avLst/>
          </a:prstGeom>
        </p:spPr>
      </p:pic>
      <p:grpSp>
        <p:nvGrpSpPr>
          <p:cNvPr id="12" name="组合 11"/>
          <p:cNvGrpSpPr/>
          <p:nvPr/>
        </p:nvGrpSpPr>
        <p:grpSpPr>
          <a:xfrm>
            <a:off x="580229" y="424387"/>
            <a:ext cx="8672800" cy="830997"/>
            <a:chOff x="375950" y="662680"/>
            <a:chExt cx="8672800" cy="830997"/>
          </a:xfrm>
        </p:grpSpPr>
        <p:sp>
          <p:nvSpPr>
            <p:cNvPr id="15" name="文本框 14"/>
            <p:cNvSpPr txBox="1"/>
            <p:nvPr/>
          </p:nvSpPr>
          <p:spPr>
            <a:xfrm>
              <a:off x="375950" y="662680"/>
              <a:ext cx="8672800" cy="830997"/>
            </a:xfrm>
            <a:prstGeom prst="rect">
              <a:avLst/>
            </a:prstGeom>
            <a:noFill/>
          </p:spPr>
          <p:txBody>
            <a:bodyPr wrap="square" rtlCol="0">
              <a:spAutoFit/>
            </a:bodyPr>
            <a:lstStyle/>
            <a:p>
              <a:r>
                <a:rPr lang="en-US" altLang="zh-CN" sz="2400" b="1" kern="700" spc="-50" dirty="0">
                  <a:gradFill>
                    <a:gsLst>
                      <a:gs pos="50000">
                        <a:schemeClr val="accent1">
                          <a:lumMod val="5000"/>
                          <a:lumOff val="95000"/>
                        </a:schemeClr>
                      </a:gs>
                      <a:gs pos="100000">
                        <a:schemeClr val="accent1">
                          <a:lumMod val="30000"/>
                          <a:lumOff val="70000"/>
                        </a:schemeClr>
                      </a:gs>
                    </a:gsLst>
                    <a:lin ang="5400000" scaled="1"/>
                  </a:gradFill>
                  <a:latin typeface="Arial" panose="020B0604020202020204" pitchFamily="34" charset="0"/>
                  <a:ea typeface="+mj-ea"/>
                  <a:cs typeface="Arial Unicode MS" panose="020B0604020202020204" pitchFamily="34" charset="-122"/>
                </a:rPr>
                <a:t>BOOST YOUR BUSINESS WITH ECONOMICAL AND </a:t>
              </a:r>
            </a:p>
            <a:p>
              <a:r>
                <a:rPr lang="en-US" altLang="zh-CN" sz="2400" b="1" kern="700" spc="-50" dirty="0">
                  <a:gradFill>
                    <a:gsLst>
                      <a:gs pos="50000">
                        <a:schemeClr val="accent1">
                          <a:lumMod val="5000"/>
                          <a:lumOff val="95000"/>
                        </a:schemeClr>
                      </a:gs>
                      <a:gs pos="100000">
                        <a:schemeClr val="accent1">
                          <a:lumMod val="30000"/>
                          <a:lumOff val="70000"/>
                        </a:schemeClr>
                      </a:gs>
                    </a:gsLst>
                    <a:lin ang="5400000" scaled="1"/>
                  </a:gradFill>
                  <a:latin typeface="Arial" panose="020B0604020202020204" pitchFamily="34" charset="0"/>
                  <a:ea typeface="+mj-ea"/>
                  <a:cs typeface="Arial Unicode MS" panose="020B0604020202020204" pitchFamily="34" charset="-122"/>
                </a:rPr>
                <a:t>ECOLOGICAL SOLUTIONS</a:t>
              </a:r>
            </a:p>
          </p:txBody>
        </p:sp>
        <p:cxnSp>
          <p:nvCxnSpPr>
            <p:cNvPr id="17" name="直接连接符 16"/>
            <p:cNvCxnSpPr/>
            <p:nvPr/>
          </p:nvCxnSpPr>
          <p:spPr>
            <a:xfrm>
              <a:off x="477550" y="673100"/>
              <a:ext cx="6012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032" y="1906304"/>
            <a:ext cx="1309879" cy="1263916"/>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7698" y="1910900"/>
            <a:ext cx="1309879" cy="1263916"/>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1364" y="1906304"/>
            <a:ext cx="1309879" cy="1263916"/>
          </a:xfrm>
          <a:prstGeom prst="rect">
            <a:avLst/>
          </a:prstGeom>
        </p:spPr>
      </p:pic>
      <p:pic>
        <p:nvPicPr>
          <p:cNvPr id="18" name="图片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75030" y="1901708"/>
            <a:ext cx="1309879" cy="1261620"/>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696" y="1900364"/>
            <a:ext cx="1309879" cy="1263916"/>
          </a:xfrm>
          <a:prstGeom prst="rect">
            <a:avLst/>
          </a:prstGeom>
        </p:spPr>
      </p:pic>
      <p:pic>
        <p:nvPicPr>
          <p:cNvPr id="20" name="图片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2363" y="1951003"/>
            <a:ext cx="1309879" cy="1261620"/>
          </a:xfrm>
          <a:prstGeom prst="rect">
            <a:avLst/>
          </a:prstGeom>
        </p:spPr>
      </p:pic>
      <p:sp>
        <p:nvSpPr>
          <p:cNvPr id="23" name="文本框 22"/>
          <p:cNvSpPr txBox="1"/>
          <p:nvPr/>
        </p:nvSpPr>
        <p:spPr>
          <a:xfrm>
            <a:off x="587163" y="1598576"/>
            <a:ext cx="1574470" cy="584775"/>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C&amp;I Scenarios</a:t>
            </a:r>
            <a:endParaRPr lang="zh-CN" altLang="en-US" sz="1600" b="1" dirty="0">
              <a:solidFill>
                <a:srgbClr val="FF0000"/>
              </a:solidFill>
              <a:latin typeface="Arial" panose="020B0604020202020204" pitchFamily="34" charset="0"/>
              <a:cs typeface="Arial" panose="020B0604020202020204" pitchFamily="34" charset="0"/>
            </a:endParaRPr>
          </a:p>
          <a:p>
            <a:endParaRPr lang="zh-CN" altLang="en-US" sz="1600" b="1" dirty="0">
              <a:solidFill>
                <a:srgbClr val="FF0000"/>
              </a:solidFill>
              <a:latin typeface="Arial" panose="020B0604020202020204" pitchFamily="34" charset="0"/>
              <a:cs typeface="Arial" panose="020B0604020202020204" pitchFamily="34" charset="0"/>
            </a:endParaRPr>
          </a:p>
        </p:txBody>
      </p:sp>
      <p:sp>
        <p:nvSpPr>
          <p:cNvPr id="22" name="任意多边形 21"/>
          <p:cNvSpPr/>
          <p:nvPr/>
        </p:nvSpPr>
        <p:spPr>
          <a:xfrm>
            <a:off x="9791195" y="-4890"/>
            <a:ext cx="1618537" cy="1144223"/>
          </a:xfrm>
          <a:custGeom>
            <a:avLst/>
            <a:gdLst>
              <a:gd name="connsiteX0" fmla="*/ 0 w 1618537"/>
              <a:gd name="connsiteY0" fmla="*/ 0 h 1144223"/>
              <a:gd name="connsiteX1" fmla="*/ 1618537 w 1618537"/>
              <a:gd name="connsiteY1" fmla="*/ 0 h 1144223"/>
              <a:gd name="connsiteX2" fmla="*/ 1618537 w 1618537"/>
              <a:gd name="connsiteY2" fmla="*/ 874461 h 1144223"/>
              <a:gd name="connsiteX3" fmla="*/ 1348775 w 1618537"/>
              <a:gd name="connsiteY3" fmla="*/ 1144223 h 1144223"/>
              <a:gd name="connsiteX4" fmla="*/ 269762 w 1618537"/>
              <a:gd name="connsiteY4" fmla="*/ 1144223 h 1144223"/>
              <a:gd name="connsiteX5" fmla="*/ 0 w 1618537"/>
              <a:gd name="connsiteY5" fmla="*/ 874461 h 1144223"/>
              <a:gd name="connsiteX6" fmla="*/ 0 w 1618537"/>
              <a:gd name="connsiteY6" fmla="*/ 0 h 114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8537" h="1144223">
                <a:moveTo>
                  <a:pt x="0" y="0"/>
                </a:moveTo>
                <a:lnTo>
                  <a:pt x="1618537" y="0"/>
                </a:lnTo>
                <a:lnTo>
                  <a:pt x="1618537" y="874461"/>
                </a:lnTo>
                <a:cubicBezTo>
                  <a:pt x="1618537" y="1023446"/>
                  <a:pt x="1497760" y="1144223"/>
                  <a:pt x="1348775" y="1144223"/>
                </a:cubicBezTo>
                <a:lnTo>
                  <a:pt x="269762" y="1144223"/>
                </a:lnTo>
                <a:cubicBezTo>
                  <a:pt x="120777" y="1144223"/>
                  <a:pt x="0" y="1023446"/>
                  <a:pt x="0" y="874461"/>
                </a:cubicBezTo>
                <a:lnTo>
                  <a:pt x="0" y="0"/>
                </a:lnTo>
                <a:close/>
              </a:path>
            </a:pathLst>
          </a:cu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61290" y="-56329"/>
            <a:ext cx="1952308" cy="1296000"/>
          </a:xfrm>
          <a:prstGeom prst="rect">
            <a:avLst/>
          </a:prstGeom>
        </p:spPr>
      </p:pic>
      <p:sp>
        <p:nvSpPr>
          <p:cNvPr id="16" name="文本框 1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25</a:t>
            </a:r>
            <a:endParaRPr lang="zh-CN" altLang="en-US" sz="1100" dirty="0">
              <a:solidFill>
                <a:schemeClr val="bg1"/>
              </a:solidFill>
              <a:latin typeface="Arial" panose="020B0604020202020204" pitchFamily="34" charset="0"/>
            </a:endParaRPr>
          </a:p>
        </p:txBody>
      </p:sp>
      <p:sp>
        <p:nvSpPr>
          <p:cNvPr id="21" name="文本框 20"/>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410890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4" y="0"/>
            <a:ext cx="12189631" cy="6858000"/>
          </a:xfrm>
          <a:prstGeom prst="rect">
            <a:avLst/>
          </a:prstGeom>
        </p:spPr>
      </p:pic>
      <p:pic>
        <p:nvPicPr>
          <p:cNvPr id="33" name="图片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6274" y="5500688"/>
            <a:ext cx="1686841" cy="343472"/>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5920" y="5396962"/>
            <a:ext cx="2107096" cy="463510"/>
          </a:xfrm>
          <a:prstGeom prst="rect">
            <a:avLst/>
          </a:prstGeom>
        </p:spPr>
      </p:pic>
      <p:pic>
        <p:nvPicPr>
          <p:cNvPr id="27"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7341" y="5500688"/>
            <a:ext cx="1686841" cy="343472"/>
          </a:xfrm>
          <a:prstGeom prst="rect">
            <a:avLst/>
          </a:prstGeom>
        </p:spPr>
      </p:pic>
      <p:sp>
        <p:nvSpPr>
          <p:cNvPr id="3" name="文本框 2"/>
          <p:cNvSpPr txBox="1"/>
          <p:nvPr/>
        </p:nvSpPr>
        <p:spPr>
          <a:xfrm>
            <a:off x="1645919" y="5413274"/>
            <a:ext cx="2107097" cy="430887"/>
          </a:xfrm>
          <a:prstGeom prst="rect">
            <a:avLst/>
          </a:prstGeom>
          <a:noFill/>
        </p:spPr>
        <p:txBody>
          <a:bodyPr wrap="square" rtlCol="0">
            <a:spAutoFit/>
          </a:bodyPr>
          <a:lstStyle/>
          <a:p>
            <a:pPr algn="ctr"/>
            <a:r>
              <a:rPr lang="en-US" altLang="zh-CN" sz="2200" dirty="0">
                <a:solidFill>
                  <a:schemeClr val="bg1"/>
                </a:solidFill>
                <a:latin typeface="Arial" panose="020B0604020202020204" pitchFamily="34" charset="0"/>
              </a:rPr>
              <a:t>HT</a:t>
            </a:r>
            <a:endParaRPr lang="zh-CN" altLang="en-US" sz="2200" dirty="0">
              <a:solidFill>
                <a:schemeClr val="bg1"/>
              </a:solidFill>
              <a:latin typeface="Arial" panose="020B0604020202020204" pitchFamily="34" charset="0"/>
            </a:endParaRPr>
          </a:p>
        </p:txBody>
      </p:sp>
      <p:sp>
        <p:nvSpPr>
          <p:cNvPr id="6" name="文本框 5"/>
          <p:cNvSpPr txBox="1"/>
          <p:nvPr/>
        </p:nvSpPr>
        <p:spPr>
          <a:xfrm>
            <a:off x="4660520" y="1065997"/>
            <a:ext cx="6712329" cy="1014730"/>
          </a:xfrm>
          <a:prstGeom prst="rect">
            <a:avLst/>
          </a:prstGeom>
          <a:noFill/>
        </p:spPr>
        <p:txBody>
          <a:bodyPr wrap="square" rtlCol="0">
            <a:spAutoFit/>
          </a:bodyPr>
          <a:lstStyle/>
          <a:p>
            <a:r>
              <a:rPr lang="en-US" altLang="zh-CN" sz="3000" b="1" dirty="0">
                <a:solidFill>
                  <a:srgbClr val="2D2D2D"/>
                </a:solidFill>
                <a:latin typeface="Arial" panose="020B0604020202020204" pitchFamily="34" charset="0"/>
                <a:cs typeface="Arial" panose="020B0604020202020204" pitchFamily="34" charset="0"/>
              </a:rPr>
              <a:t>COMMERCIAL &amp; INDUSTRIAL </a:t>
            </a:r>
          </a:p>
          <a:p>
            <a:r>
              <a:rPr lang="en-US" altLang="zh-CN" sz="3000" dirty="0">
                <a:solidFill>
                  <a:srgbClr val="2D2D2D"/>
                </a:solidFill>
                <a:latin typeface="Arial" panose="020B0604020202020204" pitchFamily="34" charset="0"/>
              </a:rPr>
              <a:t>INVERTERS 25-120kW</a:t>
            </a:r>
            <a:endParaRPr lang="zh-CN" altLang="en-US" sz="3000" dirty="0">
              <a:solidFill>
                <a:srgbClr val="2D2D2D"/>
              </a:solidFill>
              <a:latin typeface="Arial" panose="020B0604020202020204" pitchFamily="34" charset="0"/>
            </a:endParaRPr>
          </a:p>
        </p:txBody>
      </p:sp>
      <p:sp>
        <p:nvSpPr>
          <p:cNvPr id="7" name="文本框 6"/>
          <p:cNvSpPr txBox="1"/>
          <p:nvPr/>
        </p:nvSpPr>
        <p:spPr>
          <a:xfrm>
            <a:off x="4561056" y="2841547"/>
            <a:ext cx="1184299" cy="230832"/>
          </a:xfrm>
          <a:prstGeom prst="rect">
            <a:avLst/>
          </a:prstGeom>
          <a:noFill/>
        </p:spPr>
        <p:txBody>
          <a:bodyPr wrap="square" rtlCol="0">
            <a:spAutoFit/>
          </a:bodyPr>
          <a:lstStyle/>
          <a:p>
            <a:pPr algn="ctr"/>
            <a:r>
              <a:rPr lang="en-US" altLang="zh-CN" sz="900" dirty="0">
                <a:solidFill>
                  <a:srgbClr val="2D2D2D"/>
                </a:solidFill>
                <a:latin typeface="Arial" panose="020B0604020202020204" pitchFamily="34" charset="0"/>
              </a:rPr>
              <a:t>Up to 12 MPPT</a:t>
            </a:r>
            <a:endParaRPr lang="zh-CN" altLang="en-US" sz="900" dirty="0">
              <a:solidFill>
                <a:srgbClr val="2D2D2D"/>
              </a:solidFill>
              <a:latin typeface="Arial" panose="020B0604020202020204" pitchFamily="34" charset="0"/>
            </a:endParaRPr>
          </a:p>
        </p:txBody>
      </p:sp>
      <p:sp>
        <p:nvSpPr>
          <p:cNvPr id="12" name="文本框 11"/>
          <p:cNvSpPr txBox="1"/>
          <p:nvPr/>
        </p:nvSpPr>
        <p:spPr>
          <a:xfrm>
            <a:off x="6887341" y="5520996"/>
            <a:ext cx="1686842" cy="569387"/>
          </a:xfrm>
          <a:prstGeom prst="rect">
            <a:avLst/>
          </a:prstGeom>
          <a:noFill/>
        </p:spPr>
        <p:txBody>
          <a:bodyPr wrap="square" rtlCol="0">
            <a:spAutoFit/>
          </a:bodyPr>
          <a:lstStyle/>
          <a:p>
            <a:pPr algn="ctr"/>
            <a:r>
              <a:rPr lang="en-US" altLang="zh-CN" sz="1500" dirty="0">
                <a:solidFill>
                  <a:schemeClr val="bg1"/>
                </a:solidFill>
                <a:latin typeface="Arial" panose="020B0604020202020204" pitchFamily="34" charset="0"/>
              </a:rPr>
              <a:t>SMT</a:t>
            </a:r>
            <a:r>
              <a:rPr lang="zh-CN" altLang="en-US" sz="800" dirty="0">
                <a:solidFill>
                  <a:schemeClr val="bg1"/>
                </a:solidFill>
                <a:latin typeface="Arial" panose="020B0604020202020204" pitchFamily="34" charset="0"/>
              </a:rPr>
              <a:t>（</a:t>
            </a:r>
            <a:r>
              <a:rPr lang="en-US" altLang="zh-CN" sz="800" dirty="0">
                <a:solidFill>
                  <a:schemeClr val="bg1"/>
                </a:solidFill>
                <a:latin typeface="Arial" panose="020B0604020202020204" pitchFamily="34" charset="0"/>
              </a:rPr>
              <a:t>LV</a:t>
            </a:r>
            <a:r>
              <a:rPr lang="zh-CN" altLang="en-US" sz="800" dirty="0">
                <a:solidFill>
                  <a:schemeClr val="bg1"/>
                </a:solidFill>
                <a:latin typeface="Arial" panose="020B0604020202020204" pitchFamily="34" charset="0"/>
              </a:rPr>
              <a:t>）</a:t>
            </a:r>
          </a:p>
          <a:p>
            <a:pPr algn="ctr"/>
            <a:r>
              <a:rPr lang="en-US" altLang="zh-CN" sz="1500" dirty="0">
                <a:solidFill>
                  <a:schemeClr val="bg1"/>
                </a:solidFill>
                <a:latin typeface="Arial" panose="020B0604020202020204" pitchFamily="34" charset="0"/>
              </a:rPr>
              <a:t> </a:t>
            </a:r>
            <a:endParaRPr lang="zh-CN" altLang="en-US" sz="1500" dirty="0">
              <a:solidFill>
                <a:schemeClr val="bg1"/>
              </a:solidFill>
              <a:latin typeface="Arial" panose="020B0604020202020204" pitchFamily="34" charset="0"/>
            </a:endParaRPr>
          </a:p>
        </p:txBody>
      </p:sp>
      <p:sp>
        <p:nvSpPr>
          <p:cNvPr id="13" name="文本框 12"/>
          <p:cNvSpPr txBox="1"/>
          <p:nvPr/>
        </p:nvSpPr>
        <p:spPr>
          <a:xfrm>
            <a:off x="9016273" y="5520996"/>
            <a:ext cx="1686841" cy="323165"/>
          </a:xfrm>
          <a:prstGeom prst="rect">
            <a:avLst/>
          </a:prstGeom>
          <a:noFill/>
        </p:spPr>
        <p:txBody>
          <a:bodyPr wrap="square" rtlCol="0">
            <a:spAutoFit/>
          </a:bodyPr>
          <a:lstStyle/>
          <a:p>
            <a:pPr algn="ctr"/>
            <a:r>
              <a:rPr lang="en-US" altLang="zh-CN" sz="1500" dirty="0">
                <a:solidFill>
                  <a:schemeClr val="bg1"/>
                </a:solidFill>
                <a:latin typeface="Arial" panose="020B0604020202020204" pitchFamily="34" charset="0"/>
              </a:rPr>
              <a:t>SDT</a:t>
            </a:r>
            <a:endParaRPr lang="zh-CN" altLang="en-US" sz="1500" dirty="0">
              <a:solidFill>
                <a:schemeClr val="bg1"/>
              </a:solidFill>
              <a:latin typeface="Arial" panose="020B0604020202020204" pitchFamily="34" charset="0"/>
            </a:endParaRPr>
          </a:p>
        </p:txBody>
      </p:sp>
      <p:sp>
        <p:nvSpPr>
          <p:cNvPr id="14" name="文本框 13"/>
          <p:cNvSpPr txBox="1"/>
          <p:nvPr/>
        </p:nvSpPr>
        <p:spPr>
          <a:xfrm>
            <a:off x="5659606" y="2841547"/>
            <a:ext cx="1230144" cy="369332"/>
          </a:xfrm>
          <a:prstGeom prst="rect">
            <a:avLst/>
          </a:prstGeom>
          <a:noFill/>
        </p:spPr>
        <p:txBody>
          <a:bodyPr wrap="square" rtlCol="0">
            <a:spAutoFit/>
          </a:bodyPr>
          <a:lstStyle/>
          <a:p>
            <a:pPr algn="ctr"/>
            <a:r>
              <a:rPr lang="en-US" altLang="zh-CN" sz="900" dirty="0">
                <a:solidFill>
                  <a:srgbClr val="2D2D2D"/>
                </a:solidFill>
                <a:latin typeface="Arial" panose="020B0604020202020204" pitchFamily="34" charset="0"/>
              </a:rPr>
              <a:t>Full Load Operation </a:t>
            </a:r>
          </a:p>
          <a:p>
            <a:pPr algn="ctr"/>
            <a:r>
              <a:rPr lang="en-US" altLang="zh-CN" sz="900" dirty="0">
                <a:solidFill>
                  <a:srgbClr val="2D2D2D"/>
                </a:solidFill>
                <a:latin typeface="Arial" panose="020B0604020202020204" pitchFamily="34" charset="0"/>
              </a:rPr>
              <a:t>at 50℃</a:t>
            </a:r>
            <a:endParaRPr lang="zh-CN" altLang="en-US" sz="900" dirty="0">
              <a:solidFill>
                <a:srgbClr val="2D2D2D"/>
              </a:solidFill>
              <a:latin typeface="Arial" panose="020B0604020202020204" pitchFamily="34" charset="0"/>
            </a:endParaRPr>
          </a:p>
        </p:txBody>
      </p:sp>
      <p:sp>
        <p:nvSpPr>
          <p:cNvPr id="15" name="文本框 14"/>
          <p:cNvSpPr txBox="1"/>
          <p:nvPr/>
        </p:nvSpPr>
        <p:spPr>
          <a:xfrm>
            <a:off x="6786540" y="2841547"/>
            <a:ext cx="1328760" cy="369332"/>
          </a:xfrm>
          <a:prstGeom prst="rect">
            <a:avLst/>
          </a:prstGeom>
          <a:noFill/>
        </p:spPr>
        <p:txBody>
          <a:bodyPr wrap="square" rtlCol="0">
            <a:spAutoFit/>
          </a:bodyPr>
          <a:lstStyle/>
          <a:p>
            <a:pPr algn="ctr"/>
            <a:r>
              <a:rPr lang="en-US" altLang="zh-CN" sz="900" dirty="0">
                <a:solidFill>
                  <a:srgbClr val="2D2D2D"/>
                </a:solidFill>
                <a:latin typeface="Arial" panose="020B0604020202020204" pitchFamily="34" charset="0"/>
              </a:rPr>
              <a:t>Up to 15% AC Output </a:t>
            </a:r>
          </a:p>
          <a:p>
            <a:pPr algn="ctr"/>
            <a:r>
              <a:rPr lang="en-US" altLang="zh-CN" sz="900" dirty="0">
                <a:solidFill>
                  <a:srgbClr val="2D2D2D"/>
                </a:solidFill>
                <a:latin typeface="Arial" panose="020B0604020202020204" pitchFamily="34" charset="0"/>
              </a:rPr>
              <a:t>Overloading</a:t>
            </a:r>
            <a:endParaRPr lang="zh-CN" altLang="en-US" sz="900" dirty="0">
              <a:solidFill>
                <a:srgbClr val="2D2D2D"/>
              </a:solidFill>
              <a:latin typeface="Arial" panose="020B0604020202020204" pitchFamily="34" charset="0"/>
            </a:endParaRPr>
          </a:p>
        </p:txBody>
      </p:sp>
      <p:sp>
        <p:nvSpPr>
          <p:cNvPr id="16" name="文本框 15"/>
          <p:cNvSpPr txBox="1"/>
          <p:nvPr/>
        </p:nvSpPr>
        <p:spPr>
          <a:xfrm>
            <a:off x="7930935" y="2841547"/>
            <a:ext cx="1328760" cy="369332"/>
          </a:xfrm>
          <a:prstGeom prst="rect">
            <a:avLst/>
          </a:prstGeom>
          <a:noFill/>
        </p:spPr>
        <p:txBody>
          <a:bodyPr wrap="square" rtlCol="0">
            <a:spAutoFit/>
          </a:bodyPr>
          <a:lstStyle/>
          <a:p>
            <a:pPr algn="ctr"/>
            <a:r>
              <a:rPr lang="en-US" altLang="zh-CN" sz="900" dirty="0">
                <a:solidFill>
                  <a:srgbClr val="2D2D2D"/>
                </a:solidFill>
                <a:latin typeface="Arial" panose="020B0604020202020204" pitchFamily="34" charset="0"/>
              </a:rPr>
              <a:t>Arc-Fault Circuit </a:t>
            </a:r>
          </a:p>
          <a:p>
            <a:pPr algn="ctr"/>
            <a:r>
              <a:rPr lang="en-US" altLang="zh-CN" sz="900" dirty="0">
                <a:solidFill>
                  <a:srgbClr val="2D2D2D"/>
                </a:solidFill>
                <a:latin typeface="Arial" panose="020B0604020202020204" pitchFamily="34" charset="0"/>
              </a:rPr>
              <a:t>Interrupter</a:t>
            </a:r>
            <a:endParaRPr lang="zh-CN" altLang="en-US" sz="900" dirty="0">
              <a:solidFill>
                <a:srgbClr val="2D2D2D"/>
              </a:solidFill>
              <a:latin typeface="Arial" panose="020B0604020202020204" pitchFamily="34" charset="0"/>
            </a:endParaRPr>
          </a:p>
        </p:txBody>
      </p:sp>
      <p:sp>
        <p:nvSpPr>
          <p:cNvPr id="17" name="文本框 16"/>
          <p:cNvSpPr txBox="1"/>
          <p:nvPr/>
        </p:nvSpPr>
        <p:spPr>
          <a:xfrm>
            <a:off x="8917072" y="2841547"/>
            <a:ext cx="1328760" cy="369332"/>
          </a:xfrm>
          <a:prstGeom prst="rect">
            <a:avLst/>
          </a:prstGeom>
          <a:noFill/>
        </p:spPr>
        <p:txBody>
          <a:bodyPr wrap="square" rtlCol="0">
            <a:spAutoFit/>
          </a:bodyPr>
          <a:lstStyle/>
          <a:p>
            <a:pPr algn="ctr"/>
            <a:r>
              <a:rPr lang="en-US" altLang="zh-CN" sz="900" dirty="0">
                <a:solidFill>
                  <a:srgbClr val="2D2D2D"/>
                </a:solidFill>
                <a:latin typeface="Arial" panose="020B0604020202020204" pitchFamily="34" charset="0"/>
              </a:rPr>
              <a:t>Up to 50% </a:t>
            </a:r>
          </a:p>
          <a:p>
            <a:pPr algn="ctr"/>
            <a:r>
              <a:rPr lang="en-US" altLang="zh-CN" sz="900" dirty="0">
                <a:solidFill>
                  <a:srgbClr val="2D2D2D"/>
                </a:solidFill>
                <a:latin typeface="Arial" panose="020B0604020202020204" pitchFamily="34" charset="0"/>
              </a:rPr>
              <a:t>DC Oversizing</a:t>
            </a:r>
            <a:endParaRPr lang="zh-CN" altLang="en-US" sz="900" dirty="0">
              <a:solidFill>
                <a:srgbClr val="2D2D2D"/>
              </a:solidFill>
              <a:latin typeface="Arial" panose="020B0604020202020204" pitchFamily="34" charset="0"/>
            </a:endParaRPr>
          </a:p>
        </p:txBody>
      </p:sp>
      <p:sp>
        <p:nvSpPr>
          <p:cNvPr id="18" name="文本框 17"/>
          <p:cNvSpPr txBox="1"/>
          <p:nvPr/>
        </p:nvSpPr>
        <p:spPr>
          <a:xfrm>
            <a:off x="9977522" y="2841547"/>
            <a:ext cx="1328760" cy="369332"/>
          </a:xfrm>
          <a:prstGeom prst="rect">
            <a:avLst/>
          </a:prstGeom>
          <a:noFill/>
        </p:spPr>
        <p:txBody>
          <a:bodyPr wrap="square" rtlCol="0">
            <a:spAutoFit/>
          </a:bodyPr>
          <a:lstStyle/>
          <a:p>
            <a:pPr algn="ctr"/>
            <a:r>
              <a:rPr lang="en-US" altLang="zh-CN" sz="900" dirty="0">
                <a:solidFill>
                  <a:srgbClr val="2D2D2D"/>
                </a:solidFill>
                <a:latin typeface="Arial" panose="020B0604020202020204" pitchFamily="34" charset="0"/>
              </a:rPr>
              <a:t>Power Line </a:t>
            </a:r>
          </a:p>
          <a:p>
            <a:pPr algn="ctr"/>
            <a:r>
              <a:rPr lang="en-US" altLang="zh-CN" sz="900" dirty="0">
                <a:solidFill>
                  <a:srgbClr val="2D2D2D"/>
                </a:solidFill>
                <a:latin typeface="Arial" panose="020B0604020202020204" pitchFamily="34" charset="0"/>
              </a:rPr>
              <a:t>Communication</a:t>
            </a:r>
            <a:endParaRPr lang="zh-CN" altLang="en-US" sz="900" dirty="0">
              <a:solidFill>
                <a:srgbClr val="2D2D2D"/>
              </a:solidFill>
              <a:latin typeface="Arial" panose="020B0604020202020204" pitchFamily="34" charset="0"/>
            </a:endParaRPr>
          </a:p>
        </p:txBody>
      </p:sp>
      <p:grpSp>
        <p:nvGrpSpPr>
          <p:cNvPr id="21" name="组合 20"/>
          <p:cNvGrpSpPr/>
          <p:nvPr/>
        </p:nvGrpSpPr>
        <p:grpSpPr>
          <a:xfrm>
            <a:off x="669220" y="6305812"/>
            <a:ext cx="10922705" cy="261610"/>
            <a:chOff x="669220" y="6305812"/>
            <a:chExt cx="10922705" cy="261610"/>
          </a:xfrm>
        </p:grpSpPr>
        <p:sp>
          <p:nvSpPr>
            <p:cNvPr id="23" name="文本框 22"/>
            <p:cNvSpPr txBox="1"/>
            <p:nvPr/>
          </p:nvSpPr>
          <p:spPr>
            <a:xfrm>
              <a:off x="669220" y="6305812"/>
              <a:ext cx="792867" cy="261610"/>
            </a:xfrm>
            <a:prstGeom prst="rect">
              <a:avLst/>
            </a:prstGeom>
            <a:noFill/>
          </p:spPr>
          <p:txBody>
            <a:bodyPr wrap="square" rtlCol="0">
              <a:spAutoFit/>
            </a:bodyPr>
            <a:lstStyle/>
            <a:p>
              <a:r>
                <a:rPr lang="en-US" altLang="zh-CN" sz="1100" dirty="0">
                  <a:solidFill>
                    <a:srgbClr val="19191A"/>
                  </a:solidFill>
                  <a:latin typeface="Arial" panose="020B0604020202020204" pitchFamily="34" charset="0"/>
                </a:rPr>
                <a:t>26</a:t>
              </a:r>
            </a:p>
          </p:txBody>
        </p:sp>
        <p:sp>
          <p:nvSpPr>
            <p:cNvPr id="24" name="文本框 23"/>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grpSp>
      <p:pic>
        <p:nvPicPr>
          <p:cNvPr id="11" name="图片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66117" y="2522704"/>
            <a:ext cx="326700" cy="277200"/>
          </a:xfrm>
          <a:prstGeom prst="rect">
            <a:avLst/>
          </a:prstGeom>
          <a:effectLst/>
        </p:spPr>
      </p:pic>
      <p:pic>
        <p:nvPicPr>
          <p:cNvPr id="22" name="图片 2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21228" y="2502904"/>
            <a:ext cx="306900" cy="316800"/>
          </a:xfrm>
          <a:prstGeom prst="rect">
            <a:avLst/>
          </a:prstGeom>
        </p:spPr>
      </p:pic>
      <p:pic>
        <p:nvPicPr>
          <p:cNvPr id="29" name="图片 2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88505" y="2517754"/>
            <a:ext cx="277200" cy="287100"/>
          </a:xfrm>
          <a:prstGeom prst="rect">
            <a:avLst/>
          </a:prstGeom>
        </p:spPr>
      </p:pic>
      <p:pic>
        <p:nvPicPr>
          <p:cNvPr id="30" name="图片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420732" y="2483104"/>
            <a:ext cx="306900" cy="316800"/>
          </a:xfrm>
          <a:prstGeom prst="rect">
            <a:avLst/>
          </a:prstGeom>
        </p:spPr>
      </p:pic>
      <p:pic>
        <p:nvPicPr>
          <p:cNvPr id="31" name="图片 3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48202" y="2502904"/>
            <a:ext cx="287100" cy="297000"/>
          </a:xfrm>
          <a:prstGeom prst="rect">
            <a:avLst/>
          </a:prstGeom>
        </p:spPr>
      </p:pic>
      <p:pic>
        <p:nvPicPr>
          <p:cNvPr id="32" name="图片 3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511059" y="2476645"/>
            <a:ext cx="237600" cy="316800"/>
          </a:xfrm>
          <a:prstGeom prst="rect">
            <a:avLst/>
          </a:prstGeom>
        </p:spPr>
      </p:pic>
      <p:sp>
        <p:nvSpPr>
          <p:cNvPr id="34" name="文本框 33"/>
          <p:cNvSpPr txBox="1"/>
          <p:nvPr/>
        </p:nvSpPr>
        <p:spPr>
          <a:xfrm>
            <a:off x="1537088" y="5903415"/>
            <a:ext cx="2311244" cy="292388"/>
          </a:xfrm>
          <a:prstGeom prst="rect">
            <a:avLst/>
          </a:prstGeom>
          <a:noFill/>
        </p:spPr>
        <p:txBody>
          <a:bodyPr wrap="square" rtlCol="0">
            <a:spAutoFit/>
          </a:bodyPr>
          <a:lstStyle/>
          <a:p>
            <a:pPr algn="ctr"/>
            <a:r>
              <a:rPr lang="en-US" altLang="zh-CN" sz="1300" dirty="0">
                <a:solidFill>
                  <a:srgbClr val="2D2D2D"/>
                </a:solidFill>
                <a:latin typeface="Arial" panose="020B0604020202020204" pitchFamily="34" charset="0"/>
              </a:rPr>
              <a:t>100-120kW / up to 12 MPPT</a:t>
            </a:r>
            <a:endParaRPr lang="zh-CN" altLang="en-US" sz="1300" dirty="0">
              <a:solidFill>
                <a:srgbClr val="2D2D2D"/>
              </a:solidFill>
              <a:latin typeface="Arial" panose="020B0604020202020204" pitchFamily="34" charset="0"/>
            </a:endParaRPr>
          </a:p>
        </p:txBody>
      </p:sp>
      <p:sp>
        <p:nvSpPr>
          <p:cNvPr id="39" name="文本框 38"/>
          <p:cNvSpPr txBox="1"/>
          <p:nvPr/>
        </p:nvSpPr>
        <p:spPr>
          <a:xfrm>
            <a:off x="6887339" y="5898908"/>
            <a:ext cx="1686843" cy="246221"/>
          </a:xfrm>
          <a:prstGeom prst="rect">
            <a:avLst/>
          </a:prstGeom>
          <a:noFill/>
        </p:spPr>
        <p:txBody>
          <a:bodyPr wrap="square" rtlCol="0">
            <a:spAutoFit/>
          </a:bodyPr>
          <a:lstStyle/>
          <a:p>
            <a:pPr algn="ctr"/>
            <a:r>
              <a:rPr lang="en-US" altLang="zh-CN" sz="1000" dirty="0">
                <a:solidFill>
                  <a:srgbClr val="2D2D2D"/>
                </a:solidFill>
                <a:latin typeface="Arial" panose="020B0604020202020204" pitchFamily="34" charset="0"/>
              </a:rPr>
              <a:t>25-36kW / 3 MPPT</a:t>
            </a:r>
            <a:endParaRPr lang="zh-CN" altLang="en-US" sz="1000" dirty="0">
              <a:solidFill>
                <a:srgbClr val="2D2D2D"/>
              </a:solidFill>
              <a:latin typeface="Arial" panose="020B0604020202020204" pitchFamily="34" charset="0"/>
            </a:endParaRPr>
          </a:p>
        </p:txBody>
      </p:sp>
      <p:sp>
        <p:nvSpPr>
          <p:cNvPr id="40" name="文本框 39"/>
          <p:cNvSpPr txBox="1"/>
          <p:nvPr/>
        </p:nvSpPr>
        <p:spPr>
          <a:xfrm>
            <a:off x="9016274" y="5898908"/>
            <a:ext cx="1686840" cy="245110"/>
          </a:xfrm>
          <a:prstGeom prst="rect">
            <a:avLst/>
          </a:prstGeom>
          <a:noFill/>
        </p:spPr>
        <p:txBody>
          <a:bodyPr wrap="square" rtlCol="0">
            <a:spAutoFit/>
          </a:bodyPr>
          <a:lstStyle/>
          <a:p>
            <a:pPr algn="ctr"/>
            <a:r>
              <a:rPr lang="en-US" altLang="zh-CN" sz="1000" dirty="0">
                <a:solidFill>
                  <a:srgbClr val="2D2D2D"/>
                </a:solidFill>
                <a:latin typeface="Arial" panose="020B0604020202020204" pitchFamily="34" charset="0"/>
              </a:rPr>
              <a:t>25kW / 2 MPPT</a:t>
            </a:r>
            <a:endParaRPr lang="zh-CN" altLang="en-US" sz="1000" dirty="0">
              <a:solidFill>
                <a:srgbClr val="2D2D2D"/>
              </a:solidFill>
              <a:latin typeface="Arial" panose="020B0604020202020204" pitchFamily="34" charset="0"/>
            </a:endParaRPr>
          </a:p>
        </p:txBody>
      </p:sp>
      <p:cxnSp>
        <p:nvCxnSpPr>
          <p:cNvPr id="37" name="直接连接符 36"/>
          <p:cNvCxnSpPr/>
          <p:nvPr/>
        </p:nvCxnSpPr>
        <p:spPr>
          <a:xfrm>
            <a:off x="4758408" y="2247724"/>
            <a:ext cx="6338217"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19" name="图片 1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7119891" y="3463092"/>
            <a:ext cx="1233996" cy="1783612"/>
          </a:xfrm>
          <a:prstGeom prst="rect">
            <a:avLst/>
          </a:prstGeom>
          <a:effectLst>
            <a:reflection blurRad="6350" stA="20000" endPos="35000" dir="5400000" sy="-100000" algn="bl" rotWithShape="0"/>
          </a:effectLst>
        </p:spPr>
      </p:pic>
      <p:pic>
        <p:nvPicPr>
          <p:cNvPr id="20" name="图片 19"/>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250533" y="3667476"/>
            <a:ext cx="1136342" cy="1570350"/>
          </a:xfrm>
          <a:prstGeom prst="rect">
            <a:avLst/>
          </a:prstGeom>
          <a:effectLst>
            <a:reflection blurRad="6350" stA="20000" endPos="35000" dir="5400000" sy="-100000" algn="bl" rotWithShape="0"/>
          </a:effectLst>
        </p:spPr>
      </p:pic>
      <p:pic>
        <p:nvPicPr>
          <p:cNvPr id="41" name="图片 40"/>
          <p:cNvPicPr>
            <a:picLocks noChangeAspect="1"/>
          </p:cNvPicPr>
          <p:nvPr/>
        </p:nvPicPr>
        <p:blipFill rotWithShape="1">
          <a:blip r:embed="rId15" cstate="screen">
            <a:extLst>
              <a:ext uri="{28A0092B-C50C-407E-A947-70E740481C1C}">
                <a14:useLocalDpi xmlns:a14="http://schemas.microsoft.com/office/drawing/2010/main"/>
              </a:ext>
            </a:extLst>
          </a:blip>
          <a:srcRect/>
          <a:stretch>
            <a:fillRect/>
          </a:stretch>
        </p:blipFill>
        <p:spPr>
          <a:xfrm>
            <a:off x="896644" y="2263807"/>
            <a:ext cx="3542191" cy="3346880"/>
          </a:xfrm>
          <a:prstGeom prst="rect">
            <a:avLst/>
          </a:prstGeom>
        </p:spPr>
      </p:pic>
      <p:pic>
        <p:nvPicPr>
          <p:cNvPr id="2050" name="Picture 2"/>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a:fillRect/>
          </a:stretch>
        </p:blipFill>
        <p:spPr bwMode="auto">
          <a:xfrm>
            <a:off x="4895391" y="3445302"/>
            <a:ext cx="1289493" cy="1830104"/>
          </a:xfrm>
          <a:prstGeom prst="rect">
            <a:avLst/>
          </a:prstGeom>
          <a:noFill/>
          <a:effectLst>
            <a:reflection blurRad="6350" stA="200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6" name="图片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8408" y="5500688"/>
            <a:ext cx="1686841" cy="343472"/>
          </a:xfrm>
          <a:prstGeom prst="rect">
            <a:avLst/>
          </a:prstGeom>
        </p:spPr>
      </p:pic>
      <p:sp>
        <p:nvSpPr>
          <p:cNvPr id="4" name="文本框 3"/>
          <p:cNvSpPr txBox="1"/>
          <p:nvPr/>
        </p:nvSpPr>
        <p:spPr>
          <a:xfrm>
            <a:off x="4758407" y="5520996"/>
            <a:ext cx="1686841" cy="323165"/>
          </a:xfrm>
          <a:prstGeom prst="rect">
            <a:avLst/>
          </a:prstGeom>
          <a:noFill/>
        </p:spPr>
        <p:txBody>
          <a:bodyPr wrap="square" rtlCol="0">
            <a:spAutoFit/>
          </a:bodyPr>
          <a:lstStyle/>
          <a:p>
            <a:pPr algn="ctr"/>
            <a:r>
              <a:rPr lang="en-US" altLang="zh-CN" sz="1500" dirty="0">
                <a:solidFill>
                  <a:schemeClr val="bg1"/>
                </a:solidFill>
                <a:latin typeface="Arial" panose="020B0604020202020204" pitchFamily="34" charset="0"/>
              </a:rPr>
              <a:t>SMT</a:t>
            </a:r>
            <a:endParaRPr lang="zh-CN" altLang="en-US" sz="1500" dirty="0">
              <a:solidFill>
                <a:schemeClr val="bg1"/>
              </a:solidFill>
              <a:latin typeface="Arial" panose="020B0604020202020204" pitchFamily="34" charset="0"/>
            </a:endParaRPr>
          </a:p>
        </p:txBody>
      </p:sp>
      <p:sp>
        <p:nvSpPr>
          <p:cNvPr id="35" name="文本框 34"/>
          <p:cNvSpPr txBox="1"/>
          <p:nvPr/>
        </p:nvSpPr>
        <p:spPr>
          <a:xfrm>
            <a:off x="4758405" y="5898908"/>
            <a:ext cx="1686841" cy="246221"/>
          </a:xfrm>
          <a:prstGeom prst="rect">
            <a:avLst/>
          </a:prstGeom>
          <a:noFill/>
        </p:spPr>
        <p:txBody>
          <a:bodyPr wrap="square" rtlCol="0">
            <a:spAutoFit/>
          </a:bodyPr>
          <a:lstStyle/>
          <a:p>
            <a:pPr algn="ctr"/>
            <a:r>
              <a:rPr lang="en-US" altLang="zh-CN" sz="1000" dirty="0">
                <a:solidFill>
                  <a:srgbClr val="2D2D2D"/>
                </a:solidFill>
                <a:latin typeface="Arial" panose="020B0604020202020204" pitchFamily="34" charset="0"/>
              </a:rPr>
              <a:t>50-60kW / up to 6 MPPT</a:t>
            </a:r>
            <a:endParaRPr lang="zh-CN" altLang="en-US" sz="1000" dirty="0">
              <a:solidFill>
                <a:srgbClr val="2D2D2D"/>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1" y="-6422"/>
            <a:ext cx="12192000" cy="6858000"/>
          </a:xfrm>
          <a:prstGeom prst="rect">
            <a:avLst/>
          </a:prstGeom>
        </p:spPr>
      </p:pic>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19" name="文本框 18"/>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27</a:t>
            </a:r>
            <a:endParaRPr lang="zh-CN" altLang="en-US" sz="1100" dirty="0">
              <a:solidFill>
                <a:schemeClr val="bg1"/>
              </a:solidFill>
              <a:latin typeface="Arial" panose="020B0604020202020204" pitchFamily="34" charset="0"/>
            </a:endParaRPr>
          </a:p>
        </p:txBody>
      </p:sp>
      <p:sp>
        <p:nvSpPr>
          <p:cNvPr id="50" name="文本框 49"/>
          <p:cNvSpPr txBox="1"/>
          <p:nvPr/>
        </p:nvSpPr>
        <p:spPr>
          <a:xfrm>
            <a:off x="669220" y="629672"/>
            <a:ext cx="2676525" cy="682238"/>
          </a:xfrm>
          <a:prstGeom prst="rect">
            <a:avLst/>
          </a:prstGeom>
          <a:noFill/>
        </p:spPr>
        <p:txBody>
          <a:bodyPr wrap="square" rtlCol="0">
            <a:spAutoFit/>
          </a:bodyPr>
          <a:lstStyle/>
          <a:p>
            <a:pPr>
              <a:lnSpc>
                <a:spcPts val="2300"/>
              </a:lnSpc>
            </a:pPr>
            <a:r>
              <a:rPr lang="en-US" altLang="zh-CN" sz="1700" b="1" dirty="0">
                <a:solidFill>
                  <a:schemeClr val="bg1"/>
                </a:solidFill>
                <a:latin typeface="Arial" panose="020B0604020202020204" pitchFamily="34" charset="0"/>
                <a:cs typeface="Arial" panose="020B0604020202020204" pitchFamily="34" charset="0"/>
              </a:rPr>
              <a:t>Energy Storage Solution</a:t>
            </a:r>
          </a:p>
        </p:txBody>
      </p:sp>
      <p:cxnSp>
        <p:nvCxnSpPr>
          <p:cNvPr id="51" name="直接连接符 50"/>
          <p:cNvCxnSpPr/>
          <p:nvPr/>
        </p:nvCxnSpPr>
        <p:spPr>
          <a:xfrm>
            <a:off x="772198" y="1325616"/>
            <a:ext cx="2733092" cy="0"/>
          </a:xfrm>
          <a:prstGeom prst="line">
            <a:avLst/>
          </a:prstGeom>
          <a:ln w="15875">
            <a:gradFill>
              <a:gsLst>
                <a:gs pos="34000">
                  <a:schemeClr val="bg1"/>
                </a:gs>
                <a:gs pos="100000">
                  <a:schemeClr val="bg1">
                    <a:alpha val="2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772198" y="5799060"/>
            <a:ext cx="1184299" cy="353943"/>
          </a:xfrm>
          <a:prstGeom prst="rect">
            <a:avLst/>
          </a:prstGeom>
          <a:noFill/>
        </p:spPr>
        <p:txBody>
          <a:bodyPr wrap="square" rtlCol="0">
            <a:spAutoFit/>
          </a:bodyPr>
          <a:lstStyle/>
          <a:p>
            <a:pPr algn="ctr"/>
            <a:r>
              <a:rPr lang="en-US" altLang="zh-CN" sz="850" dirty="0">
                <a:solidFill>
                  <a:schemeClr val="tx1">
                    <a:lumMod val="65000"/>
                    <a:lumOff val="35000"/>
                  </a:schemeClr>
                </a:solidFill>
                <a:latin typeface="Arial" panose="020B0604020202020204" pitchFamily="34" charset="0"/>
                <a:cs typeface="Arial" panose="020B0604020202020204" pitchFamily="34" charset="0"/>
              </a:rPr>
              <a:t>Lower Electricity Cost</a:t>
            </a:r>
          </a:p>
        </p:txBody>
      </p:sp>
      <p:sp>
        <p:nvSpPr>
          <p:cNvPr id="25" name="文本框 24"/>
          <p:cNvSpPr txBox="1"/>
          <p:nvPr/>
        </p:nvSpPr>
        <p:spPr>
          <a:xfrm>
            <a:off x="1973448" y="5799060"/>
            <a:ext cx="1184299" cy="369332"/>
          </a:xfrm>
          <a:prstGeom prst="rect">
            <a:avLst/>
          </a:prstGeom>
          <a:noFill/>
        </p:spPr>
        <p:txBody>
          <a:bodyPr wrap="square" rtlCol="0">
            <a:spAutoFit/>
          </a:bodyPr>
          <a:lstStyle/>
          <a:p>
            <a:pPr algn="ctr"/>
            <a:r>
              <a:rPr lang="en-US" altLang="zh-CN" sz="900" dirty="0">
                <a:solidFill>
                  <a:schemeClr val="tx1">
                    <a:lumMod val="65000"/>
                    <a:lumOff val="35000"/>
                  </a:schemeClr>
                </a:solidFill>
                <a:latin typeface="Arial" panose="020B0604020202020204" pitchFamily="34" charset="0"/>
                <a:cs typeface="Arial" panose="020B0604020202020204" pitchFamily="34" charset="0"/>
              </a:rPr>
              <a:t>Reduced Peak Demand </a:t>
            </a:r>
            <a:endParaRPr lang="en-US" altLang="zh-CN" sz="8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文本框 25"/>
          <p:cNvSpPr txBox="1"/>
          <p:nvPr/>
        </p:nvSpPr>
        <p:spPr>
          <a:xfrm>
            <a:off x="3208808" y="5799060"/>
            <a:ext cx="1184299" cy="353943"/>
          </a:xfrm>
          <a:prstGeom prst="rect">
            <a:avLst/>
          </a:prstGeom>
          <a:noFill/>
        </p:spPr>
        <p:txBody>
          <a:bodyPr wrap="square" rtlCol="0">
            <a:spAutoFit/>
          </a:bodyPr>
          <a:lstStyle/>
          <a:p>
            <a:pPr algn="ctr"/>
            <a:r>
              <a:rPr lang="en-US" altLang="zh-CN" sz="850" dirty="0">
                <a:solidFill>
                  <a:schemeClr val="tx1">
                    <a:lumMod val="65000"/>
                    <a:lumOff val="35000"/>
                  </a:schemeClr>
                </a:solidFill>
                <a:latin typeface="Arial" panose="020B0604020202020204" pitchFamily="34" charset="0"/>
                <a:cs typeface="Arial" panose="020B0604020202020204" pitchFamily="34" charset="0"/>
              </a:rPr>
              <a:t>Uninterrupted Power Supply</a:t>
            </a:r>
          </a:p>
        </p:txBody>
      </p:sp>
      <p:sp>
        <p:nvSpPr>
          <p:cNvPr id="31" name="文本框 30"/>
          <p:cNvSpPr txBox="1"/>
          <p:nvPr/>
        </p:nvSpPr>
        <p:spPr>
          <a:xfrm>
            <a:off x="4245284" y="5799060"/>
            <a:ext cx="1702499" cy="353943"/>
          </a:xfrm>
          <a:prstGeom prst="rect">
            <a:avLst/>
          </a:prstGeom>
          <a:noFill/>
        </p:spPr>
        <p:txBody>
          <a:bodyPr wrap="square" rtlCol="0">
            <a:spAutoFit/>
          </a:bodyPr>
          <a:lstStyle/>
          <a:p>
            <a:pPr algn="ctr"/>
            <a:r>
              <a:rPr lang="en-US" altLang="zh-CN" sz="850" dirty="0">
                <a:solidFill>
                  <a:schemeClr val="tx1">
                    <a:lumMod val="65000"/>
                    <a:lumOff val="35000"/>
                  </a:schemeClr>
                </a:solidFill>
                <a:latin typeface="Arial" panose="020B0604020202020204" pitchFamily="34" charset="0"/>
                <a:cs typeface="Arial" panose="020B0604020202020204" pitchFamily="34" charset="0"/>
              </a:rPr>
              <a:t>Maximized </a:t>
            </a:r>
          </a:p>
          <a:p>
            <a:pPr algn="ctr"/>
            <a:r>
              <a:rPr lang="en-US" altLang="zh-CN" sz="850" dirty="0">
                <a:solidFill>
                  <a:schemeClr val="tx1">
                    <a:lumMod val="65000"/>
                    <a:lumOff val="35000"/>
                  </a:schemeClr>
                </a:solidFill>
                <a:latin typeface="Arial" panose="020B0604020202020204" pitchFamily="34" charset="0"/>
                <a:cs typeface="Arial" panose="020B0604020202020204" pitchFamily="34" charset="0"/>
              </a:rPr>
              <a:t>self-consumption</a:t>
            </a:r>
          </a:p>
        </p:txBody>
      </p:sp>
      <p:grpSp>
        <p:nvGrpSpPr>
          <p:cNvPr id="10" name="组合 9"/>
          <p:cNvGrpSpPr/>
          <p:nvPr/>
        </p:nvGrpSpPr>
        <p:grpSpPr>
          <a:xfrm>
            <a:off x="6251944" y="5252310"/>
            <a:ext cx="2776722" cy="1108911"/>
            <a:chOff x="6310357" y="5252310"/>
            <a:chExt cx="2776722" cy="1108911"/>
          </a:xfrm>
        </p:grpSpPr>
        <p:pic>
          <p:nvPicPr>
            <p:cNvPr id="28" name="图片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871" y="5516601"/>
              <a:ext cx="2072005" cy="463550"/>
            </a:xfrm>
            <a:prstGeom prst="rect">
              <a:avLst/>
            </a:prstGeom>
          </p:spPr>
        </p:pic>
        <p:sp>
          <p:nvSpPr>
            <p:cNvPr id="6" name="矩形 5"/>
            <p:cNvSpPr/>
            <p:nvPr/>
          </p:nvSpPr>
          <p:spPr>
            <a:xfrm>
              <a:off x="6310357" y="6099611"/>
              <a:ext cx="2776722" cy="261610"/>
            </a:xfrm>
            <a:prstGeom prst="rect">
              <a:avLst/>
            </a:prstGeom>
          </p:spPr>
          <p:txBody>
            <a:bodyPr wrap="none">
              <a:spAutoFit/>
            </a:bodyPr>
            <a:lstStyle/>
            <a:p>
              <a:pPr algn="ctr"/>
              <a:r>
                <a:rPr lang="en-US" altLang="zh-CN" sz="1100" dirty="0">
                  <a:solidFill>
                    <a:schemeClr val="tx1">
                      <a:lumMod val="65000"/>
                      <a:lumOff val="35000"/>
                    </a:schemeClr>
                  </a:solidFill>
                  <a:latin typeface="Arial" panose="020B0604020202020204" pitchFamily="34" charset="0"/>
                </a:rPr>
                <a:t>Hybrid/AC-Coupled Inverters I 50/100 kW</a:t>
              </a:r>
            </a:p>
          </p:txBody>
        </p:sp>
        <p:sp>
          <p:nvSpPr>
            <p:cNvPr id="8" name="矩形 7"/>
            <p:cNvSpPr/>
            <p:nvPr/>
          </p:nvSpPr>
          <p:spPr>
            <a:xfrm>
              <a:off x="7144920" y="5252310"/>
              <a:ext cx="1059907" cy="655500"/>
            </a:xfrm>
            <a:prstGeom prst="rect">
              <a:avLst/>
            </a:prstGeom>
          </p:spPr>
          <p:txBody>
            <a:bodyPr wrap="none">
              <a:spAutoFit/>
            </a:bodyPr>
            <a:lstStyle/>
            <a:p>
              <a:pPr algn="ctr">
                <a:lnSpc>
                  <a:spcPct val="300000"/>
                </a:lnSpc>
              </a:pPr>
              <a:r>
                <a:rPr lang="en-US" altLang="zh-CN" sz="1500" dirty="0">
                  <a:solidFill>
                    <a:schemeClr val="bg1"/>
                  </a:solidFill>
                  <a:latin typeface="Arial" panose="020B0604020202020204" pitchFamily="34" charset="0"/>
                </a:rPr>
                <a:t>ETC/BTC </a:t>
              </a:r>
            </a:p>
          </p:txBody>
        </p:sp>
      </p:grpSp>
      <p:grpSp>
        <p:nvGrpSpPr>
          <p:cNvPr id="9" name="组合 8"/>
          <p:cNvGrpSpPr/>
          <p:nvPr/>
        </p:nvGrpSpPr>
        <p:grpSpPr>
          <a:xfrm>
            <a:off x="8801471" y="5409827"/>
            <a:ext cx="2509020" cy="981482"/>
            <a:chOff x="9135079" y="5409827"/>
            <a:chExt cx="2509020" cy="981482"/>
          </a:xfrm>
        </p:grpSpPr>
        <p:pic>
          <p:nvPicPr>
            <p:cNvPr id="42" name="图片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8144" y="5516601"/>
              <a:ext cx="2072005" cy="463550"/>
            </a:xfrm>
            <a:prstGeom prst="rect">
              <a:avLst/>
            </a:prstGeom>
          </p:spPr>
        </p:pic>
        <p:sp>
          <p:nvSpPr>
            <p:cNvPr id="47" name="矩形 46"/>
            <p:cNvSpPr/>
            <p:nvPr/>
          </p:nvSpPr>
          <p:spPr>
            <a:xfrm>
              <a:off x="9135079" y="5960422"/>
              <a:ext cx="2509020" cy="430887"/>
            </a:xfrm>
            <a:prstGeom prst="rect">
              <a:avLst/>
            </a:prstGeom>
          </p:spPr>
          <p:txBody>
            <a:bodyPr wrap="none">
              <a:spAutoFit/>
            </a:bodyPr>
            <a:lstStyle/>
            <a:p>
              <a:pPr algn="ctr">
                <a:lnSpc>
                  <a:spcPct val="200000"/>
                </a:lnSpc>
              </a:pPr>
              <a:r>
                <a:rPr lang="en-US" altLang="zh-CN" sz="1100" dirty="0">
                  <a:solidFill>
                    <a:schemeClr val="tx1">
                      <a:lumMod val="65000"/>
                      <a:lumOff val="35000"/>
                    </a:schemeClr>
                  </a:solidFill>
                  <a:latin typeface="Arial" panose="020B0604020202020204" pitchFamily="34" charset="0"/>
                </a:rPr>
                <a:t>High Voltage Battery I 101-156 kWh</a:t>
              </a:r>
            </a:p>
          </p:txBody>
        </p:sp>
        <p:sp>
          <p:nvSpPr>
            <p:cNvPr id="49" name="矩形 48"/>
            <p:cNvSpPr/>
            <p:nvPr/>
          </p:nvSpPr>
          <p:spPr>
            <a:xfrm>
              <a:off x="9505849" y="5409827"/>
              <a:ext cx="1376594" cy="553998"/>
            </a:xfrm>
            <a:prstGeom prst="rect">
              <a:avLst/>
            </a:prstGeom>
          </p:spPr>
          <p:txBody>
            <a:bodyPr wrap="none">
              <a:spAutoFit/>
            </a:bodyPr>
            <a:lstStyle/>
            <a:p>
              <a:pPr algn="ctr">
                <a:lnSpc>
                  <a:spcPct val="200000"/>
                </a:lnSpc>
              </a:pPr>
              <a:r>
                <a:rPr lang="en-US" altLang="zh-CN" sz="1500" dirty="0">
                  <a:solidFill>
                    <a:schemeClr val="bg1"/>
                  </a:solidFill>
                  <a:latin typeface="Arial" panose="020B0604020202020204" pitchFamily="34" charset="0"/>
                </a:rPr>
                <a:t>Lynx C Series</a:t>
              </a:r>
            </a:p>
          </p:txBody>
        </p:sp>
      </p:grpSp>
      <p:grpSp>
        <p:nvGrpSpPr>
          <p:cNvPr id="14" name="组合 13"/>
          <p:cNvGrpSpPr/>
          <p:nvPr/>
        </p:nvGrpSpPr>
        <p:grpSpPr>
          <a:xfrm>
            <a:off x="8285574" y="2069654"/>
            <a:ext cx="2775058" cy="3452363"/>
            <a:chOff x="8759270" y="2147977"/>
            <a:chExt cx="2775058" cy="3452363"/>
          </a:xfrm>
        </p:grpSpPr>
        <p:sp>
          <p:nvSpPr>
            <p:cNvPr id="52" name="椭圆 51"/>
            <p:cNvSpPr/>
            <p:nvPr/>
          </p:nvSpPr>
          <p:spPr>
            <a:xfrm>
              <a:off x="8759270" y="4863818"/>
              <a:ext cx="2775058" cy="736522"/>
            </a:xfrm>
            <a:prstGeom prst="ellipse">
              <a:avLst/>
            </a:prstGeom>
            <a:solidFill>
              <a:schemeClr val="tx1">
                <a:lumMod val="75000"/>
                <a:lumOff val="25000"/>
              </a:schemeClr>
            </a:solidFill>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0264" y="2147977"/>
              <a:ext cx="1889185" cy="3234906"/>
            </a:xfrm>
            <a:prstGeom prst="rect">
              <a:avLst/>
            </a:prstGeom>
          </p:spPr>
        </p:pic>
      </p:grpSp>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3172" y="5108573"/>
            <a:ext cx="540411" cy="532182"/>
          </a:xfrm>
          <a:prstGeom prst="rect">
            <a:avLst/>
          </a:prstGeom>
        </p:spPr>
      </p:pic>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9969" y="5259449"/>
            <a:ext cx="384049" cy="381306"/>
          </a:xfrm>
          <a:prstGeom prst="rect">
            <a:avLst/>
          </a:prstGeom>
        </p:spPr>
      </p:pic>
      <p:pic>
        <p:nvPicPr>
          <p:cNvPr id="17" name="图片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83024" y="5223788"/>
            <a:ext cx="392279" cy="416967"/>
          </a:xfrm>
          <a:prstGeom prst="rect">
            <a:avLst/>
          </a:prstGeom>
        </p:spPr>
      </p:pic>
      <p:pic>
        <p:nvPicPr>
          <p:cNvPr id="18" name="图片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11544" y="5315909"/>
            <a:ext cx="512979" cy="271578"/>
          </a:xfrm>
          <a:prstGeom prst="rect">
            <a:avLst/>
          </a:prstGeom>
        </p:spPr>
      </p:pic>
      <p:cxnSp>
        <p:nvCxnSpPr>
          <p:cNvPr id="53" name="直接连接符 52"/>
          <p:cNvCxnSpPr/>
          <p:nvPr/>
        </p:nvCxnSpPr>
        <p:spPr>
          <a:xfrm>
            <a:off x="1956497" y="5229020"/>
            <a:ext cx="0" cy="92921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076563" y="5229020"/>
            <a:ext cx="0" cy="92921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455253" y="5229020"/>
            <a:ext cx="0" cy="92921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6811948" y="2511391"/>
            <a:ext cx="2468960" cy="3002463"/>
            <a:chOff x="6811948" y="2511391"/>
            <a:chExt cx="2468960" cy="3002463"/>
          </a:xfrm>
        </p:grpSpPr>
        <p:sp>
          <p:nvSpPr>
            <p:cNvPr id="48" name="椭圆 47"/>
            <p:cNvSpPr/>
            <p:nvPr/>
          </p:nvSpPr>
          <p:spPr>
            <a:xfrm>
              <a:off x="6811948" y="4925683"/>
              <a:ext cx="2468960" cy="588171"/>
            </a:xfrm>
            <a:prstGeom prst="ellipse">
              <a:avLst/>
            </a:prstGeom>
            <a:solidFill>
              <a:schemeClr val="tx1">
                <a:lumMod val="75000"/>
                <a:lumOff val="25000"/>
              </a:schemeClr>
            </a:solidFill>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33673" y="2511391"/>
              <a:ext cx="1302327" cy="2855713"/>
            </a:xfrm>
            <a:prstGeom prst="rect">
              <a:avLst/>
            </a:prstGeom>
          </p:spPr>
        </p:pic>
      </p:grpSp>
    </p:spTree>
    <p:extLst>
      <p:ext uri="{BB962C8B-B14F-4D97-AF65-F5344CB8AC3E}">
        <p14:creationId xmlns:p14="http://schemas.microsoft.com/office/powerpoint/2010/main" val="2033251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940"/>
            <a:ext cx="12191999" cy="6893940"/>
          </a:xfrm>
          <a:prstGeom prst="rect">
            <a:avLst/>
          </a:prstGeom>
        </p:spPr>
      </p:pic>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pic>
        <p:nvPicPr>
          <p:cNvPr id="36" name="图片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19" name="文本框 18"/>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28</a:t>
            </a:r>
            <a:endParaRPr lang="zh-CN" altLang="en-US" sz="1100" dirty="0">
              <a:solidFill>
                <a:schemeClr val="bg1"/>
              </a:solidFill>
              <a:latin typeface="Arial" panose="020B0604020202020204" pitchFamily="34" charset="0"/>
            </a:endParaRPr>
          </a:p>
        </p:txBody>
      </p:sp>
      <p:sp>
        <p:nvSpPr>
          <p:cNvPr id="20" name="文本框 19"/>
          <p:cNvSpPr txBox="1"/>
          <p:nvPr/>
        </p:nvSpPr>
        <p:spPr>
          <a:xfrm>
            <a:off x="703724" y="1953925"/>
            <a:ext cx="1184299" cy="353943"/>
          </a:xfrm>
          <a:prstGeom prst="rect">
            <a:avLst/>
          </a:prstGeom>
          <a:noFill/>
        </p:spPr>
        <p:txBody>
          <a:bodyPr wrap="square" rtlCol="0">
            <a:spAutoFit/>
          </a:bodyPr>
          <a:lstStyle/>
          <a:p>
            <a:r>
              <a:rPr lang="en-US" altLang="zh-CN" sz="850" dirty="0">
                <a:solidFill>
                  <a:schemeClr val="tx1">
                    <a:lumMod val="65000"/>
                    <a:lumOff val="35000"/>
                  </a:schemeClr>
                </a:solidFill>
                <a:latin typeface="Arial" panose="020B0604020202020204" pitchFamily="34" charset="0"/>
              </a:rPr>
              <a:t>Higher</a:t>
            </a:r>
          </a:p>
          <a:p>
            <a:r>
              <a:rPr lang="en-US" altLang="zh-CN" sz="850" dirty="0">
                <a:solidFill>
                  <a:schemeClr val="tx1">
                    <a:lumMod val="65000"/>
                    <a:lumOff val="35000"/>
                  </a:schemeClr>
                </a:solidFill>
                <a:latin typeface="Arial" panose="020B0604020202020204" pitchFamily="34" charset="0"/>
              </a:rPr>
              <a:t>Usable Capacity</a:t>
            </a:r>
          </a:p>
        </p:txBody>
      </p:sp>
      <p:sp>
        <p:nvSpPr>
          <p:cNvPr id="21" name="文本框 20"/>
          <p:cNvSpPr txBox="1"/>
          <p:nvPr/>
        </p:nvSpPr>
        <p:spPr>
          <a:xfrm>
            <a:off x="1904974" y="1953925"/>
            <a:ext cx="1184299" cy="353943"/>
          </a:xfrm>
          <a:prstGeom prst="rect">
            <a:avLst/>
          </a:prstGeom>
          <a:noFill/>
        </p:spPr>
        <p:txBody>
          <a:bodyPr wrap="square" rtlCol="0">
            <a:spAutoFit/>
          </a:bodyPr>
          <a:lstStyle/>
          <a:p>
            <a:r>
              <a:rPr lang="en-US" altLang="zh-CN" sz="850" dirty="0">
                <a:solidFill>
                  <a:schemeClr val="tx1">
                    <a:lumMod val="65000"/>
                    <a:lumOff val="35000"/>
                  </a:schemeClr>
                </a:solidFill>
                <a:latin typeface="Arial" panose="020B0604020202020204" pitchFamily="34" charset="0"/>
              </a:rPr>
              <a:t>Smart</a:t>
            </a:r>
          </a:p>
          <a:p>
            <a:r>
              <a:rPr lang="en-US" altLang="zh-CN" sz="850" dirty="0">
                <a:solidFill>
                  <a:schemeClr val="tx1">
                    <a:lumMod val="65000"/>
                    <a:lumOff val="35000"/>
                  </a:schemeClr>
                </a:solidFill>
                <a:latin typeface="Arial" panose="020B0604020202020204" pitchFamily="34" charset="0"/>
              </a:rPr>
              <a:t>O&amp;M</a:t>
            </a:r>
          </a:p>
        </p:txBody>
      </p:sp>
      <p:sp>
        <p:nvSpPr>
          <p:cNvPr id="22" name="文本框 21"/>
          <p:cNvSpPr txBox="1"/>
          <p:nvPr/>
        </p:nvSpPr>
        <p:spPr>
          <a:xfrm>
            <a:off x="2913140" y="1953925"/>
            <a:ext cx="1184299" cy="353943"/>
          </a:xfrm>
          <a:prstGeom prst="rect">
            <a:avLst/>
          </a:prstGeom>
          <a:noFill/>
        </p:spPr>
        <p:txBody>
          <a:bodyPr wrap="square" rtlCol="0">
            <a:spAutoFit/>
          </a:bodyPr>
          <a:lstStyle/>
          <a:p>
            <a:r>
              <a:rPr lang="en-US" altLang="zh-CN" sz="850" dirty="0">
                <a:solidFill>
                  <a:schemeClr val="tx1">
                    <a:lumMod val="65000"/>
                    <a:lumOff val="35000"/>
                  </a:schemeClr>
                </a:solidFill>
                <a:latin typeface="Arial" panose="020B0604020202020204" pitchFamily="34" charset="0"/>
              </a:rPr>
              <a:t>Safe &amp; </a:t>
            </a:r>
          </a:p>
          <a:p>
            <a:r>
              <a:rPr lang="en-US" altLang="zh-CN" sz="850" dirty="0">
                <a:solidFill>
                  <a:schemeClr val="tx1">
                    <a:lumMod val="65000"/>
                    <a:lumOff val="35000"/>
                  </a:schemeClr>
                </a:solidFill>
                <a:latin typeface="Arial" panose="020B0604020202020204" pitchFamily="34" charset="0"/>
              </a:rPr>
              <a:t>Reliable</a:t>
            </a:r>
          </a:p>
        </p:txBody>
      </p:sp>
      <p:grpSp>
        <p:nvGrpSpPr>
          <p:cNvPr id="41" name="组合 40"/>
          <p:cNvGrpSpPr/>
          <p:nvPr/>
        </p:nvGrpSpPr>
        <p:grpSpPr>
          <a:xfrm>
            <a:off x="1462087" y="5949126"/>
            <a:ext cx="1883658" cy="463510"/>
            <a:chOff x="3271502" y="5949126"/>
            <a:chExt cx="1883658" cy="463510"/>
          </a:xfrm>
        </p:grpSpPr>
        <p:pic>
          <p:nvPicPr>
            <p:cNvPr id="27" name="图片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1502" y="5949126"/>
              <a:ext cx="1883658" cy="463510"/>
            </a:xfrm>
            <a:prstGeom prst="rect">
              <a:avLst/>
            </a:prstGeom>
          </p:spPr>
        </p:pic>
        <p:sp>
          <p:nvSpPr>
            <p:cNvPr id="29" name="文本框 28"/>
            <p:cNvSpPr txBox="1"/>
            <p:nvPr/>
          </p:nvSpPr>
          <p:spPr>
            <a:xfrm>
              <a:off x="3271502" y="5987238"/>
              <a:ext cx="1883658" cy="351506"/>
            </a:xfrm>
            <a:prstGeom prst="rect">
              <a:avLst/>
            </a:prstGeom>
            <a:noFill/>
          </p:spPr>
          <p:txBody>
            <a:bodyPr wrap="square" rtlCol="0">
              <a:spAutoFit/>
            </a:bodyPr>
            <a:lstStyle/>
            <a:p>
              <a:pPr algn="ctr">
                <a:lnSpc>
                  <a:spcPts val="2300"/>
                </a:lnSpc>
              </a:pPr>
              <a:r>
                <a:rPr lang="en-US" altLang="zh-CN" sz="1300" dirty="0">
                  <a:solidFill>
                    <a:schemeClr val="bg1"/>
                  </a:solidFill>
                  <a:latin typeface="Arial" panose="020B0604020202020204" pitchFamily="34" charset="0"/>
                </a:rPr>
                <a:t>30kW/60kWh</a:t>
              </a:r>
            </a:p>
          </p:txBody>
        </p:sp>
      </p:grpSp>
      <p:grpSp>
        <p:nvGrpSpPr>
          <p:cNvPr id="43" name="组合 42"/>
          <p:cNvGrpSpPr/>
          <p:nvPr/>
        </p:nvGrpSpPr>
        <p:grpSpPr>
          <a:xfrm>
            <a:off x="3952331" y="5948824"/>
            <a:ext cx="1928825" cy="463550"/>
            <a:chOff x="5497969" y="5948824"/>
            <a:chExt cx="1928825" cy="463550"/>
          </a:xfrm>
        </p:grpSpPr>
        <p:pic>
          <p:nvPicPr>
            <p:cNvPr id="28" name="图片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7969" y="5948824"/>
              <a:ext cx="1928825" cy="463550"/>
            </a:xfrm>
            <a:prstGeom prst="rect">
              <a:avLst/>
            </a:prstGeom>
          </p:spPr>
        </p:pic>
        <p:sp>
          <p:nvSpPr>
            <p:cNvPr id="30" name="文本框 29"/>
            <p:cNvSpPr txBox="1"/>
            <p:nvPr/>
          </p:nvSpPr>
          <p:spPr>
            <a:xfrm>
              <a:off x="5497969" y="5986924"/>
              <a:ext cx="1928825" cy="351506"/>
            </a:xfrm>
            <a:prstGeom prst="rect">
              <a:avLst/>
            </a:prstGeom>
            <a:noFill/>
          </p:spPr>
          <p:txBody>
            <a:bodyPr wrap="square" rtlCol="0">
              <a:spAutoFit/>
            </a:bodyPr>
            <a:lstStyle/>
            <a:p>
              <a:pPr algn="ctr">
                <a:lnSpc>
                  <a:spcPts val="2300"/>
                </a:lnSpc>
              </a:pPr>
              <a:r>
                <a:rPr lang="en-US" altLang="zh-CN" sz="1300" dirty="0">
                  <a:solidFill>
                    <a:schemeClr val="bg1"/>
                  </a:solidFill>
                  <a:latin typeface="Arial" panose="020B0604020202020204" pitchFamily="34" charset="0"/>
                </a:rPr>
                <a:t>50kW/100kWh</a:t>
              </a:r>
            </a:p>
          </p:txBody>
        </p:sp>
      </p:grpSp>
      <p:sp>
        <p:nvSpPr>
          <p:cNvPr id="50" name="文本框 49"/>
          <p:cNvSpPr txBox="1"/>
          <p:nvPr/>
        </p:nvSpPr>
        <p:spPr>
          <a:xfrm>
            <a:off x="669220" y="629672"/>
            <a:ext cx="2676525" cy="682238"/>
          </a:xfrm>
          <a:prstGeom prst="rect">
            <a:avLst/>
          </a:prstGeom>
          <a:noFill/>
        </p:spPr>
        <p:txBody>
          <a:bodyPr wrap="square" rtlCol="0">
            <a:spAutoFit/>
          </a:bodyPr>
          <a:lstStyle/>
          <a:p>
            <a:pPr>
              <a:lnSpc>
                <a:spcPts val="2300"/>
              </a:lnSpc>
            </a:pPr>
            <a:r>
              <a:rPr lang="en-US" altLang="zh-CN" sz="1700" b="1" dirty="0">
                <a:solidFill>
                  <a:schemeClr val="bg1"/>
                </a:solidFill>
                <a:latin typeface="Arial" panose="020B0604020202020204" pitchFamily="34" charset="0"/>
                <a:cs typeface="Arial" panose="020B0604020202020204" pitchFamily="34" charset="0"/>
              </a:rPr>
              <a:t>All-In-One Outdoor Energy Storage Cabinet</a:t>
            </a:r>
          </a:p>
        </p:txBody>
      </p:sp>
      <p:cxnSp>
        <p:nvCxnSpPr>
          <p:cNvPr id="51" name="直接连接符 50"/>
          <p:cNvCxnSpPr/>
          <p:nvPr/>
        </p:nvCxnSpPr>
        <p:spPr>
          <a:xfrm>
            <a:off x="772198" y="1325616"/>
            <a:ext cx="2733092" cy="0"/>
          </a:xfrm>
          <a:prstGeom prst="line">
            <a:avLst/>
          </a:prstGeom>
          <a:ln w="15875">
            <a:gradFill>
              <a:gsLst>
                <a:gs pos="34000">
                  <a:schemeClr val="bg1"/>
                </a:gs>
                <a:gs pos="100000">
                  <a:schemeClr val="bg1">
                    <a:alpha val="25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44" name="图片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985" y="1522430"/>
            <a:ext cx="356563" cy="332633"/>
          </a:xfrm>
          <a:prstGeom prst="rect">
            <a:avLst/>
          </a:prstGeom>
        </p:spPr>
      </p:pic>
      <p:pic>
        <p:nvPicPr>
          <p:cNvPr id="45" name="图片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6532" y="1498906"/>
            <a:ext cx="377448" cy="379681"/>
          </a:xfrm>
          <a:prstGeom prst="rect">
            <a:avLst/>
          </a:prstGeom>
        </p:spPr>
      </p:pic>
      <p:pic>
        <p:nvPicPr>
          <p:cNvPr id="46" name="图片 4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79611" y="1497789"/>
            <a:ext cx="341712" cy="381914"/>
          </a:xfrm>
          <a:prstGeom prst="rect">
            <a:avLst/>
          </a:prstGeom>
        </p:spPr>
      </p:pic>
      <p:sp>
        <p:nvSpPr>
          <p:cNvPr id="48" name="椭圆 47"/>
          <p:cNvSpPr/>
          <p:nvPr/>
        </p:nvSpPr>
        <p:spPr>
          <a:xfrm>
            <a:off x="468694" y="5476564"/>
            <a:ext cx="3881364" cy="563550"/>
          </a:xfrm>
          <a:prstGeom prst="ellipse">
            <a:avLst/>
          </a:prstGeom>
          <a:solidFill>
            <a:schemeClr val="tx1">
              <a:lumMod val="75000"/>
              <a:lumOff val="25000"/>
            </a:schemeClr>
          </a:solidFill>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08869" y="2788270"/>
            <a:ext cx="3201014" cy="3018926"/>
          </a:xfrm>
          <a:prstGeom prst="rect">
            <a:avLst/>
          </a:prstGeom>
          <a:effectLst/>
        </p:spPr>
      </p:pic>
      <p:sp>
        <p:nvSpPr>
          <p:cNvPr id="63" name="椭圆 62"/>
          <p:cNvSpPr/>
          <p:nvPr/>
        </p:nvSpPr>
        <p:spPr>
          <a:xfrm>
            <a:off x="3004105" y="5475134"/>
            <a:ext cx="3881364" cy="563550"/>
          </a:xfrm>
          <a:prstGeom prst="ellipse">
            <a:avLst/>
          </a:prstGeom>
          <a:solidFill>
            <a:schemeClr val="tx1">
              <a:lumMod val="75000"/>
              <a:lumOff val="25000"/>
            </a:schemeClr>
          </a:solidFill>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952331" y="2898476"/>
            <a:ext cx="1984912" cy="2898476"/>
          </a:xfrm>
          <a:prstGeom prst="rect">
            <a:avLst/>
          </a:prstGeom>
          <a:effectLst/>
        </p:spPr>
      </p:pic>
    </p:spTree>
    <p:extLst>
      <p:ext uri="{BB962C8B-B14F-4D97-AF65-F5344CB8AC3E}">
        <p14:creationId xmlns:p14="http://schemas.microsoft.com/office/powerpoint/2010/main" val="1114350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55277"/>
            <a:ext cx="12290270" cy="6913277"/>
          </a:xfrm>
        </p:spPr>
      </p:pic>
      <p:sp>
        <p:nvSpPr>
          <p:cNvPr id="5" name="文本框 4"/>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29</a:t>
            </a:r>
            <a:endParaRPr lang="zh-CN" altLang="en-US" sz="1100" dirty="0">
              <a:solidFill>
                <a:schemeClr val="bg1"/>
              </a:solidFill>
              <a:latin typeface="Arial" panose="020B0604020202020204" pitchFamily="34" charset="0"/>
            </a:endParaRPr>
          </a:p>
        </p:txBody>
      </p:sp>
      <p:sp>
        <p:nvSpPr>
          <p:cNvPr id="6" name="文本框 5"/>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109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102"/>
          <p:cNvSpPr/>
          <p:nvPr/>
        </p:nvSpPr>
        <p:spPr>
          <a:xfrm>
            <a:off x="0" y="0"/>
            <a:ext cx="12192000"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7" name="任意多边形: 形状 116"/>
          <p:cNvSpPr/>
          <p:nvPr/>
        </p:nvSpPr>
        <p:spPr>
          <a:xfrm>
            <a:off x="-857202" y="2215001"/>
            <a:ext cx="14023725" cy="1541114"/>
          </a:xfrm>
          <a:custGeom>
            <a:avLst/>
            <a:gdLst>
              <a:gd name="connsiteX0" fmla="*/ 13045 w 12593582"/>
              <a:gd name="connsiteY0" fmla="*/ 1195754 h 1260616"/>
              <a:gd name="connsiteX1" fmla="*/ 384834 w 12593582"/>
              <a:gd name="connsiteY1" fmla="*/ 1225899 h 1260616"/>
              <a:gd name="connsiteX2" fmla="*/ 2565327 w 12593582"/>
              <a:gd name="connsiteY2" fmla="*/ 773723 h 1260616"/>
              <a:gd name="connsiteX3" fmla="*/ 3881661 w 12593582"/>
              <a:gd name="connsiteY3" fmla="*/ 1215850 h 1260616"/>
              <a:gd name="connsiteX4" fmla="*/ 6323410 w 12593582"/>
              <a:gd name="connsiteY4" fmla="*/ 492369 h 1260616"/>
              <a:gd name="connsiteX5" fmla="*/ 8724966 w 12593582"/>
              <a:gd name="connsiteY5" fmla="*/ 1235947 h 1260616"/>
              <a:gd name="connsiteX6" fmla="*/ 12593582 w 12593582"/>
              <a:gd name="connsiteY6" fmla="*/ 0 h 1260616"/>
              <a:gd name="connsiteX0-1" fmla="*/ 9373 w 12589910"/>
              <a:gd name="connsiteY0-2" fmla="*/ 1195754 h 1268123"/>
              <a:gd name="connsiteX1-3" fmla="*/ 381162 w 12589910"/>
              <a:gd name="connsiteY1-4" fmla="*/ 1225899 h 1268123"/>
              <a:gd name="connsiteX2-5" fmla="*/ 2368615 w 12589910"/>
              <a:gd name="connsiteY2-6" fmla="*/ 672123 h 1268123"/>
              <a:gd name="connsiteX3-7" fmla="*/ 3877989 w 12589910"/>
              <a:gd name="connsiteY3-8" fmla="*/ 1215850 h 1268123"/>
              <a:gd name="connsiteX4-9" fmla="*/ 6319738 w 12589910"/>
              <a:gd name="connsiteY4-10" fmla="*/ 492369 h 1268123"/>
              <a:gd name="connsiteX5-11" fmla="*/ 8721294 w 12589910"/>
              <a:gd name="connsiteY5-12" fmla="*/ 1235947 h 1268123"/>
              <a:gd name="connsiteX6-13" fmla="*/ 12589910 w 12589910"/>
              <a:gd name="connsiteY6-14" fmla="*/ 0 h 1268123"/>
              <a:gd name="connsiteX0-15" fmla="*/ 9373 w 12589910"/>
              <a:gd name="connsiteY0-16" fmla="*/ 1195754 h 1268123"/>
              <a:gd name="connsiteX1-17" fmla="*/ 381162 w 12589910"/>
              <a:gd name="connsiteY1-18" fmla="*/ 1225899 h 1268123"/>
              <a:gd name="connsiteX2-19" fmla="*/ 2368615 w 12589910"/>
              <a:gd name="connsiteY2-20" fmla="*/ 672123 h 1268123"/>
              <a:gd name="connsiteX3-21" fmla="*/ 3877989 w 12589910"/>
              <a:gd name="connsiteY3-22" fmla="*/ 1215850 h 1268123"/>
              <a:gd name="connsiteX4-23" fmla="*/ 6319738 w 12589910"/>
              <a:gd name="connsiteY4-24" fmla="*/ 492369 h 1268123"/>
              <a:gd name="connsiteX5-25" fmla="*/ 9534094 w 12589910"/>
              <a:gd name="connsiteY5-26" fmla="*/ 1174987 h 1268123"/>
              <a:gd name="connsiteX6-27" fmla="*/ 12589910 w 12589910"/>
              <a:gd name="connsiteY6-28" fmla="*/ 0 h 1268123"/>
              <a:gd name="connsiteX0-29" fmla="*/ 9373 w 12650870"/>
              <a:gd name="connsiteY0-30" fmla="*/ 1419274 h 1491643"/>
              <a:gd name="connsiteX1-31" fmla="*/ 381162 w 12650870"/>
              <a:gd name="connsiteY1-32" fmla="*/ 1449419 h 1491643"/>
              <a:gd name="connsiteX2-33" fmla="*/ 2368615 w 12650870"/>
              <a:gd name="connsiteY2-34" fmla="*/ 895643 h 1491643"/>
              <a:gd name="connsiteX3-35" fmla="*/ 3877989 w 12650870"/>
              <a:gd name="connsiteY3-36" fmla="*/ 1439370 h 1491643"/>
              <a:gd name="connsiteX4-37" fmla="*/ 6319738 w 12650870"/>
              <a:gd name="connsiteY4-38" fmla="*/ 715889 h 1491643"/>
              <a:gd name="connsiteX5-39" fmla="*/ 9534094 w 12650870"/>
              <a:gd name="connsiteY5-40" fmla="*/ 1398507 h 1491643"/>
              <a:gd name="connsiteX6-41" fmla="*/ 12650870 w 12650870"/>
              <a:gd name="connsiteY6-42" fmla="*/ 0 h 1491643"/>
              <a:gd name="connsiteX0-43" fmla="*/ 9373 w 12650870"/>
              <a:gd name="connsiteY0-44" fmla="*/ 1419274 h 1491643"/>
              <a:gd name="connsiteX1-45" fmla="*/ 381162 w 12650870"/>
              <a:gd name="connsiteY1-46" fmla="*/ 1449419 h 1491643"/>
              <a:gd name="connsiteX2-47" fmla="*/ 2368615 w 12650870"/>
              <a:gd name="connsiteY2-48" fmla="*/ 895643 h 1491643"/>
              <a:gd name="connsiteX3-49" fmla="*/ 3877989 w 12650870"/>
              <a:gd name="connsiteY3-50" fmla="*/ 1439370 h 1491643"/>
              <a:gd name="connsiteX4-51" fmla="*/ 6319738 w 12650870"/>
              <a:gd name="connsiteY4-52" fmla="*/ 715889 h 1491643"/>
              <a:gd name="connsiteX5-53" fmla="*/ 9534094 w 12650870"/>
              <a:gd name="connsiteY5-54" fmla="*/ 1398507 h 1491643"/>
              <a:gd name="connsiteX6-55" fmla="*/ 12650870 w 12650870"/>
              <a:gd name="connsiteY6-56" fmla="*/ 0 h 1491643"/>
              <a:gd name="connsiteX0-57" fmla="*/ 6652 w 12648149"/>
              <a:gd name="connsiteY0-58" fmla="*/ 1419274 h 1488639"/>
              <a:gd name="connsiteX1-59" fmla="*/ 378441 w 12648149"/>
              <a:gd name="connsiteY1-60" fmla="*/ 1449419 h 1488639"/>
              <a:gd name="connsiteX2-61" fmla="*/ 2152534 w 12648149"/>
              <a:gd name="connsiteY2-62" fmla="*/ 936283 h 1488639"/>
              <a:gd name="connsiteX3-63" fmla="*/ 3875268 w 12648149"/>
              <a:gd name="connsiteY3-64" fmla="*/ 1439370 h 1488639"/>
              <a:gd name="connsiteX4-65" fmla="*/ 6317017 w 12648149"/>
              <a:gd name="connsiteY4-66" fmla="*/ 715889 h 1488639"/>
              <a:gd name="connsiteX5-67" fmla="*/ 9531373 w 12648149"/>
              <a:gd name="connsiteY5-68" fmla="*/ 1398507 h 1488639"/>
              <a:gd name="connsiteX6-69" fmla="*/ 12648149 w 12648149"/>
              <a:gd name="connsiteY6-70" fmla="*/ 0 h 1488639"/>
              <a:gd name="connsiteX0-71" fmla="*/ 6652 w 12648149"/>
              <a:gd name="connsiteY0-72" fmla="*/ 1419274 h 1488639"/>
              <a:gd name="connsiteX1-73" fmla="*/ 378441 w 12648149"/>
              <a:gd name="connsiteY1-74" fmla="*/ 1449419 h 1488639"/>
              <a:gd name="connsiteX2-75" fmla="*/ 2152534 w 12648149"/>
              <a:gd name="connsiteY2-76" fmla="*/ 936283 h 1488639"/>
              <a:gd name="connsiteX3-77" fmla="*/ 3875268 w 12648149"/>
              <a:gd name="connsiteY3-78" fmla="*/ 1439370 h 1488639"/>
              <a:gd name="connsiteX4-79" fmla="*/ 6629437 w 12648149"/>
              <a:gd name="connsiteY4-80" fmla="*/ 784469 h 1488639"/>
              <a:gd name="connsiteX5-81" fmla="*/ 9531373 w 12648149"/>
              <a:gd name="connsiteY5-82" fmla="*/ 1398507 h 1488639"/>
              <a:gd name="connsiteX6-83" fmla="*/ 12648149 w 12648149"/>
              <a:gd name="connsiteY6-84" fmla="*/ 0 h 1488639"/>
              <a:gd name="connsiteX0-85" fmla="*/ 6652 w 12648149"/>
              <a:gd name="connsiteY0-86" fmla="*/ 1419274 h 1488639"/>
              <a:gd name="connsiteX1-87" fmla="*/ 378441 w 12648149"/>
              <a:gd name="connsiteY1-88" fmla="*/ 1449419 h 1488639"/>
              <a:gd name="connsiteX2-89" fmla="*/ 2152534 w 12648149"/>
              <a:gd name="connsiteY2-90" fmla="*/ 936283 h 1488639"/>
              <a:gd name="connsiteX3-91" fmla="*/ 4050528 w 12648149"/>
              <a:gd name="connsiteY3-92" fmla="*/ 1386030 h 1488639"/>
              <a:gd name="connsiteX4-93" fmla="*/ 6629437 w 12648149"/>
              <a:gd name="connsiteY4-94" fmla="*/ 784469 h 1488639"/>
              <a:gd name="connsiteX5-95" fmla="*/ 9531373 w 12648149"/>
              <a:gd name="connsiteY5-96" fmla="*/ 1398507 h 1488639"/>
              <a:gd name="connsiteX6-97" fmla="*/ 12648149 w 12648149"/>
              <a:gd name="connsiteY6-98" fmla="*/ 0 h 1488639"/>
              <a:gd name="connsiteX0-99" fmla="*/ 8792 w 12650289"/>
              <a:gd name="connsiteY0-100" fmla="*/ 1419274 h 1482447"/>
              <a:gd name="connsiteX1-101" fmla="*/ 380581 w 12650289"/>
              <a:gd name="connsiteY1-102" fmla="*/ 1449419 h 1482447"/>
              <a:gd name="connsiteX2-103" fmla="*/ 2329934 w 12650289"/>
              <a:gd name="connsiteY2-104" fmla="*/ 1020103 h 1482447"/>
              <a:gd name="connsiteX3-105" fmla="*/ 4052668 w 12650289"/>
              <a:gd name="connsiteY3-106" fmla="*/ 1386030 h 1482447"/>
              <a:gd name="connsiteX4-107" fmla="*/ 6631577 w 12650289"/>
              <a:gd name="connsiteY4-108" fmla="*/ 784469 h 1482447"/>
              <a:gd name="connsiteX5-109" fmla="*/ 9533513 w 12650289"/>
              <a:gd name="connsiteY5-110" fmla="*/ 1398507 h 1482447"/>
              <a:gd name="connsiteX6-111" fmla="*/ 12650289 w 12650289"/>
              <a:gd name="connsiteY6-112" fmla="*/ 0 h 1482447"/>
              <a:gd name="connsiteX0-113" fmla="*/ 8792 w 12650289"/>
              <a:gd name="connsiteY0-114" fmla="*/ 1419274 h 1482447"/>
              <a:gd name="connsiteX1-115" fmla="*/ 380581 w 12650289"/>
              <a:gd name="connsiteY1-116" fmla="*/ 1449419 h 1482447"/>
              <a:gd name="connsiteX2-117" fmla="*/ 2329934 w 12650289"/>
              <a:gd name="connsiteY2-118" fmla="*/ 1020103 h 1482447"/>
              <a:gd name="connsiteX3-119" fmla="*/ 4052668 w 12650289"/>
              <a:gd name="connsiteY3-120" fmla="*/ 1386030 h 1482447"/>
              <a:gd name="connsiteX4-121" fmla="*/ 6631577 w 12650289"/>
              <a:gd name="connsiteY4-122" fmla="*/ 784469 h 1482447"/>
              <a:gd name="connsiteX5-123" fmla="*/ 9533513 w 12650289"/>
              <a:gd name="connsiteY5-124" fmla="*/ 1398507 h 1482447"/>
              <a:gd name="connsiteX6-125" fmla="*/ 12650289 w 12650289"/>
              <a:gd name="connsiteY6-126" fmla="*/ 0 h 1482447"/>
              <a:gd name="connsiteX0-127" fmla="*/ 8792 w 12690929"/>
              <a:gd name="connsiteY0-128" fmla="*/ 1510714 h 1573887"/>
              <a:gd name="connsiteX1-129" fmla="*/ 380581 w 12690929"/>
              <a:gd name="connsiteY1-130" fmla="*/ 1540859 h 1573887"/>
              <a:gd name="connsiteX2-131" fmla="*/ 2329934 w 12690929"/>
              <a:gd name="connsiteY2-132" fmla="*/ 1111543 h 1573887"/>
              <a:gd name="connsiteX3-133" fmla="*/ 4052668 w 12690929"/>
              <a:gd name="connsiteY3-134" fmla="*/ 1477470 h 1573887"/>
              <a:gd name="connsiteX4-135" fmla="*/ 6631577 w 12690929"/>
              <a:gd name="connsiteY4-136" fmla="*/ 875909 h 1573887"/>
              <a:gd name="connsiteX5-137" fmla="*/ 9533513 w 12690929"/>
              <a:gd name="connsiteY5-138" fmla="*/ 1489947 h 1573887"/>
              <a:gd name="connsiteX6-139" fmla="*/ 12690929 w 12690929"/>
              <a:gd name="connsiteY6-140" fmla="*/ 0 h 1573887"/>
              <a:gd name="connsiteX0-141" fmla="*/ 8792 w 12690929"/>
              <a:gd name="connsiteY0-142" fmla="*/ 1510714 h 1573887"/>
              <a:gd name="connsiteX1-143" fmla="*/ 380581 w 12690929"/>
              <a:gd name="connsiteY1-144" fmla="*/ 1540859 h 1573887"/>
              <a:gd name="connsiteX2-145" fmla="*/ 2329934 w 12690929"/>
              <a:gd name="connsiteY2-146" fmla="*/ 1111543 h 1573887"/>
              <a:gd name="connsiteX3-147" fmla="*/ 4052668 w 12690929"/>
              <a:gd name="connsiteY3-148" fmla="*/ 1477470 h 1573887"/>
              <a:gd name="connsiteX4-149" fmla="*/ 6631577 w 12690929"/>
              <a:gd name="connsiteY4-150" fmla="*/ 977509 h 1573887"/>
              <a:gd name="connsiteX5-151" fmla="*/ 9533513 w 12690929"/>
              <a:gd name="connsiteY5-152" fmla="*/ 1489947 h 1573887"/>
              <a:gd name="connsiteX6-153" fmla="*/ 12690929 w 12690929"/>
              <a:gd name="connsiteY6-154" fmla="*/ 0 h 1573887"/>
              <a:gd name="connsiteX0-155" fmla="*/ 8792 w 12690929"/>
              <a:gd name="connsiteY0-156" fmla="*/ 1510714 h 1573887"/>
              <a:gd name="connsiteX1-157" fmla="*/ 380581 w 12690929"/>
              <a:gd name="connsiteY1-158" fmla="*/ 1540859 h 1573887"/>
              <a:gd name="connsiteX2-159" fmla="*/ 2329934 w 12690929"/>
              <a:gd name="connsiteY2-160" fmla="*/ 1111543 h 1573887"/>
              <a:gd name="connsiteX3-161" fmla="*/ 4052668 w 12690929"/>
              <a:gd name="connsiteY3-162" fmla="*/ 1477470 h 1573887"/>
              <a:gd name="connsiteX4-163" fmla="*/ 6235337 w 12690929"/>
              <a:gd name="connsiteY4-164" fmla="*/ 924169 h 1573887"/>
              <a:gd name="connsiteX5-165" fmla="*/ 9533513 w 12690929"/>
              <a:gd name="connsiteY5-166" fmla="*/ 1489947 h 1573887"/>
              <a:gd name="connsiteX6-167" fmla="*/ 12690929 w 12690929"/>
              <a:gd name="connsiteY6-168" fmla="*/ 0 h 1573887"/>
              <a:gd name="connsiteX0-169" fmla="*/ 8792 w 12690929"/>
              <a:gd name="connsiteY0-170" fmla="*/ 1510714 h 1573887"/>
              <a:gd name="connsiteX1-171" fmla="*/ 380581 w 12690929"/>
              <a:gd name="connsiteY1-172" fmla="*/ 1540859 h 1573887"/>
              <a:gd name="connsiteX2-173" fmla="*/ 2329934 w 12690929"/>
              <a:gd name="connsiteY2-174" fmla="*/ 1111543 h 1573887"/>
              <a:gd name="connsiteX3-175" fmla="*/ 4052668 w 12690929"/>
              <a:gd name="connsiteY3-176" fmla="*/ 1424130 h 1573887"/>
              <a:gd name="connsiteX4-177" fmla="*/ 6235337 w 12690929"/>
              <a:gd name="connsiteY4-178" fmla="*/ 924169 h 1573887"/>
              <a:gd name="connsiteX5-179" fmla="*/ 9533513 w 12690929"/>
              <a:gd name="connsiteY5-180" fmla="*/ 1489947 h 1573887"/>
              <a:gd name="connsiteX6-181" fmla="*/ 12690929 w 12690929"/>
              <a:gd name="connsiteY6-182" fmla="*/ 0 h 1573887"/>
              <a:gd name="connsiteX0-183" fmla="*/ 468 w 14023725"/>
              <a:gd name="connsiteY0-184" fmla="*/ 1175434 h 1541114"/>
              <a:gd name="connsiteX1-185" fmla="*/ 1713377 w 14023725"/>
              <a:gd name="connsiteY1-186" fmla="*/ 1540859 h 1541114"/>
              <a:gd name="connsiteX2-187" fmla="*/ 3662730 w 14023725"/>
              <a:gd name="connsiteY2-188" fmla="*/ 1111543 h 1541114"/>
              <a:gd name="connsiteX3-189" fmla="*/ 5385464 w 14023725"/>
              <a:gd name="connsiteY3-190" fmla="*/ 1424130 h 1541114"/>
              <a:gd name="connsiteX4-191" fmla="*/ 7568133 w 14023725"/>
              <a:gd name="connsiteY4-192" fmla="*/ 924169 h 1541114"/>
              <a:gd name="connsiteX5-193" fmla="*/ 10866309 w 14023725"/>
              <a:gd name="connsiteY5-194" fmla="*/ 1489947 h 1541114"/>
              <a:gd name="connsiteX6-195" fmla="*/ 14023725 w 14023725"/>
              <a:gd name="connsiteY6-196" fmla="*/ 0 h 15411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023725" h="1541114">
                <a:moveTo>
                  <a:pt x="468" y="1175434"/>
                </a:moveTo>
                <a:cubicBezTo>
                  <a:pt x="-26328" y="1225676"/>
                  <a:pt x="1103000" y="1551507"/>
                  <a:pt x="1713377" y="1540859"/>
                </a:cubicBezTo>
                <a:cubicBezTo>
                  <a:pt x="2323754" y="1530211"/>
                  <a:pt x="3050716" y="1130998"/>
                  <a:pt x="3662730" y="1111543"/>
                </a:cubicBezTo>
                <a:cubicBezTo>
                  <a:pt x="4274744" y="1092088"/>
                  <a:pt x="4734564" y="1455359"/>
                  <a:pt x="5385464" y="1424130"/>
                </a:cubicBezTo>
                <a:cubicBezTo>
                  <a:pt x="6036365" y="1392901"/>
                  <a:pt x="6654659" y="913200"/>
                  <a:pt x="7568133" y="924169"/>
                </a:cubicBezTo>
                <a:cubicBezTo>
                  <a:pt x="8481607" y="935138"/>
                  <a:pt x="9821280" y="1572008"/>
                  <a:pt x="10866309" y="1489947"/>
                </a:cubicBezTo>
                <a:cubicBezTo>
                  <a:pt x="11911338" y="1407886"/>
                  <a:pt x="13252011" y="891903"/>
                  <a:pt x="14023725" y="0"/>
                </a:cubicBezTo>
              </a:path>
            </a:pathLst>
          </a:custGeom>
          <a:noFill/>
          <a:ln w="4445">
            <a:gradFill>
              <a:gsLst>
                <a:gs pos="0">
                  <a:schemeClr val="accent1">
                    <a:lumMod val="5000"/>
                    <a:lumOff val="95000"/>
                  </a:schemeClr>
                </a:gs>
                <a:gs pos="74000">
                  <a:schemeClr val="accent2">
                    <a:lumMod val="75000"/>
                  </a:schemeClr>
                </a:gs>
                <a:gs pos="20000">
                  <a:srgbClr val="FF0000"/>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118" name="任意多边形: 形状 117"/>
          <p:cNvSpPr/>
          <p:nvPr/>
        </p:nvSpPr>
        <p:spPr>
          <a:xfrm>
            <a:off x="-144673" y="1209952"/>
            <a:ext cx="13764655" cy="2561456"/>
          </a:xfrm>
          <a:custGeom>
            <a:avLst/>
            <a:gdLst>
              <a:gd name="connsiteX0" fmla="*/ 13045 w 12593582"/>
              <a:gd name="connsiteY0" fmla="*/ 1195754 h 1260616"/>
              <a:gd name="connsiteX1" fmla="*/ 384834 w 12593582"/>
              <a:gd name="connsiteY1" fmla="*/ 1225899 h 1260616"/>
              <a:gd name="connsiteX2" fmla="*/ 2565327 w 12593582"/>
              <a:gd name="connsiteY2" fmla="*/ 773723 h 1260616"/>
              <a:gd name="connsiteX3" fmla="*/ 3881661 w 12593582"/>
              <a:gd name="connsiteY3" fmla="*/ 1215850 h 1260616"/>
              <a:gd name="connsiteX4" fmla="*/ 6323410 w 12593582"/>
              <a:gd name="connsiteY4" fmla="*/ 492369 h 1260616"/>
              <a:gd name="connsiteX5" fmla="*/ 8724966 w 12593582"/>
              <a:gd name="connsiteY5" fmla="*/ 1235947 h 1260616"/>
              <a:gd name="connsiteX6" fmla="*/ 12593582 w 12593582"/>
              <a:gd name="connsiteY6" fmla="*/ 0 h 1260616"/>
              <a:gd name="connsiteX0-1" fmla="*/ 9373 w 12589910"/>
              <a:gd name="connsiteY0-2" fmla="*/ 1195754 h 1268123"/>
              <a:gd name="connsiteX1-3" fmla="*/ 381162 w 12589910"/>
              <a:gd name="connsiteY1-4" fmla="*/ 1225899 h 1268123"/>
              <a:gd name="connsiteX2-5" fmla="*/ 2368615 w 12589910"/>
              <a:gd name="connsiteY2-6" fmla="*/ 672123 h 1268123"/>
              <a:gd name="connsiteX3-7" fmla="*/ 3877989 w 12589910"/>
              <a:gd name="connsiteY3-8" fmla="*/ 1215850 h 1268123"/>
              <a:gd name="connsiteX4-9" fmla="*/ 6319738 w 12589910"/>
              <a:gd name="connsiteY4-10" fmla="*/ 492369 h 1268123"/>
              <a:gd name="connsiteX5-11" fmla="*/ 8721294 w 12589910"/>
              <a:gd name="connsiteY5-12" fmla="*/ 1235947 h 1268123"/>
              <a:gd name="connsiteX6-13" fmla="*/ 12589910 w 12589910"/>
              <a:gd name="connsiteY6-14" fmla="*/ 0 h 1268123"/>
              <a:gd name="connsiteX0-15" fmla="*/ 9373 w 12589910"/>
              <a:gd name="connsiteY0-16" fmla="*/ 1195754 h 1268123"/>
              <a:gd name="connsiteX1-17" fmla="*/ 381162 w 12589910"/>
              <a:gd name="connsiteY1-18" fmla="*/ 1225899 h 1268123"/>
              <a:gd name="connsiteX2-19" fmla="*/ 2368615 w 12589910"/>
              <a:gd name="connsiteY2-20" fmla="*/ 672123 h 1268123"/>
              <a:gd name="connsiteX3-21" fmla="*/ 3877989 w 12589910"/>
              <a:gd name="connsiteY3-22" fmla="*/ 1215850 h 1268123"/>
              <a:gd name="connsiteX4-23" fmla="*/ 6319738 w 12589910"/>
              <a:gd name="connsiteY4-24" fmla="*/ 492369 h 1268123"/>
              <a:gd name="connsiteX5-25" fmla="*/ 9534094 w 12589910"/>
              <a:gd name="connsiteY5-26" fmla="*/ 1174987 h 1268123"/>
              <a:gd name="connsiteX6-27" fmla="*/ 12589910 w 12589910"/>
              <a:gd name="connsiteY6-28" fmla="*/ 0 h 1268123"/>
              <a:gd name="connsiteX0-29" fmla="*/ 9373 w 12650870"/>
              <a:gd name="connsiteY0-30" fmla="*/ 1419274 h 1491643"/>
              <a:gd name="connsiteX1-31" fmla="*/ 381162 w 12650870"/>
              <a:gd name="connsiteY1-32" fmla="*/ 1449419 h 1491643"/>
              <a:gd name="connsiteX2-33" fmla="*/ 2368615 w 12650870"/>
              <a:gd name="connsiteY2-34" fmla="*/ 895643 h 1491643"/>
              <a:gd name="connsiteX3-35" fmla="*/ 3877989 w 12650870"/>
              <a:gd name="connsiteY3-36" fmla="*/ 1439370 h 1491643"/>
              <a:gd name="connsiteX4-37" fmla="*/ 6319738 w 12650870"/>
              <a:gd name="connsiteY4-38" fmla="*/ 715889 h 1491643"/>
              <a:gd name="connsiteX5-39" fmla="*/ 9534094 w 12650870"/>
              <a:gd name="connsiteY5-40" fmla="*/ 1398507 h 1491643"/>
              <a:gd name="connsiteX6-41" fmla="*/ 12650870 w 12650870"/>
              <a:gd name="connsiteY6-42" fmla="*/ 0 h 1491643"/>
              <a:gd name="connsiteX0-43" fmla="*/ 9373 w 12650870"/>
              <a:gd name="connsiteY0-44" fmla="*/ 1419274 h 1491643"/>
              <a:gd name="connsiteX1-45" fmla="*/ 381162 w 12650870"/>
              <a:gd name="connsiteY1-46" fmla="*/ 1449419 h 1491643"/>
              <a:gd name="connsiteX2-47" fmla="*/ 2368615 w 12650870"/>
              <a:gd name="connsiteY2-48" fmla="*/ 895643 h 1491643"/>
              <a:gd name="connsiteX3-49" fmla="*/ 3877989 w 12650870"/>
              <a:gd name="connsiteY3-50" fmla="*/ 1439370 h 1491643"/>
              <a:gd name="connsiteX4-51" fmla="*/ 6319738 w 12650870"/>
              <a:gd name="connsiteY4-52" fmla="*/ 715889 h 1491643"/>
              <a:gd name="connsiteX5-53" fmla="*/ 9534094 w 12650870"/>
              <a:gd name="connsiteY5-54" fmla="*/ 1398507 h 1491643"/>
              <a:gd name="connsiteX6-55" fmla="*/ 12650870 w 12650870"/>
              <a:gd name="connsiteY6-56" fmla="*/ 0 h 1491643"/>
              <a:gd name="connsiteX0-57" fmla="*/ 6652 w 12648149"/>
              <a:gd name="connsiteY0-58" fmla="*/ 1419274 h 1488639"/>
              <a:gd name="connsiteX1-59" fmla="*/ 378441 w 12648149"/>
              <a:gd name="connsiteY1-60" fmla="*/ 1449419 h 1488639"/>
              <a:gd name="connsiteX2-61" fmla="*/ 2152534 w 12648149"/>
              <a:gd name="connsiteY2-62" fmla="*/ 936283 h 1488639"/>
              <a:gd name="connsiteX3-63" fmla="*/ 3875268 w 12648149"/>
              <a:gd name="connsiteY3-64" fmla="*/ 1439370 h 1488639"/>
              <a:gd name="connsiteX4-65" fmla="*/ 6317017 w 12648149"/>
              <a:gd name="connsiteY4-66" fmla="*/ 715889 h 1488639"/>
              <a:gd name="connsiteX5-67" fmla="*/ 9531373 w 12648149"/>
              <a:gd name="connsiteY5-68" fmla="*/ 1398507 h 1488639"/>
              <a:gd name="connsiteX6-69" fmla="*/ 12648149 w 12648149"/>
              <a:gd name="connsiteY6-70" fmla="*/ 0 h 1488639"/>
              <a:gd name="connsiteX0-71" fmla="*/ 22237 w 12663734"/>
              <a:gd name="connsiteY0-72" fmla="*/ 1419274 h 1502914"/>
              <a:gd name="connsiteX1-73" fmla="*/ 394026 w 12663734"/>
              <a:gd name="connsiteY1-74" fmla="*/ 1449419 h 1502914"/>
              <a:gd name="connsiteX2-75" fmla="*/ 2899639 w 12663734"/>
              <a:gd name="connsiteY2-76" fmla="*/ 743243 h 1502914"/>
              <a:gd name="connsiteX3-77" fmla="*/ 3890853 w 12663734"/>
              <a:gd name="connsiteY3-78" fmla="*/ 1439370 h 1502914"/>
              <a:gd name="connsiteX4-79" fmla="*/ 6332602 w 12663734"/>
              <a:gd name="connsiteY4-80" fmla="*/ 715889 h 1502914"/>
              <a:gd name="connsiteX5-81" fmla="*/ 9546958 w 12663734"/>
              <a:gd name="connsiteY5-82" fmla="*/ 1398507 h 1502914"/>
              <a:gd name="connsiteX6-83" fmla="*/ 12663734 w 12663734"/>
              <a:gd name="connsiteY6-84" fmla="*/ 0 h 1502914"/>
              <a:gd name="connsiteX0-85" fmla="*/ 22237 w 12663734"/>
              <a:gd name="connsiteY0-86" fmla="*/ 1419274 h 1502914"/>
              <a:gd name="connsiteX1-87" fmla="*/ 394026 w 12663734"/>
              <a:gd name="connsiteY1-88" fmla="*/ 1449419 h 1502914"/>
              <a:gd name="connsiteX2-89" fmla="*/ 2899639 w 12663734"/>
              <a:gd name="connsiteY2-90" fmla="*/ 743243 h 1502914"/>
              <a:gd name="connsiteX3-91" fmla="*/ 4673173 w 12663734"/>
              <a:gd name="connsiteY3-92" fmla="*/ 1175210 h 1502914"/>
              <a:gd name="connsiteX4-93" fmla="*/ 6332602 w 12663734"/>
              <a:gd name="connsiteY4-94" fmla="*/ 715889 h 1502914"/>
              <a:gd name="connsiteX5-95" fmla="*/ 9546958 w 12663734"/>
              <a:gd name="connsiteY5-96" fmla="*/ 1398507 h 1502914"/>
              <a:gd name="connsiteX6-97" fmla="*/ 12663734 w 12663734"/>
              <a:gd name="connsiteY6-98" fmla="*/ 0 h 1502914"/>
              <a:gd name="connsiteX0-99" fmla="*/ 22237 w 12663734"/>
              <a:gd name="connsiteY0-100" fmla="*/ 1419274 h 1502914"/>
              <a:gd name="connsiteX1-101" fmla="*/ 394026 w 12663734"/>
              <a:gd name="connsiteY1-102" fmla="*/ 1449419 h 1502914"/>
              <a:gd name="connsiteX2-103" fmla="*/ 2899639 w 12663734"/>
              <a:gd name="connsiteY2-104" fmla="*/ 743243 h 1502914"/>
              <a:gd name="connsiteX3-105" fmla="*/ 4673173 w 12663734"/>
              <a:gd name="connsiteY3-106" fmla="*/ 1175210 h 1502914"/>
              <a:gd name="connsiteX4-107" fmla="*/ 7633082 w 12663734"/>
              <a:gd name="connsiteY4-108" fmla="*/ 685409 h 1502914"/>
              <a:gd name="connsiteX5-109" fmla="*/ 9546958 w 12663734"/>
              <a:gd name="connsiteY5-110" fmla="*/ 1398507 h 1502914"/>
              <a:gd name="connsiteX6-111" fmla="*/ 12663734 w 12663734"/>
              <a:gd name="connsiteY6-112" fmla="*/ 0 h 1502914"/>
              <a:gd name="connsiteX0-113" fmla="*/ 22237 w 12663734"/>
              <a:gd name="connsiteY0-114" fmla="*/ 1419274 h 1502914"/>
              <a:gd name="connsiteX1-115" fmla="*/ 394026 w 12663734"/>
              <a:gd name="connsiteY1-116" fmla="*/ 1449419 h 1502914"/>
              <a:gd name="connsiteX2-117" fmla="*/ 2899639 w 12663734"/>
              <a:gd name="connsiteY2-118" fmla="*/ 743243 h 1502914"/>
              <a:gd name="connsiteX3-119" fmla="*/ 4673173 w 12663734"/>
              <a:gd name="connsiteY3-120" fmla="*/ 1175210 h 1502914"/>
              <a:gd name="connsiteX4-121" fmla="*/ 7633082 w 12663734"/>
              <a:gd name="connsiteY4-122" fmla="*/ 685409 h 1502914"/>
              <a:gd name="connsiteX5-123" fmla="*/ 10115918 w 12663734"/>
              <a:gd name="connsiteY5-124" fmla="*/ 1368027 h 1502914"/>
              <a:gd name="connsiteX6-125" fmla="*/ 12663734 w 12663734"/>
              <a:gd name="connsiteY6-126" fmla="*/ 0 h 1502914"/>
              <a:gd name="connsiteX0-127" fmla="*/ 22237 w 13636007"/>
              <a:gd name="connsiteY0-128" fmla="*/ 1315102 h 1398742"/>
              <a:gd name="connsiteX1-129" fmla="*/ 394026 w 13636007"/>
              <a:gd name="connsiteY1-130" fmla="*/ 1345247 h 1398742"/>
              <a:gd name="connsiteX2-131" fmla="*/ 2899639 w 13636007"/>
              <a:gd name="connsiteY2-132" fmla="*/ 639071 h 1398742"/>
              <a:gd name="connsiteX3-133" fmla="*/ 4673173 w 13636007"/>
              <a:gd name="connsiteY3-134" fmla="*/ 1071038 h 1398742"/>
              <a:gd name="connsiteX4-135" fmla="*/ 7633082 w 13636007"/>
              <a:gd name="connsiteY4-136" fmla="*/ 581237 h 1398742"/>
              <a:gd name="connsiteX5-137" fmla="*/ 10115918 w 13636007"/>
              <a:gd name="connsiteY5-138" fmla="*/ 1263855 h 1398742"/>
              <a:gd name="connsiteX6-139" fmla="*/ 13636007 w 13636007"/>
              <a:gd name="connsiteY6-140" fmla="*/ 0 h 1398742"/>
              <a:gd name="connsiteX0-141" fmla="*/ 22237 w 13636007"/>
              <a:gd name="connsiteY0-142" fmla="*/ 1315102 h 1398742"/>
              <a:gd name="connsiteX1-143" fmla="*/ 394026 w 13636007"/>
              <a:gd name="connsiteY1-144" fmla="*/ 1345247 h 1398742"/>
              <a:gd name="connsiteX2-145" fmla="*/ 2899639 w 13636007"/>
              <a:gd name="connsiteY2-146" fmla="*/ 639071 h 1398742"/>
              <a:gd name="connsiteX3-147" fmla="*/ 4673173 w 13636007"/>
              <a:gd name="connsiteY3-148" fmla="*/ 1071038 h 1398742"/>
              <a:gd name="connsiteX4-149" fmla="*/ 7633082 w 13636007"/>
              <a:gd name="connsiteY4-150" fmla="*/ 581237 h 1398742"/>
              <a:gd name="connsiteX5-151" fmla="*/ 10115918 w 13636007"/>
              <a:gd name="connsiteY5-152" fmla="*/ 1263855 h 1398742"/>
              <a:gd name="connsiteX6-153" fmla="*/ 13636007 w 13636007"/>
              <a:gd name="connsiteY6-154" fmla="*/ 0 h 1398742"/>
              <a:gd name="connsiteX0-155" fmla="*/ 931 w 14378630"/>
              <a:gd name="connsiteY0-156" fmla="*/ 909988 h 1348562"/>
              <a:gd name="connsiteX1-157" fmla="*/ 1136649 w 14378630"/>
              <a:gd name="connsiteY1-158" fmla="*/ 1345247 h 1348562"/>
              <a:gd name="connsiteX2-159" fmla="*/ 3642262 w 14378630"/>
              <a:gd name="connsiteY2-160" fmla="*/ 639071 h 1348562"/>
              <a:gd name="connsiteX3-161" fmla="*/ 5415796 w 14378630"/>
              <a:gd name="connsiteY3-162" fmla="*/ 1071038 h 1348562"/>
              <a:gd name="connsiteX4-163" fmla="*/ 8375705 w 14378630"/>
              <a:gd name="connsiteY4-164" fmla="*/ 581237 h 1348562"/>
              <a:gd name="connsiteX5-165" fmla="*/ 10858541 w 14378630"/>
              <a:gd name="connsiteY5-166" fmla="*/ 1263855 h 1348562"/>
              <a:gd name="connsiteX6-167" fmla="*/ 14378630 w 14378630"/>
              <a:gd name="connsiteY6-168" fmla="*/ 0 h 1348562"/>
              <a:gd name="connsiteX0-169" fmla="*/ 383 w 14378082"/>
              <a:gd name="connsiteY0-170" fmla="*/ 909988 h 1270263"/>
              <a:gd name="connsiteX1-171" fmla="*/ 1969478 w 14378082"/>
              <a:gd name="connsiteY1-172" fmla="*/ 1067455 h 1270263"/>
              <a:gd name="connsiteX2-173" fmla="*/ 3641714 w 14378082"/>
              <a:gd name="connsiteY2-174" fmla="*/ 639071 h 1270263"/>
              <a:gd name="connsiteX3-175" fmla="*/ 5415248 w 14378082"/>
              <a:gd name="connsiteY3-176" fmla="*/ 1071038 h 1270263"/>
              <a:gd name="connsiteX4-177" fmla="*/ 8375157 w 14378082"/>
              <a:gd name="connsiteY4-178" fmla="*/ 581237 h 1270263"/>
              <a:gd name="connsiteX5-179" fmla="*/ 10857993 w 14378082"/>
              <a:gd name="connsiteY5-180" fmla="*/ 1263855 h 1270263"/>
              <a:gd name="connsiteX6-181" fmla="*/ 14378082 w 14378082"/>
              <a:gd name="connsiteY6-182" fmla="*/ 0 h 1270263"/>
              <a:gd name="connsiteX0-183" fmla="*/ 414 w 14250791"/>
              <a:gd name="connsiteY0-184" fmla="*/ 585897 h 1270263"/>
              <a:gd name="connsiteX1-185" fmla="*/ 1842187 w 14250791"/>
              <a:gd name="connsiteY1-186" fmla="*/ 1067455 h 1270263"/>
              <a:gd name="connsiteX2-187" fmla="*/ 3514423 w 14250791"/>
              <a:gd name="connsiteY2-188" fmla="*/ 639071 h 1270263"/>
              <a:gd name="connsiteX3-189" fmla="*/ 5287957 w 14250791"/>
              <a:gd name="connsiteY3-190" fmla="*/ 1071038 h 1270263"/>
              <a:gd name="connsiteX4-191" fmla="*/ 8247866 w 14250791"/>
              <a:gd name="connsiteY4-192" fmla="*/ 581237 h 1270263"/>
              <a:gd name="connsiteX5-193" fmla="*/ 10730702 w 14250791"/>
              <a:gd name="connsiteY5-194" fmla="*/ 1263855 h 1270263"/>
              <a:gd name="connsiteX6-195" fmla="*/ 14250791 w 14250791"/>
              <a:gd name="connsiteY6-196" fmla="*/ 0 h 1270263"/>
              <a:gd name="connsiteX0-197" fmla="*/ 407 w 14250784"/>
              <a:gd name="connsiteY0-198" fmla="*/ 585897 h 1270263"/>
              <a:gd name="connsiteX1-199" fmla="*/ 1865329 w 14250784"/>
              <a:gd name="connsiteY1-200" fmla="*/ 1102179 h 1270263"/>
              <a:gd name="connsiteX2-201" fmla="*/ 3514416 w 14250784"/>
              <a:gd name="connsiteY2-202" fmla="*/ 639071 h 1270263"/>
              <a:gd name="connsiteX3-203" fmla="*/ 5287950 w 14250784"/>
              <a:gd name="connsiteY3-204" fmla="*/ 1071038 h 1270263"/>
              <a:gd name="connsiteX4-205" fmla="*/ 8247859 w 14250784"/>
              <a:gd name="connsiteY4-206" fmla="*/ 581237 h 1270263"/>
              <a:gd name="connsiteX5-207" fmla="*/ 10730695 w 14250784"/>
              <a:gd name="connsiteY5-208" fmla="*/ 1263855 h 1270263"/>
              <a:gd name="connsiteX6-209" fmla="*/ 14250784 w 14250784"/>
              <a:gd name="connsiteY6-210" fmla="*/ 0 h 1270263"/>
              <a:gd name="connsiteX0-211" fmla="*/ 438 w 14250815"/>
              <a:gd name="connsiteY0-212" fmla="*/ 585897 h 1270263"/>
              <a:gd name="connsiteX1-213" fmla="*/ 1865360 w 14250815"/>
              <a:gd name="connsiteY1-214" fmla="*/ 1102179 h 1270263"/>
              <a:gd name="connsiteX2-215" fmla="*/ 4104756 w 14250815"/>
              <a:gd name="connsiteY2-216" fmla="*/ 858990 h 1270263"/>
              <a:gd name="connsiteX3-217" fmla="*/ 5287981 w 14250815"/>
              <a:gd name="connsiteY3-218" fmla="*/ 1071038 h 1270263"/>
              <a:gd name="connsiteX4-219" fmla="*/ 8247890 w 14250815"/>
              <a:gd name="connsiteY4-220" fmla="*/ 581237 h 1270263"/>
              <a:gd name="connsiteX5-221" fmla="*/ 10730726 w 14250815"/>
              <a:gd name="connsiteY5-222" fmla="*/ 1263855 h 1270263"/>
              <a:gd name="connsiteX6-223" fmla="*/ 14250815 w 14250815"/>
              <a:gd name="connsiteY6-224" fmla="*/ 0 h 1270263"/>
              <a:gd name="connsiteX0-225" fmla="*/ 438 w 14250815"/>
              <a:gd name="connsiteY0-226" fmla="*/ 585897 h 1270469"/>
              <a:gd name="connsiteX1-227" fmla="*/ 1865360 w 14250815"/>
              <a:gd name="connsiteY1-228" fmla="*/ 1102179 h 1270469"/>
              <a:gd name="connsiteX2-229" fmla="*/ 4104756 w 14250815"/>
              <a:gd name="connsiteY2-230" fmla="*/ 858990 h 1270469"/>
              <a:gd name="connsiteX3-231" fmla="*/ 6318127 w 14250815"/>
              <a:gd name="connsiteY3-232" fmla="*/ 920567 h 1270469"/>
              <a:gd name="connsiteX4-233" fmla="*/ 8247890 w 14250815"/>
              <a:gd name="connsiteY4-234" fmla="*/ 581237 h 1270469"/>
              <a:gd name="connsiteX5-235" fmla="*/ 10730726 w 14250815"/>
              <a:gd name="connsiteY5-236" fmla="*/ 1263855 h 1270469"/>
              <a:gd name="connsiteX6-237" fmla="*/ 14250815 w 14250815"/>
              <a:gd name="connsiteY6-238" fmla="*/ 0 h 1270469"/>
              <a:gd name="connsiteX0-239" fmla="*/ 438 w 14250815"/>
              <a:gd name="connsiteY0-240" fmla="*/ 585897 h 1270469"/>
              <a:gd name="connsiteX1-241" fmla="*/ 1865360 w 14250815"/>
              <a:gd name="connsiteY1-242" fmla="*/ 1102179 h 1270469"/>
              <a:gd name="connsiteX2-243" fmla="*/ 4104756 w 14250815"/>
              <a:gd name="connsiteY2-244" fmla="*/ 858990 h 1270469"/>
              <a:gd name="connsiteX3-245" fmla="*/ 6318127 w 14250815"/>
              <a:gd name="connsiteY3-246" fmla="*/ 920567 h 1270469"/>
              <a:gd name="connsiteX4-247" fmla="*/ 8247890 w 14250815"/>
              <a:gd name="connsiteY4-248" fmla="*/ 581237 h 1270469"/>
              <a:gd name="connsiteX5-249" fmla="*/ 10730726 w 14250815"/>
              <a:gd name="connsiteY5-250" fmla="*/ 1263855 h 1270469"/>
              <a:gd name="connsiteX6-251" fmla="*/ 14250815 w 14250815"/>
              <a:gd name="connsiteY6-252" fmla="*/ 0 h 1270469"/>
              <a:gd name="connsiteX0-253" fmla="*/ 438 w 14250815"/>
              <a:gd name="connsiteY0-254" fmla="*/ 585897 h 1155682"/>
              <a:gd name="connsiteX1-255" fmla="*/ 1865360 w 14250815"/>
              <a:gd name="connsiteY1-256" fmla="*/ 1102179 h 1155682"/>
              <a:gd name="connsiteX2-257" fmla="*/ 4104756 w 14250815"/>
              <a:gd name="connsiteY2-258" fmla="*/ 858990 h 1155682"/>
              <a:gd name="connsiteX3-259" fmla="*/ 6318127 w 14250815"/>
              <a:gd name="connsiteY3-260" fmla="*/ 920567 h 1155682"/>
              <a:gd name="connsiteX4-261" fmla="*/ 8247890 w 14250815"/>
              <a:gd name="connsiteY4-262" fmla="*/ 581237 h 1155682"/>
              <a:gd name="connsiteX5-263" fmla="*/ 10777025 w 14250815"/>
              <a:gd name="connsiteY5-264" fmla="*/ 1148109 h 1155682"/>
              <a:gd name="connsiteX6-265" fmla="*/ 14250815 w 14250815"/>
              <a:gd name="connsiteY6-266" fmla="*/ 0 h 1155682"/>
              <a:gd name="connsiteX0-267" fmla="*/ 438 w 14250815"/>
              <a:gd name="connsiteY0-268" fmla="*/ 585897 h 1155954"/>
              <a:gd name="connsiteX1-269" fmla="*/ 1865360 w 14250815"/>
              <a:gd name="connsiteY1-270" fmla="*/ 1102179 h 1155954"/>
              <a:gd name="connsiteX2-271" fmla="*/ 4104756 w 14250815"/>
              <a:gd name="connsiteY2-272" fmla="*/ 858990 h 1155954"/>
              <a:gd name="connsiteX3-273" fmla="*/ 6318127 w 14250815"/>
              <a:gd name="connsiteY3-274" fmla="*/ 920567 h 1155954"/>
              <a:gd name="connsiteX4-275" fmla="*/ 8537257 w 14250815"/>
              <a:gd name="connsiteY4-276" fmla="*/ 604387 h 1155954"/>
              <a:gd name="connsiteX5-277" fmla="*/ 10777025 w 14250815"/>
              <a:gd name="connsiteY5-278" fmla="*/ 1148109 h 1155954"/>
              <a:gd name="connsiteX6-279" fmla="*/ 14250815 w 14250815"/>
              <a:gd name="connsiteY6-280" fmla="*/ 0 h 1155954"/>
              <a:gd name="connsiteX0-281" fmla="*/ 438 w 14250815"/>
              <a:gd name="connsiteY0-282" fmla="*/ 585897 h 1155954"/>
              <a:gd name="connsiteX1-283" fmla="*/ 1865360 w 14250815"/>
              <a:gd name="connsiteY1-284" fmla="*/ 1102179 h 1155954"/>
              <a:gd name="connsiteX2-285" fmla="*/ 4081606 w 14250815"/>
              <a:gd name="connsiteY2-286" fmla="*/ 766392 h 1155954"/>
              <a:gd name="connsiteX3-287" fmla="*/ 6318127 w 14250815"/>
              <a:gd name="connsiteY3-288" fmla="*/ 920567 h 1155954"/>
              <a:gd name="connsiteX4-289" fmla="*/ 8537257 w 14250815"/>
              <a:gd name="connsiteY4-290" fmla="*/ 604387 h 1155954"/>
              <a:gd name="connsiteX5-291" fmla="*/ 10777025 w 14250815"/>
              <a:gd name="connsiteY5-292" fmla="*/ 1148109 h 1155954"/>
              <a:gd name="connsiteX6-293" fmla="*/ 14250815 w 14250815"/>
              <a:gd name="connsiteY6-294" fmla="*/ 0 h 1155954"/>
              <a:gd name="connsiteX0-295" fmla="*/ 438 w 14250815"/>
              <a:gd name="connsiteY0-296" fmla="*/ 585897 h 1155863"/>
              <a:gd name="connsiteX1-297" fmla="*/ 1865360 w 14250815"/>
              <a:gd name="connsiteY1-298" fmla="*/ 1102179 h 1155863"/>
              <a:gd name="connsiteX2-299" fmla="*/ 4081606 w 14250815"/>
              <a:gd name="connsiteY2-300" fmla="*/ 766392 h 1155863"/>
              <a:gd name="connsiteX3-301" fmla="*/ 6399150 w 14250815"/>
              <a:gd name="connsiteY3-302" fmla="*/ 966865 h 1155863"/>
              <a:gd name="connsiteX4-303" fmla="*/ 8537257 w 14250815"/>
              <a:gd name="connsiteY4-304" fmla="*/ 604387 h 1155863"/>
              <a:gd name="connsiteX5-305" fmla="*/ 10777025 w 14250815"/>
              <a:gd name="connsiteY5-306" fmla="*/ 1148109 h 1155863"/>
              <a:gd name="connsiteX6-307" fmla="*/ 14250815 w 14250815"/>
              <a:gd name="connsiteY6-308" fmla="*/ 0 h 1155863"/>
              <a:gd name="connsiteX0-309" fmla="*/ 397 w 14250774"/>
              <a:gd name="connsiteY0-310" fmla="*/ 585897 h 1173236"/>
              <a:gd name="connsiteX1-311" fmla="*/ 1992640 w 14250774"/>
              <a:gd name="connsiteY1-312" fmla="*/ 1171627 h 1173236"/>
              <a:gd name="connsiteX2-313" fmla="*/ 4081565 w 14250774"/>
              <a:gd name="connsiteY2-314" fmla="*/ 766392 h 1173236"/>
              <a:gd name="connsiteX3-315" fmla="*/ 6399109 w 14250774"/>
              <a:gd name="connsiteY3-316" fmla="*/ 966865 h 1173236"/>
              <a:gd name="connsiteX4-317" fmla="*/ 8537216 w 14250774"/>
              <a:gd name="connsiteY4-318" fmla="*/ 604387 h 1173236"/>
              <a:gd name="connsiteX5-319" fmla="*/ 10776984 w 14250774"/>
              <a:gd name="connsiteY5-320" fmla="*/ 1148109 h 1173236"/>
              <a:gd name="connsiteX6-321" fmla="*/ 14250774 w 14250774"/>
              <a:gd name="connsiteY6-322" fmla="*/ 0 h 1173236"/>
              <a:gd name="connsiteX0-323" fmla="*/ 397 w 14250774"/>
              <a:gd name="connsiteY0-324" fmla="*/ 585897 h 1173236"/>
              <a:gd name="connsiteX1-325" fmla="*/ 1992640 w 14250774"/>
              <a:gd name="connsiteY1-326" fmla="*/ 1171627 h 1173236"/>
              <a:gd name="connsiteX2-327" fmla="*/ 4081565 w 14250774"/>
              <a:gd name="connsiteY2-328" fmla="*/ 766392 h 1173236"/>
              <a:gd name="connsiteX3-329" fmla="*/ 6399109 w 14250774"/>
              <a:gd name="connsiteY3-330" fmla="*/ 966865 h 1173236"/>
              <a:gd name="connsiteX4-331" fmla="*/ 9009656 w 14250774"/>
              <a:gd name="connsiteY4-332" fmla="*/ 589147 h 1173236"/>
              <a:gd name="connsiteX5-333" fmla="*/ 10776984 w 14250774"/>
              <a:gd name="connsiteY5-334" fmla="*/ 1148109 h 1173236"/>
              <a:gd name="connsiteX6-335" fmla="*/ 14250774 w 14250774"/>
              <a:gd name="connsiteY6-336" fmla="*/ 0 h 1173236"/>
              <a:gd name="connsiteX0-337" fmla="*/ 397 w 14250774"/>
              <a:gd name="connsiteY0-338" fmla="*/ 585897 h 1173236"/>
              <a:gd name="connsiteX1-339" fmla="*/ 1992640 w 14250774"/>
              <a:gd name="connsiteY1-340" fmla="*/ 1171627 h 1173236"/>
              <a:gd name="connsiteX2-341" fmla="*/ 4081565 w 14250774"/>
              <a:gd name="connsiteY2-342" fmla="*/ 766392 h 1173236"/>
              <a:gd name="connsiteX3-343" fmla="*/ 6399109 w 14250774"/>
              <a:gd name="connsiteY3-344" fmla="*/ 966865 h 1173236"/>
              <a:gd name="connsiteX4-345" fmla="*/ 9009656 w 14250774"/>
              <a:gd name="connsiteY4-346" fmla="*/ 589147 h 1173236"/>
              <a:gd name="connsiteX5-347" fmla="*/ 11295144 w 14250774"/>
              <a:gd name="connsiteY5-348" fmla="*/ 1102389 h 1173236"/>
              <a:gd name="connsiteX6-349" fmla="*/ 14250774 w 14250774"/>
              <a:gd name="connsiteY6-350" fmla="*/ 0 h 1173236"/>
              <a:gd name="connsiteX0-351" fmla="*/ 397 w 14250774"/>
              <a:gd name="connsiteY0-352" fmla="*/ 585897 h 1173236"/>
              <a:gd name="connsiteX1-353" fmla="*/ 1992640 w 14250774"/>
              <a:gd name="connsiteY1-354" fmla="*/ 1171627 h 1173236"/>
              <a:gd name="connsiteX2-355" fmla="*/ 4081565 w 14250774"/>
              <a:gd name="connsiteY2-356" fmla="*/ 766392 h 1173236"/>
              <a:gd name="connsiteX3-357" fmla="*/ 6399109 w 14250774"/>
              <a:gd name="connsiteY3-358" fmla="*/ 966865 h 1173236"/>
              <a:gd name="connsiteX4-359" fmla="*/ 9060456 w 14250774"/>
              <a:gd name="connsiteY4-360" fmla="*/ 711067 h 1173236"/>
              <a:gd name="connsiteX5-361" fmla="*/ 11295144 w 14250774"/>
              <a:gd name="connsiteY5-362" fmla="*/ 1102389 h 1173236"/>
              <a:gd name="connsiteX6-363" fmla="*/ 14250774 w 14250774"/>
              <a:gd name="connsiteY6-364" fmla="*/ 0 h 1173236"/>
              <a:gd name="connsiteX0-365" fmla="*/ 397 w 14250774"/>
              <a:gd name="connsiteY0-366" fmla="*/ 585897 h 1260847"/>
              <a:gd name="connsiteX1-367" fmla="*/ 1992640 w 14250774"/>
              <a:gd name="connsiteY1-368" fmla="*/ 1171627 h 1260847"/>
              <a:gd name="connsiteX2-369" fmla="*/ 4081565 w 14250774"/>
              <a:gd name="connsiteY2-370" fmla="*/ 766392 h 1260847"/>
              <a:gd name="connsiteX3-371" fmla="*/ 6399109 w 14250774"/>
              <a:gd name="connsiteY3-372" fmla="*/ 966865 h 1260847"/>
              <a:gd name="connsiteX4-373" fmla="*/ 9060456 w 14250774"/>
              <a:gd name="connsiteY4-374" fmla="*/ 711067 h 1260847"/>
              <a:gd name="connsiteX5-375" fmla="*/ 12302141 w 14250774"/>
              <a:gd name="connsiteY5-376" fmla="*/ 1252860 h 1260847"/>
              <a:gd name="connsiteX6-377" fmla="*/ 14250774 w 14250774"/>
              <a:gd name="connsiteY6-378" fmla="*/ 0 h 1260847"/>
              <a:gd name="connsiteX0-379" fmla="*/ 397 w 14250774"/>
              <a:gd name="connsiteY0-380" fmla="*/ 585897 h 1272301"/>
              <a:gd name="connsiteX1-381" fmla="*/ 1992640 w 14250774"/>
              <a:gd name="connsiteY1-382" fmla="*/ 1171627 h 1272301"/>
              <a:gd name="connsiteX2-383" fmla="*/ 4081565 w 14250774"/>
              <a:gd name="connsiteY2-384" fmla="*/ 766392 h 1272301"/>
              <a:gd name="connsiteX3-385" fmla="*/ 6399109 w 14250774"/>
              <a:gd name="connsiteY3-386" fmla="*/ 966865 h 1272301"/>
              <a:gd name="connsiteX4-387" fmla="*/ 9060456 w 14250774"/>
              <a:gd name="connsiteY4-388" fmla="*/ 711067 h 1272301"/>
              <a:gd name="connsiteX5-389" fmla="*/ 12209544 w 14250774"/>
              <a:gd name="connsiteY5-390" fmla="*/ 1264434 h 1272301"/>
              <a:gd name="connsiteX6-391" fmla="*/ 14250774 w 14250774"/>
              <a:gd name="connsiteY6-392" fmla="*/ 0 h 1272301"/>
              <a:gd name="connsiteX0-393" fmla="*/ 397 w 13880384"/>
              <a:gd name="connsiteY0-394" fmla="*/ 1268803 h 1955207"/>
              <a:gd name="connsiteX1-395" fmla="*/ 1992640 w 13880384"/>
              <a:gd name="connsiteY1-396" fmla="*/ 1854533 h 1955207"/>
              <a:gd name="connsiteX2-397" fmla="*/ 4081565 w 13880384"/>
              <a:gd name="connsiteY2-398" fmla="*/ 1449298 h 1955207"/>
              <a:gd name="connsiteX3-399" fmla="*/ 6399109 w 13880384"/>
              <a:gd name="connsiteY3-400" fmla="*/ 1649771 h 1955207"/>
              <a:gd name="connsiteX4-401" fmla="*/ 9060456 w 13880384"/>
              <a:gd name="connsiteY4-402" fmla="*/ 1393973 h 1955207"/>
              <a:gd name="connsiteX5-403" fmla="*/ 12209544 w 13880384"/>
              <a:gd name="connsiteY5-404" fmla="*/ 1947340 h 1955207"/>
              <a:gd name="connsiteX6-405" fmla="*/ 13880384 w 13880384"/>
              <a:gd name="connsiteY6-406" fmla="*/ 0 h 1955207"/>
              <a:gd name="connsiteX0-407" fmla="*/ 397 w 13880384"/>
              <a:gd name="connsiteY0-408" fmla="*/ 1268803 h 1955207"/>
              <a:gd name="connsiteX1-409" fmla="*/ 1992640 w 13880384"/>
              <a:gd name="connsiteY1-410" fmla="*/ 1854533 h 1955207"/>
              <a:gd name="connsiteX2-411" fmla="*/ 4081565 w 13880384"/>
              <a:gd name="connsiteY2-412" fmla="*/ 1449298 h 1955207"/>
              <a:gd name="connsiteX3-413" fmla="*/ 6399109 w 13880384"/>
              <a:gd name="connsiteY3-414" fmla="*/ 1649771 h 1955207"/>
              <a:gd name="connsiteX4-415" fmla="*/ 9060456 w 13880384"/>
              <a:gd name="connsiteY4-416" fmla="*/ 1393973 h 1955207"/>
              <a:gd name="connsiteX5-417" fmla="*/ 12209544 w 13880384"/>
              <a:gd name="connsiteY5-418" fmla="*/ 1947340 h 1955207"/>
              <a:gd name="connsiteX6-419" fmla="*/ 13880384 w 13880384"/>
              <a:gd name="connsiteY6-420" fmla="*/ 0 h 1955207"/>
              <a:gd name="connsiteX0-421" fmla="*/ 397 w 13764637"/>
              <a:gd name="connsiteY0-422" fmla="*/ 1974859 h 2661263"/>
              <a:gd name="connsiteX1-423" fmla="*/ 1992640 w 13764637"/>
              <a:gd name="connsiteY1-424" fmla="*/ 2560589 h 2661263"/>
              <a:gd name="connsiteX2-425" fmla="*/ 4081565 w 13764637"/>
              <a:gd name="connsiteY2-426" fmla="*/ 2155354 h 2661263"/>
              <a:gd name="connsiteX3-427" fmla="*/ 6399109 w 13764637"/>
              <a:gd name="connsiteY3-428" fmla="*/ 2355827 h 2661263"/>
              <a:gd name="connsiteX4-429" fmla="*/ 9060456 w 13764637"/>
              <a:gd name="connsiteY4-430" fmla="*/ 2100029 h 2661263"/>
              <a:gd name="connsiteX5-431" fmla="*/ 12209544 w 13764637"/>
              <a:gd name="connsiteY5-432" fmla="*/ 2653396 h 2661263"/>
              <a:gd name="connsiteX6-433" fmla="*/ 13764637 w 13764637"/>
              <a:gd name="connsiteY6-434" fmla="*/ 0 h 2661263"/>
              <a:gd name="connsiteX0-435" fmla="*/ 397 w 13764637"/>
              <a:gd name="connsiteY0-436" fmla="*/ 1974859 h 2661263"/>
              <a:gd name="connsiteX1-437" fmla="*/ 1992640 w 13764637"/>
              <a:gd name="connsiteY1-438" fmla="*/ 2560589 h 2661263"/>
              <a:gd name="connsiteX2-439" fmla="*/ 4081565 w 13764637"/>
              <a:gd name="connsiteY2-440" fmla="*/ 2155354 h 2661263"/>
              <a:gd name="connsiteX3-441" fmla="*/ 6399109 w 13764637"/>
              <a:gd name="connsiteY3-442" fmla="*/ 2355827 h 2661263"/>
              <a:gd name="connsiteX4-443" fmla="*/ 9060456 w 13764637"/>
              <a:gd name="connsiteY4-444" fmla="*/ 2100029 h 2661263"/>
              <a:gd name="connsiteX5-445" fmla="*/ 12209544 w 13764637"/>
              <a:gd name="connsiteY5-446" fmla="*/ 2653396 h 2661263"/>
              <a:gd name="connsiteX6-447" fmla="*/ 13764637 w 13764637"/>
              <a:gd name="connsiteY6-448" fmla="*/ 0 h 2661263"/>
              <a:gd name="connsiteX0-449" fmla="*/ 397 w 13764637"/>
              <a:gd name="connsiteY0-450" fmla="*/ 1974859 h 2661493"/>
              <a:gd name="connsiteX1-451" fmla="*/ 1992640 w 13764637"/>
              <a:gd name="connsiteY1-452" fmla="*/ 2560589 h 2661493"/>
              <a:gd name="connsiteX2-453" fmla="*/ 4081565 w 13764637"/>
              <a:gd name="connsiteY2-454" fmla="*/ 2155354 h 2661493"/>
              <a:gd name="connsiteX3-455" fmla="*/ 6399109 w 13764637"/>
              <a:gd name="connsiteY3-456" fmla="*/ 2355827 h 2661493"/>
              <a:gd name="connsiteX4-457" fmla="*/ 9932184 w 13764637"/>
              <a:gd name="connsiteY4-458" fmla="*/ 2118317 h 2661493"/>
              <a:gd name="connsiteX5-459" fmla="*/ 12209544 w 13764637"/>
              <a:gd name="connsiteY5-460" fmla="*/ 2653396 h 2661493"/>
              <a:gd name="connsiteX6-461" fmla="*/ 13764637 w 13764637"/>
              <a:gd name="connsiteY6-462" fmla="*/ 0 h 2661493"/>
              <a:gd name="connsiteX0-463" fmla="*/ 397 w 13764637"/>
              <a:gd name="connsiteY0-464" fmla="*/ 1974859 h 2663678"/>
              <a:gd name="connsiteX1-465" fmla="*/ 1992640 w 13764637"/>
              <a:gd name="connsiteY1-466" fmla="*/ 2560589 h 2663678"/>
              <a:gd name="connsiteX2-467" fmla="*/ 4081565 w 13764637"/>
              <a:gd name="connsiteY2-468" fmla="*/ 2155354 h 2663678"/>
              <a:gd name="connsiteX3-469" fmla="*/ 6399109 w 13764637"/>
              <a:gd name="connsiteY3-470" fmla="*/ 2355827 h 2663678"/>
              <a:gd name="connsiteX4-471" fmla="*/ 9932184 w 13764637"/>
              <a:gd name="connsiteY4-472" fmla="*/ 2118317 h 2663678"/>
              <a:gd name="connsiteX5-473" fmla="*/ 12209544 w 13764637"/>
              <a:gd name="connsiteY5-474" fmla="*/ 2653396 h 2663678"/>
              <a:gd name="connsiteX6-475" fmla="*/ 13764637 w 13764637"/>
              <a:gd name="connsiteY6-476" fmla="*/ 0 h 2663678"/>
              <a:gd name="connsiteX0-477" fmla="*/ 397 w 13764637"/>
              <a:gd name="connsiteY0-478" fmla="*/ 1974859 h 2661445"/>
              <a:gd name="connsiteX1-479" fmla="*/ 1992640 w 13764637"/>
              <a:gd name="connsiteY1-480" fmla="*/ 2560589 h 2661445"/>
              <a:gd name="connsiteX2-481" fmla="*/ 4081565 w 13764637"/>
              <a:gd name="connsiteY2-482" fmla="*/ 2155354 h 2661445"/>
              <a:gd name="connsiteX3-483" fmla="*/ 7519249 w 13764637"/>
              <a:gd name="connsiteY3-484" fmla="*/ 2378687 h 2661445"/>
              <a:gd name="connsiteX4-485" fmla="*/ 9932184 w 13764637"/>
              <a:gd name="connsiteY4-486" fmla="*/ 2118317 h 2661445"/>
              <a:gd name="connsiteX5-487" fmla="*/ 12209544 w 13764637"/>
              <a:gd name="connsiteY5-488" fmla="*/ 2653396 h 2661445"/>
              <a:gd name="connsiteX6-489" fmla="*/ 13764637 w 13764637"/>
              <a:gd name="connsiteY6-490" fmla="*/ 0 h 2661445"/>
              <a:gd name="connsiteX0-491" fmla="*/ 397 w 13764637"/>
              <a:gd name="connsiteY0-492" fmla="*/ 1974859 h 2562184"/>
              <a:gd name="connsiteX1-493" fmla="*/ 1992640 w 13764637"/>
              <a:gd name="connsiteY1-494" fmla="*/ 2560589 h 2562184"/>
              <a:gd name="connsiteX2-495" fmla="*/ 4081565 w 13764637"/>
              <a:gd name="connsiteY2-496" fmla="*/ 2155354 h 2562184"/>
              <a:gd name="connsiteX3-497" fmla="*/ 7519249 w 13764637"/>
              <a:gd name="connsiteY3-498" fmla="*/ 2378687 h 2562184"/>
              <a:gd name="connsiteX4-499" fmla="*/ 9932184 w 13764637"/>
              <a:gd name="connsiteY4-500" fmla="*/ 2118317 h 2562184"/>
              <a:gd name="connsiteX5-501" fmla="*/ 12407664 w 13764637"/>
              <a:gd name="connsiteY5-502" fmla="*/ 2424796 h 2562184"/>
              <a:gd name="connsiteX6-503" fmla="*/ 13764637 w 13764637"/>
              <a:gd name="connsiteY6-504" fmla="*/ 0 h 2562184"/>
              <a:gd name="connsiteX0-505" fmla="*/ 415 w 13764655"/>
              <a:gd name="connsiteY0-506" fmla="*/ 1974859 h 2561491"/>
              <a:gd name="connsiteX1-507" fmla="*/ 1992658 w 13764655"/>
              <a:gd name="connsiteY1-508" fmla="*/ 2560589 h 2561491"/>
              <a:gd name="connsiteX2-509" fmla="*/ 4453372 w 13764655"/>
              <a:gd name="connsiteY2-510" fmla="*/ 2115160 h 2561491"/>
              <a:gd name="connsiteX3-511" fmla="*/ 7519267 w 13764655"/>
              <a:gd name="connsiteY3-512" fmla="*/ 2378687 h 2561491"/>
              <a:gd name="connsiteX4-513" fmla="*/ 9932202 w 13764655"/>
              <a:gd name="connsiteY4-514" fmla="*/ 2118317 h 2561491"/>
              <a:gd name="connsiteX5-515" fmla="*/ 12407682 w 13764655"/>
              <a:gd name="connsiteY5-516" fmla="*/ 2424796 h 2561491"/>
              <a:gd name="connsiteX6-517" fmla="*/ 13764655 w 13764655"/>
              <a:gd name="connsiteY6-518" fmla="*/ 0 h 2561491"/>
              <a:gd name="connsiteX0-519" fmla="*/ 415 w 13764655"/>
              <a:gd name="connsiteY0-520" fmla="*/ 1974859 h 2561484"/>
              <a:gd name="connsiteX1-521" fmla="*/ 1992658 w 13764655"/>
              <a:gd name="connsiteY1-522" fmla="*/ 2560589 h 2561484"/>
              <a:gd name="connsiteX2-523" fmla="*/ 4453372 w 13764655"/>
              <a:gd name="connsiteY2-524" fmla="*/ 2115160 h 2561484"/>
              <a:gd name="connsiteX3-525" fmla="*/ 6544577 w 13764655"/>
              <a:gd name="connsiteY3-526" fmla="*/ 2398784 h 2561484"/>
              <a:gd name="connsiteX4-527" fmla="*/ 9932202 w 13764655"/>
              <a:gd name="connsiteY4-528" fmla="*/ 2118317 h 2561484"/>
              <a:gd name="connsiteX5-529" fmla="*/ 12407682 w 13764655"/>
              <a:gd name="connsiteY5-530" fmla="*/ 2424796 h 2561484"/>
              <a:gd name="connsiteX6-531" fmla="*/ 13764655 w 13764655"/>
              <a:gd name="connsiteY6-532" fmla="*/ 0 h 2561484"/>
              <a:gd name="connsiteX0-533" fmla="*/ 415 w 13764655"/>
              <a:gd name="connsiteY0-534" fmla="*/ 1974859 h 2561484"/>
              <a:gd name="connsiteX1-535" fmla="*/ 1992658 w 13764655"/>
              <a:gd name="connsiteY1-536" fmla="*/ 2560589 h 2561484"/>
              <a:gd name="connsiteX2-537" fmla="*/ 4453372 w 13764655"/>
              <a:gd name="connsiteY2-538" fmla="*/ 2115160 h 2561484"/>
              <a:gd name="connsiteX3-539" fmla="*/ 6544577 w 13764655"/>
              <a:gd name="connsiteY3-540" fmla="*/ 2398784 h 2561484"/>
              <a:gd name="connsiteX4-541" fmla="*/ 10173362 w 13764655"/>
              <a:gd name="connsiteY4-542" fmla="*/ 2078124 h 2561484"/>
              <a:gd name="connsiteX5-543" fmla="*/ 12407682 w 13764655"/>
              <a:gd name="connsiteY5-544" fmla="*/ 2424796 h 2561484"/>
              <a:gd name="connsiteX6-545" fmla="*/ 13764655 w 13764655"/>
              <a:gd name="connsiteY6-546" fmla="*/ 0 h 2561484"/>
              <a:gd name="connsiteX0-547" fmla="*/ 415 w 13764655"/>
              <a:gd name="connsiteY0-548" fmla="*/ 1974859 h 2561456"/>
              <a:gd name="connsiteX1-549" fmla="*/ 1992658 w 13764655"/>
              <a:gd name="connsiteY1-550" fmla="*/ 2560589 h 2561456"/>
              <a:gd name="connsiteX2-551" fmla="*/ 4453372 w 13764655"/>
              <a:gd name="connsiteY2-552" fmla="*/ 2115160 h 2561456"/>
              <a:gd name="connsiteX3-553" fmla="*/ 6906317 w 13764655"/>
              <a:gd name="connsiteY3-554" fmla="*/ 2489219 h 2561456"/>
              <a:gd name="connsiteX4-555" fmla="*/ 10173362 w 13764655"/>
              <a:gd name="connsiteY4-556" fmla="*/ 2078124 h 2561456"/>
              <a:gd name="connsiteX5-557" fmla="*/ 12407682 w 13764655"/>
              <a:gd name="connsiteY5-558" fmla="*/ 2424796 h 2561456"/>
              <a:gd name="connsiteX6-559" fmla="*/ 13764655 w 13764655"/>
              <a:gd name="connsiteY6-560" fmla="*/ 0 h 2561456"/>
              <a:gd name="connsiteX0-561" fmla="*/ 415 w 13764655"/>
              <a:gd name="connsiteY0-562" fmla="*/ 1974859 h 2561456"/>
              <a:gd name="connsiteX1-563" fmla="*/ 1992658 w 13764655"/>
              <a:gd name="connsiteY1-564" fmla="*/ 2560589 h 2561456"/>
              <a:gd name="connsiteX2-565" fmla="*/ 4453372 w 13764655"/>
              <a:gd name="connsiteY2-566" fmla="*/ 2115160 h 2561456"/>
              <a:gd name="connsiteX3-567" fmla="*/ 6906317 w 13764655"/>
              <a:gd name="connsiteY3-568" fmla="*/ 2489219 h 2561456"/>
              <a:gd name="connsiteX4-569" fmla="*/ 10173362 w 13764655"/>
              <a:gd name="connsiteY4-570" fmla="*/ 2078124 h 2561456"/>
              <a:gd name="connsiteX5-571" fmla="*/ 12407682 w 13764655"/>
              <a:gd name="connsiteY5-572" fmla="*/ 2424796 h 2561456"/>
              <a:gd name="connsiteX6-573" fmla="*/ 13764655 w 13764655"/>
              <a:gd name="connsiteY6-574" fmla="*/ 0 h 2561456"/>
              <a:gd name="connsiteX0-575" fmla="*/ 415 w 13764655"/>
              <a:gd name="connsiteY0-576" fmla="*/ 1974859 h 2561456"/>
              <a:gd name="connsiteX1-577" fmla="*/ 1992658 w 13764655"/>
              <a:gd name="connsiteY1-578" fmla="*/ 2560589 h 2561456"/>
              <a:gd name="connsiteX2-579" fmla="*/ 4453372 w 13764655"/>
              <a:gd name="connsiteY2-580" fmla="*/ 2115160 h 2561456"/>
              <a:gd name="connsiteX3-581" fmla="*/ 6906317 w 13764655"/>
              <a:gd name="connsiteY3-582" fmla="*/ 2489219 h 2561456"/>
              <a:gd name="connsiteX4-583" fmla="*/ 10173362 w 13764655"/>
              <a:gd name="connsiteY4-584" fmla="*/ 2078124 h 2561456"/>
              <a:gd name="connsiteX5-585" fmla="*/ 12598600 w 13764655"/>
              <a:gd name="connsiteY5-586" fmla="*/ 2173587 h 2561456"/>
              <a:gd name="connsiteX6-587" fmla="*/ 13764655 w 13764655"/>
              <a:gd name="connsiteY6-588" fmla="*/ 0 h 2561456"/>
              <a:gd name="connsiteX0-589" fmla="*/ 415 w 13764655"/>
              <a:gd name="connsiteY0-590" fmla="*/ 1974859 h 2561456"/>
              <a:gd name="connsiteX1-591" fmla="*/ 1992658 w 13764655"/>
              <a:gd name="connsiteY1-592" fmla="*/ 2560589 h 2561456"/>
              <a:gd name="connsiteX2-593" fmla="*/ 4453372 w 13764655"/>
              <a:gd name="connsiteY2-594" fmla="*/ 2115160 h 2561456"/>
              <a:gd name="connsiteX3-595" fmla="*/ 6906317 w 13764655"/>
              <a:gd name="connsiteY3-596" fmla="*/ 2489219 h 2561456"/>
              <a:gd name="connsiteX4-597" fmla="*/ 10173362 w 13764655"/>
              <a:gd name="connsiteY4-598" fmla="*/ 2078124 h 2561456"/>
              <a:gd name="connsiteX5-599" fmla="*/ 12357440 w 13764655"/>
              <a:gd name="connsiteY5-600" fmla="*/ 2304216 h 2561456"/>
              <a:gd name="connsiteX6-601" fmla="*/ 13764655 w 13764655"/>
              <a:gd name="connsiteY6-602" fmla="*/ 0 h 25614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64655" h="2561456">
                <a:moveTo>
                  <a:pt x="415" y="1974859"/>
                </a:moveTo>
                <a:cubicBezTo>
                  <a:pt x="-26381" y="2025101"/>
                  <a:pt x="1250499" y="2537206"/>
                  <a:pt x="1992658" y="2560589"/>
                </a:cubicBezTo>
                <a:cubicBezTo>
                  <a:pt x="2734817" y="2583972"/>
                  <a:pt x="3634429" y="2127055"/>
                  <a:pt x="4453372" y="2115160"/>
                </a:cubicBezTo>
                <a:cubicBezTo>
                  <a:pt x="5272315" y="2103265"/>
                  <a:pt x="5852502" y="2254231"/>
                  <a:pt x="6906317" y="2489219"/>
                </a:cubicBezTo>
                <a:cubicBezTo>
                  <a:pt x="7960132" y="2724207"/>
                  <a:pt x="9264842" y="2108958"/>
                  <a:pt x="10173362" y="2078124"/>
                </a:cubicBezTo>
                <a:cubicBezTo>
                  <a:pt x="11081882" y="2047290"/>
                  <a:pt x="11312411" y="2386277"/>
                  <a:pt x="12357440" y="2304216"/>
                </a:cubicBezTo>
                <a:cubicBezTo>
                  <a:pt x="13460342" y="2141133"/>
                  <a:pt x="13224435" y="1077098"/>
                  <a:pt x="13764655" y="0"/>
                </a:cubicBezTo>
              </a:path>
            </a:pathLst>
          </a:custGeom>
          <a:noFill/>
          <a:ln w="12700">
            <a:gradFill>
              <a:gsLst>
                <a:gs pos="0">
                  <a:srgbClr val="FF0000"/>
                </a:gs>
                <a:gs pos="74000">
                  <a:srgbClr val="FFC00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119" name="任意多边形: 形状 118"/>
          <p:cNvSpPr/>
          <p:nvPr/>
        </p:nvSpPr>
        <p:spPr>
          <a:xfrm>
            <a:off x="7775" y="1931955"/>
            <a:ext cx="13863314" cy="1877077"/>
          </a:xfrm>
          <a:custGeom>
            <a:avLst/>
            <a:gdLst>
              <a:gd name="connsiteX0" fmla="*/ 13045 w 12593582"/>
              <a:gd name="connsiteY0" fmla="*/ 1195754 h 1260616"/>
              <a:gd name="connsiteX1" fmla="*/ 384834 w 12593582"/>
              <a:gd name="connsiteY1" fmla="*/ 1225899 h 1260616"/>
              <a:gd name="connsiteX2" fmla="*/ 2565327 w 12593582"/>
              <a:gd name="connsiteY2" fmla="*/ 773723 h 1260616"/>
              <a:gd name="connsiteX3" fmla="*/ 3881661 w 12593582"/>
              <a:gd name="connsiteY3" fmla="*/ 1215850 h 1260616"/>
              <a:gd name="connsiteX4" fmla="*/ 6323410 w 12593582"/>
              <a:gd name="connsiteY4" fmla="*/ 492369 h 1260616"/>
              <a:gd name="connsiteX5" fmla="*/ 8724966 w 12593582"/>
              <a:gd name="connsiteY5" fmla="*/ 1235947 h 1260616"/>
              <a:gd name="connsiteX6" fmla="*/ 12593582 w 12593582"/>
              <a:gd name="connsiteY6" fmla="*/ 0 h 1260616"/>
              <a:gd name="connsiteX0-1" fmla="*/ 9373 w 12589910"/>
              <a:gd name="connsiteY0-2" fmla="*/ 1195754 h 1268123"/>
              <a:gd name="connsiteX1-3" fmla="*/ 381162 w 12589910"/>
              <a:gd name="connsiteY1-4" fmla="*/ 1225899 h 1268123"/>
              <a:gd name="connsiteX2-5" fmla="*/ 2368615 w 12589910"/>
              <a:gd name="connsiteY2-6" fmla="*/ 672123 h 1268123"/>
              <a:gd name="connsiteX3-7" fmla="*/ 3877989 w 12589910"/>
              <a:gd name="connsiteY3-8" fmla="*/ 1215850 h 1268123"/>
              <a:gd name="connsiteX4-9" fmla="*/ 6319738 w 12589910"/>
              <a:gd name="connsiteY4-10" fmla="*/ 492369 h 1268123"/>
              <a:gd name="connsiteX5-11" fmla="*/ 8721294 w 12589910"/>
              <a:gd name="connsiteY5-12" fmla="*/ 1235947 h 1268123"/>
              <a:gd name="connsiteX6-13" fmla="*/ 12589910 w 12589910"/>
              <a:gd name="connsiteY6-14" fmla="*/ 0 h 1268123"/>
              <a:gd name="connsiteX0-15" fmla="*/ 9373 w 12589910"/>
              <a:gd name="connsiteY0-16" fmla="*/ 1195754 h 1268123"/>
              <a:gd name="connsiteX1-17" fmla="*/ 381162 w 12589910"/>
              <a:gd name="connsiteY1-18" fmla="*/ 1225899 h 1268123"/>
              <a:gd name="connsiteX2-19" fmla="*/ 2368615 w 12589910"/>
              <a:gd name="connsiteY2-20" fmla="*/ 672123 h 1268123"/>
              <a:gd name="connsiteX3-21" fmla="*/ 3877989 w 12589910"/>
              <a:gd name="connsiteY3-22" fmla="*/ 1215850 h 1268123"/>
              <a:gd name="connsiteX4-23" fmla="*/ 6319738 w 12589910"/>
              <a:gd name="connsiteY4-24" fmla="*/ 492369 h 1268123"/>
              <a:gd name="connsiteX5-25" fmla="*/ 9534094 w 12589910"/>
              <a:gd name="connsiteY5-26" fmla="*/ 1174987 h 1268123"/>
              <a:gd name="connsiteX6-27" fmla="*/ 12589910 w 12589910"/>
              <a:gd name="connsiteY6-28" fmla="*/ 0 h 1268123"/>
              <a:gd name="connsiteX0-29" fmla="*/ 9373 w 12650870"/>
              <a:gd name="connsiteY0-30" fmla="*/ 1419274 h 1491643"/>
              <a:gd name="connsiteX1-31" fmla="*/ 381162 w 12650870"/>
              <a:gd name="connsiteY1-32" fmla="*/ 1449419 h 1491643"/>
              <a:gd name="connsiteX2-33" fmla="*/ 2368615 w 12650870"/>
              <a:gd name="connsiteY2-34" fmla="*/ 895643 h 1491643"/>
              <a:gd name="connsiteX3-35" fmla="*/ 3877989 w 12650870"/>
              <a:gd name="connsiteY3-36" fmla="*/ 1439370 h 1491643"/>
              <a:gd name="connsiteX4-37" fmla="*/ 6319738 w 12650870"/>
              <a:gd name="connsiteY4-38" fmla="*/ 715889 h 1491643"/>
              <a:gd name="connsiteX5-39" fmla="*/ 9534094 w 12650870"/>
              <a:gd name="connsiteY5-40" fmla="*/ 1398507 h 1491643"/>
              <a:gd name="connsiteX6-41" fmla="*/ 12650870 w 12650870"/>
              <a:gd name="connsiteY6-42" fmla="*/ 0 h 1491643"/>
              <a:gd name="connsiteX0-43" fmla="*/ 9373 w 12650870"/>
              <a:gd name="connsiteY0-44" fmla="*/ 1419274 h 1491643"/>
              <a:gd name="connsiteX1-45" fmla="*/ 381162 w 12650870"/>
              <a:gd name="connsiteY1-46" fmla="*/ 1449419 h 1491643"/>
              <a:gd name="connsiteX2-47" fmla="*/ 2368615 w 12650870"/>
              <a:gd name="connsiteY2-48" fmla="*/ 895643 h 1491643"/>
              <a:gd name="connsiteX3-49" fmla="*/ 3877989 w 12650870"/>
              <a:gd name="connsiteY3-50" fmla="*/ 1439370 h 1491643"/>
              <a:gd name="connsiteX4-51" fmla="*/ 6319738 w 12650870"/>
              <a:gd name="connsiteY4-52" fmla="*/ 715889 h 1491643"/>
              <a:gd name="connsiteX5-53" fmla="*/ 9534094 w 12650870"/>
              <a:gd name="connsiteY5-54" fmla="*/ 1398507 h 1491643"/>
              <a:gd name="connsiteX6-55" fmla="*/ 12650870 w 12650870"/>
              <a:gd name="connsiteY6-56" fmla="*/ 0 h 1491643"/>
              <a:gd name="connsiteX0-57" fmla="*/ 6652 w 12648149"/>
              <a:gd name="connsiteY0-58" fmla="*/ 1419274 h 1488639"/>
              <a:gd name="connsiteX1-59" fmla="*/ 378441 w 12648149"/>
              <a:gd name="connsiteY1-60" fmla="*/ 1449419 h 1488639"/>
              <a:gd name="connsiteX2-61" fmla="*/ 2152534 w 12648149"/>
              <a:gd name="connsiteY2-62" fmla="*/ 936283 h 1488639"/>
              <a:gd name="connsiteX3-63" fmla="*/ 3875268 w 12648149"/>
              <a:gd name="connsiteY3-64" fmla="*/ 1439370 h 1488639"/>
              <a:gd name="connsiteX4-65" fmla="*/ 6317017 w 12648149"/>
              <a:gd name="connsiteY4-66" fmla="*/ 715889 h 1488639"/>
              <a:gd name="connsiteX5-67" fmla="*/ 9531373 w 12648149"/>
              <a:gd name="connsiteY5-68" fmla="*/ 1398507 h 1488639"/>
              <a:gd name="connsiteX6-69" fmla="*/ 12648149 w 12648149"/>
              <a:gd name="connsiteY6-70" fmla="*/ 0 h 1488639"/>
              <a:gd name="connsiteX0-71" fmla="*/ 22237 w 12663734"/>
              <a:gd name="connsiteY0-72" fmla="*/ 1419274 h 1502914"/>
              <a:gd name="connsiteX1-73" fmla="*/ 394026 w 12663734"/>
              <a:gd name="connsiteY1-74" fmla="*/ 1449419 h 1502914"/>
              <a:gd name="connsiteX2-75" fmla="*/ 2899639 w 12663734"/>
              <a:gd name="connsiteY2-76" fmla="*/ 743243 h 1502914"/>
              <a:gd name="connsiteX3-77" fmla="*/ 3890853 w 12663734"/>
              <a:gd name="connsiteY3-78" fmla="*/ 1439370 h 1502914"/>
              <a:gd name="connsiteX4-79" fmla="*/ 6332602 w 12663734"/>
              <a:gd name="connsiteY4-80" fmla="*/ 715889 h 1502914"/>
              <a:gd name="connsiteX5-81" fmla="*/ 9546958 w 12663734"/>
              <a:gd name="connsiteY5-82" fmla="*/ 1398507 h 1502914"/>
              <a:gd name="connsiteX6-83" fmla="*/ 12663734 w 12663734"/>
              <a:gd name="connsiteY6-84" fmla="*/ 0 h 1502914"/>
              <a:gd name="connsiteX0-85" fmla="*/ 22237 w 12663734"/>
              <a:gd name="connsiteY0-86" fmla="*/ 1419274 h 1502914"/>
              <a:gd name="connsiteX1-87" fmla="*/ 394026 w 12663734"/>
              <a:gd name="connsiteY1-88" fmla="*/ 1449419 h 1502914"/>
              <a:gd name="connsiteX2-89" fmla="*/ 2899639 w 12663734"/>
              <a:gd name="connsiteY2-90" fmla="*/ 743243 h 1502914"/>
              <a:gd name="connsiteX3-91" fmla="*/ 4673173 w 12663734"/>
              <a:gd name="connsiteY3-92" fmla="*/ 1175210 h 1502914"/>
              <a:gd name="connsiteX4-93" fmla="*/ 6332602 w 12663734"/>
              <a:gd name="connsiteY4-94" fmla="*/ 715889 h 1502914"/>
              <a:gd name="connsiteX5-95" fmla="*/ 9546958 w 12663734"/>
              <a:gd name="connsiteY5-96" fmla="*/ 1398507 h 1502914"/>
              <a:gd name="connsiteX6-97" fmla="*/ 12663734 w 12663734"/>
              <a:gd name="connsiteY6-98" fmla="*/ 0 h 1502914"/>
              <a:gd name="connsiteX0-99" fmla="*/ 22237 w 12663734"/>
              <a:gd name="connsiteY0-100" fmla="*/ 1419274 h 1502914"/>
              <a:gd name="connsiteX1-101" fmla="*/ 394026 w 12663734"/>
              <a:gd name="connsiteY1-102" fmla="*/ 1449419 h 1502914"/>
              <a:gd name="connsiteX2-103" fmla="*/ 2899639 w 12663734"/>
              <a:gd name="connsiteY2-104" fmla="*/ 743243 h 1502914"/>
              <a:gd name="connsiteX3-105" fmla="*/ 4673173 w 12663734"/>
              <a:gd name="connsiteY3-106" fmla="*/ 1175210 h 1502914"/>
              <a:gd name="connsiteX4-107" fmla="*/ 7633082 w 12663734"/>
              <a:gd name="connsiteY4-108" fmla="*/ 685409 h 1502914"/>
              <a:gd name="connsiteX5-109" fmla="*/ 9546958 w 12663734"/>
              <a:gd name="connsiteY5-110" fmla="*/ 1398507 h 1502914"/>
              <a:gd name="connsiteX6-111" fmla="*/ 12663734 w 12663734"/>
              <a:gd name="connsiteY6-112" fmla="*/ 0 h 1502914"/>
              <a:gd name="connsiteX0-113" fmla="*/ 22237 w 12663734"/>
              <a:gd name="connsiteY0-114" fmla="*/ 1419274 h 1502914"/>
              <a:gd name="connsiteX1-115" fmla="*/ 394026 w 12663734"/>
              <a:gd name="connsiteY1-116" fmla="*/ 1449419 h 1502914"/>
              <a:gd name="connsiteX2-117" fmla="*/ 2899639 w 12663734"/>
              <a:gd name="connsiteY2-118" fmla="*/ 743243 h 1502914"/>
              <a:gd name="connsiteX3-119" fmla="*/ 4673173 w 12663734"/>
              <a:gd name="connsiteY3-120" fmla="*/ 1175210 h 1502914"/>
              <a:gd name="connsiteX4-121" fmla="*/ 7633082 w 12663734"/>
              <a:gd name="connsiteY4-122" fmla="*/ 685409 h 1502914"/>
              <a:gd name="connsiteX5-123" fmla="*/ 10115918 w 12663734"/>
              <a:gd name="connsiteY5-124" fmla="*/ 1368027 h 1502914"/>
              <a:gd name="connsiteX6-125" fmla="*/ 12663734 w 12663734"/>
              <a:gd name="connsiteY6-126" fmla="*/ 0 h 1502914"/>
              <a:gd name="connsiteX0-127" fmla="*/ 22237 w 13636007"/>
              <a:gd name="connsiteY0-128" fmla="*/ 1315102 h 1398742"/>
              <a:gd name="connsiteX1-129" fmla="*/ 394026 w 13636007"/>
              <a:gd name="connsiteY1-130" fmla="*/ 1345247 h 1398742"/>
              <a:gd name="connsiteX2-131" fmla="*/ 2899639 w 13636007"/>
              <a:gd name="connsiteY2-132" fmla="*/ 639071 h 1398742"/>
              <a:gd name="connsiteX3-133" fmla="*/ 4673173 w 13636007"/>
              <a:gd name="connsiteY3-134" fmla="*/ 1071038 h 1398742"/>
              <a:gd name="connsiteX4-135" fmla="*/ 7633082 w 13636007"/>
              <a:gd name="connsiteY4-136" fmla="*/ 581237 h 1398742"/>
              <a:gd name="connsiteX5-137" fmla="*/ 10115918 w 13636007"/>
              <a:gd name="connsiteY5-138" fmla="*/ 1263855 h 1398742"/>
              <a:gd name="connsiteX6-139" fmla="*/ 13636007 w 13636007"/>
              <a:gd name="connsiteY6-140" fmla="*/ 0 h 1398742"/>
              <a:gd name="connsiteX0-141" fmla="*/ 22237 w 13636007"/>
              <a:gd name="connsiteY0-142" fmla="*/ 1315102 h 1398742"/>
              <a:gd name="connsiteX1-143" fmla="*/ 394026 w 13636007"/>
              <a:gd name="connsiteY1-144" fmla="*/ 1345247 h 1398742"/>
              <a:gd name="connsiteX2-145" fmla="*/ 2899639 w 13636007"/>
              <a:gd name="connsiteY2-146" fmla="*/ 639071 h 1398742"/>
              <a:gd name="connsiteX3-147" fmla="*/ 4673173 w 13636007"/>
              <a:gd name="connsiteY3-148" fmla="*/ 1071038 h 1398742"/>
              <a:gd name="connsiteX4-149" fmla="*/ 7633082 w 13636007"/>
              <a:gd name="connsiteY4-150" fmla="*/ 581237 h 1398742"/>
              <a:gd name="connsiteX5-151" fmla="*/ 10115918 w 13636007"/>
              <a:gd name="connsiteY5-152" fmla="*/ 1263855 h 1398742"/>
              <a:gd name="connsiteX6-153" fmla="*/ 13636007 w 13636007"/>
              <a:gd name="connsiteY6-154" fmla="*/ 0 h 1398742"/>
              <a:gd name="connsiteX0-155" fmla="*/ 931 w 14378630"/>
              <a:gd name="connsiteY0-156" fmla="*/ 909988 h 1348562"/>
              <a:gd name="connsiteX1-157" fmla="*/ 1136649 w 14378630"/>
              <a:gd name="connsiteY1-158" fmla="*/ 1345247 h 1348562"/>
              <a:gd name="connsiteX2-159" fmla="*/ 3642262 w 14378630"/>
              <a:gd name="connsiteY2-160" fmla="*/ 639071 h 1348562"/>
              <a:gd name="connsiteX3-161" fmla="*/ 5415796 w 14378630"/>
              <a:gd name="connsiteY3-162" fmla="*/ 1071038 h 1348562"/>
              <a:gd name="connsiteX4-163" fmla="*/ 8375705 w 14378630"/>
              <a:gd name="connsiteY4-164" fmla="*/ 581237 h 1348562"/>
              <a:gd name="connsiteX5-165" fmla="*/ 10858541 w 14378630"/>
              <a:gd name="connsiteY5-166" fmla="*/ 1263855 h 1348562"/>
              <a:gd name="connsiteX6-167" fmla="*/ 14378630 w 14378630"/>
              <a:gd name="connsiteY6-168" fmla="*/ 0 h 1348562"/>
              <a:gd name="connsiteX0-169" fmla="*/ 383 w 14378082"/>
              <a:gd name="connsiteY0-170" fmla="*/ 909988 h 1270263"/>
              <a:gd name="connsiteX1-171" fmla="*/ 1969478 w 14378082"/>
              <a:gd name="connsiteY1-172" fmla="*/ 1067455 h 1270263"/>
              <a:gd name="connsiteX2-173" fmla="*/ 3641714 w 14378082"/>
              <a:gd name="connsiteY2-174" fmla="*/ 639071 h 1270263"/>
              <a:gd name="connsiteX3-175" fmla="*/ 5415248 w 14378082"/>
              <a:gd name="connsiteY3-176" fmla="*/ 1071038 h 1270263"/>
              <a:gd name="connsiteX4-177" fmla="*/ 8375157 w 14378082"/>
              <a:gd name="connsiteY4-178" fmla="*/ 581237 h 1270263"/>
              <a:gd name="connsiteX5-179" fmla="*/ 10857993 w 14378082"/>
              <a:gd name="connsiteY5-180" fmla="*/ 1263855 h 1270263"/>
              <a:gd name="connsiteX6-181" fmla="*/ 14378082 w 14378082"/>
              <a:gd name="connsiteY6-182" fmla="*/ 0 h 1270263"/>
              <a:gd name="connsiteX0-183" fmla="*/ 414 w 14250791"/>
              <a:gd name="connsiteY0-184" fmla="*/ 585897 h 1270263"/>
              <a:gd name="connsiteX1-185" fmla="*/ 1842187 w 14250791"/>
              <a:gd name="connsiteY1-186" fmla="*/ 1067455 h 1270263"/>
              <a:gd name="connsiteX2-187" fmla="*/ 3514423 w 14250791"/>
              <a:gd name="connsiteY2-188" fmla="*/ 639071 h 1270263"/>
              <a:gd name="connsiteX3-189" fmla="*/ 5287957 w 14250791"/>
              <a:gd name="connsiteY3-190" fmla="*/ 1071038 h 1270263"/>
              <a:gd name="connsiteX4-191" fmla="*/ 8247866 w 14250791"/>
              <a:gd name="connsiteY4-192" fmla="*/ 581237 h 1270263"/>
              <a:gd name="connsiteX5-193" fmla="*/ 10730702 w 14250791"/>
              <a:gd name="connsiteY5-194" fmla="*/ 1263855 h 1270263"/>
              <a:gd name="connsiteX6-195" fmla="*/ 14250791 w 14250791"/>
              <a:gd name="connsiteY6-196" fmla="*/ 0 h 1270263"/>
              <a:gd name="connsiteX0-197" fmla="*/ 407 w 14250784"/>
              <a:gd name="connsiteY0-198" fmla="*/ 585897 h 1270263"/>
              <a:gd name="connsiteX1-199" fmla="*/ 1865329 w 14250784"/>
              <a:gd name="connsiteY1-200" fmla="*/ 1102179 h 1270263"/>
              <a:gd name="connsiteX2-201" fmla="*/ 3514416 w 14250784"/>
              <a:gd name="connsiteY2-202" fmla="*/ 639071 h 1270263"/>
              <a:gd name="connsiteX3-203" fmla="*/ 5287950 w 14250784"/>
              <a:gd name="connsiteY3-204" fmla="*/ 1071038 h 1270263"/>
              <a:gd name="connsiteX4-205" fmla="*/ 8247859 w 14250784"/>
              <a:gd name="connsiteY4-206" fmla="*/ 581237 h 1270263"/>
              <a:gd name="connsiteX5-207" fmla="*/ 10730695 w 14250784"/>
              <a:gd name="connsiteY5-208" fmla="*/ 1263855 h 1270263"/>
              <a:gd name="connsiteX6-209" fmla="*/ 14250784 w 14250784"/>
              <a:gd name="connsiteY6-210" fmla="*/ 0 h 1270263"/>
              <a:gd name="connsiteX0-211" fmla="*/ 438 w 14250815"/>
              <a:gd name="connsiteY0-212" fmla="*/ 585897 h 1270263"/>
              <a:gd name="connsiteX1-213" fmla="*/ 1865360 w 14250815"/>
              <a:gd name="connsiteY1-214" fmla="*/ 1102179 h 1270263"/>
              <a:gd name="connsiteX2-215" fmla="*/ 4104756 w 14250815"/>
              <a:gd name="connsiteY2-216" fmla="*/ 858990 h 1270263"/>
              <a:gd name="connsiteX3-217" fmla="*/ 5287981 w 14250815"/>
              <a:gd name="connsiteY3-218" fmla="*/ 1071038 h 1270263"/>
              <a:gd name="connsiteX4-219" fmla="*/ 8247890 w 14250815"/>
              <a:gd name="connsiteY4-220" fmla="*/ 581237 h 1270263"/>
              <a:gd name="connsiteX5-221" fmla="*/ 10730726 w 14250815"/>
              <a:gd name="connsiteY5-222" fmla="*/ 1263855 h 1270263"/>
              <a:gd name="connsiteX6-223" fmla="*/ 14250815 w 14250815"/>
              <a:gd name="connsiteY6-224" fmla="*/ 0 h 1270263"/>
              <a:gd name="connsiteX0-225" fmla="*/ 438 w 14250815"/>
              <a:gd name="connsiteY0-226" fmla="*/ 585897 h 1270469"/>
              <a:gd name="connsiteX1-227" fmla="*/ 1865360 w 14250815"/>
              <a:gd name="connsiteY1-228" fmla="*/ 1102179 h 1270469"/>
              <a:gd name="connsiteX2-229" fmla="*/ 4104756 w 14250815"/>
              <a:gd name="connsiteY2-230" fmla="*/ 858990 h 1270469"/>
              <a:gd name="connsiteX3-231" fmla="*/ 6318127 w 14250815"/>
              <a:gd name="connsiteY3-232" fmla="*/ 920567 h 1270469"/>
              <a:gd name="connsiteX4-233" fmla="*/ 8247890 w 14250815"/>
              <a:gd name="connsiteY4-234" fmla="*/ 581237 h 1270469"/>
              <a:gd name="connsiteX5-235" fmla="*/ 10730726 w 14250815"/>
              <a:gd name="connsiteY5-236" fmla="*/ 1263855 h 1270469"/>
              <a:gd name="connsiteX6-237" fmla="*/ 14250815 w 14250815"/>
              <a:gd name="connsiteY6-238" fmla="*/ 0 h 1270469"/>
              <a:gd name="connsiteX0-239" fmla="*/ 438 w 14250815"/>
              <a:gd name="connsiteY0-240" fmla="*/ 585897 h 1270469"/>
              <a:gd name="connsiteX1-241" fmla="*/ 1865360 w 14250815"/>
              <a:gd name="connsiteY1-242" fmla="*/ 1102179 h 1270469"/>
              <a:gd name="connsiteX2-243" fmla="*/ 4104756 w 14250815"/>
              <a:gd name="connsiteY2-244" fmla="*/ 858990 h 1270469"/>
              <a:gd name="connsiteX3-245" fmla="*/ 6318127 w 14250815"/>
              <a:gd name="connsiteY3-246" fmla="*/ 920567 h 1270469"/>
              <a:gd name="connsiteX4-247" fmla="*/ 8247890 w 14250815"/>
              <a:gd name="connsiteY4-248" fmla="*/ 581237 h 1270469"/>
              <a:gd name="connsiteX5-249" fmla="*/ 10730726 w 14250815"/>
              <a:gd name="connsiteY5-250" fmla="*/ 1263855 h 1270469"/>
              <a:gd name="connsiteX6-251" fmla="*/ 14250815 w 14250815"/>
              <a:gd name="connsiteY6-252" fmla="*/ 0 h 1270469"/>
              <a:gd name="connsiteX0-253" fmla="*/ 438 w 14250815"/>
              <a:gd name="connsiteY0-254" fmla="*/ 585897 h 1155682"/>
              <a:gd name="connsiteX1-255" fmla="*/ 1865360 w 14250815"/>
              <a:gd name="connsiteY1-256" fmla="*/ 1102179 h 1155682"/>
              <a:gd name="connsiteX2-257" fmla="*/ 4104756 w 14250815"/>
              <a:gd name="connsiteY2-258" fmla="*/ 858990 h 1155682"/>
              <a:gd name="connsiteX3-259" fmla="*/ 6318127 w 14250815"/>
              <a:gd name="connsiteY3-260" fmla="*/ 920567 h 1155682"/>
              <a:gd name="connsiteX4-261" fmla="*/ 8247890 w 14250815"/>
              <a:gd name="connsiteY4-262" fmla="*/ 581237 h 1155682"/>
              <a:gd name="connsiteX5-263" fmla="*/ 10777025 w 14250815"/>
              <a:gd name="connsiteY5-264" fmla="*/ 1148109 h 1155682"/>
              <a:gd name="connsiteX6-265" fmla="*/ 14250815 w 14250815"/>
              <a:gd name="connsiteY6-266" fmla="*/ 0 h 1155682"/>
              <a:gd name="connsiteX0-267" fmla="*/ 438 w 14250815"/>
              <a:gd name="connsiteY0-268" fmla="*/ 585897 h 1155954"/>
              <a:gd name="connsiteX1-269" fmla="*/ 1865360 w 14250815"/>
              <a:gd name="connsiteY1-270" fmla="*/ 1102179 h 1155954"/>
              <a:gd name="connsiteX2-271" fmla="*/ 4104756 w 14250815"/>
              <a:gd name="connsiteY2-272" fmla="*/ 858990 h 1155954"/>
              <a:gd name="connsiteX3-273" fmla="*/ 6318127 w 14250815"/>
              <a:gd name="connsiteY3-274" fmla="*/ 920567 h 1155954"/>
              <a:gd name="connsiteX4-275" fmla="*/ 8537257 w 14250815"/>
              <a:gd name="connsiteY4-276" fmla="*/ 604387 h 1155954"/>
              <a:gd name="connsiteX5-277" fmla="*/ 10777025 w 14250815"/>
              <a:gd name="connsiteY5-278" fmla="*/ 1148109 h 1155954"/>
              <a:gd name="connsiteX6-279" fmla="*/ 14250815 w 14250815"/>
              <a:gd name="connsiteY6-280" fmla="*/ 0 h 1155954"/>
              <a:gd name="connsiteX0-281" fmla="*/ 438 w 14250815"/>
              <a:gd name="connsiteY0-282" fmla="*/ 585897 h 1155954"/>
              <a:gd name="connsiteX1-283" fmla="*/ 1865360 w 14250815"/>
              <a:gd name="connsiteY1-284" fmla="*/ 1102179 h 1155954"/>
              <a:gd name="connsiteX2-285" fmla="*/ 4081606 w 14250815"/>
              <a:gd name="connsiteY2-286" fmla="*/ 766392 h 1155954"/>
              <a:gd name="connsiteX3-287" fmla="*/ 6318127 w 14250815"/>
              <a:gd name="connsiteY3-288" fmla="*/ 920567 h 1155954"/>
              <a:gd name="connsiteX4-289" fmla="*/ 8537257 w 14250815"/>
              <a:gd name="connsiteY4-290" fmla="*/ 604387 h 1155954"/>
              <a:gd name="connsiteX5-291" fmla="*/ 10777025 w 14250815"/>
              <a:gd name="connsiteY5-292" fmla="*/ 1148109 h 1155954"/>
              <a:gd name="connsiteX6-293" fmla="*/ 14250815 w 14250815"/>
              <a:gd name="connsiteY6-294" fmla="*/ 0 h 1155954"/>
              <a:gd name="connsiteX0-295" fmla="*/ 438 w 14250815"/>
              <a:gd name="connsiteY0-296" fmla="*/ 585897 h 1155863"/>
              <a:gd name="connsiteX1-297" fmla="*/ 1865360 w 14250815"/>
              <a:gd name="connsiteY1-298" fmla="*/ 1102179 h 1155863"/>
              <a:gd name="connsiteX2-299" fmla="*/ 4081606 w 14250815"/>
              <a:gd name="connsiteY2-300" fmla="*/ 766392 h 1155863"/>
              <a:gd name="connsiteX3-301" fmla="*/ 6399150 w 14250815"/>
              <a:gd name="connsiteY3-302" fmla="*/ 966865 h 1155863"/>
              <a:gd name="connsiteX4-303" fmla="*/ 8537257 w 14250815"/>
              <a:gd name="connsiteY4-304" fmla="*/ 604387 h 1155863"/>
              <a:gd name="connsiteX5-305" fmla="*/ 10777025 w 14250815"/>
              <a:gd name="connsiteY5-306" fmla="*/ 1148109 h 1155863"/>
              <a:gd name="connsiteX6-307" fmla="*/ 14250815 w 14250815"/>
              <a:gd name="connsiteY6-308" fmla="*/ 0 h 1155863"/>
              <a:gd name="connsiteX0-309" fmla="*/ 397 w 14250774"/>
              <a:gd name="connsiteY0-310" fmla="*/ 585897 h 1173236"/>
              <a:gd name="connsiteX1-311" fmla="*/ 1992640 w 14250774"/>
              <a:gd name="connsiteY1-312" fmla="*/ 1171627 h 1173236"/>
              <a:gd name="connsiteX2-313" fmla="*/ 4081565 w 14250774"/>
              <a:gd name="connsiteY2-314" fmla="*/ 766392 h 1173236"/>
              <a:gd name="connsiteX3-315" fmla="*/ 6399109 w 14250774"/>
              <a:gd name="connsiteY3-316" fmla="*/ 966865 h 1173236"/>
              <a:gd name="connsiteX4-317" fmla="*/ 8537216 w 14250774"/>
              <a:gd name="connsiteY4-318" fmla="*/ 604387 h 1173236"/>
              <a:gd name="connsiteX5-319" fmla="*/ 10776984 w 14250774"/>
              <a:gd name="connsiteY5-320" fmla="*/ 1148109 h 1173236"/>
              <a:gd name="connsiteX6-321" fmla="*/ 14250774 w 14250774"/>
              <a:gd name="connsiteY6-322" fmla="*/ 0 h 1173236"/>
              <a:gd name="connsiteX0-323" fmla="*/ 397 w 14250774"/>
              <a:gd name="connsiteY0-324" fmla="*/ 585897 h 1173236"/>
              <a:gd name="connsiteX1-325" fmla="*/ 1992640 w 14250774"/>
              <a:gd name="connsiteY1-326" fmla="*/ 1171627 h 1173236"/>
              <a:gd name="connsiteX2-327" fmla="*/ 4081565 w 14250774"/>
              <a:gd name="connsiteY2-328" fmla="*/ 766392 h 1173236"/>
              <a:gd name="connsiteX3-329" fmla="*/ 6399109 w 14250774"/>
              <a:gd name="connsiteY3-330" fmla="*/ 966865 h 1173236"/>
              <a:gd name="connsiteX4-331" fmla="*/ 9009656 w 14250774"/>
              <a:gd name="connsiteY4-332" fmla="*/ 589147 h 1173236"/>
              <a:gd name="connsiteX5-333" fmla="*/ 10776984 w 14250774"/>
              <a:gd name="connsiteY5-334" fmla="*/ 1148109 h 1173236"/>
              <a:gd name="connsiteX6-335" fmla="*/ 14250774 w 14250774"/>
              <a:gd name="connsiteY6-336" fmla="*/ 0 h 1173236"/>
              <a:gd name="connsiteX0-337" fmla="*/ 397 w 14250774"/>
              <a:gd name="connsiteY0-338" fmla="*/ 585897 h 1173236"/>
              <a:gd name="connsiteX1-339" fmla="*/ 1992640 w 14250774"/>
              <a:gd name="connsiteY1-340" fmla="*/ 1171627 h 1173236"/>
              <a:gd name="connsiteX2-341" fmla="*/ 4081565 w 14250774"/>
              <a:gd name="connsiteY2-342" fmla="*/ 766392 h 1173236"/>
              <a:gd name="connsiteX3-343" fmla="*/ 6399109 w 14250774"/>
              <a:gd name="connsiteY3-344" fmla="*/ 966865 h 1173236"/>
              <a:gd name="connsiteX4-345" fmla="*/ 9009656 w 14250774"/>
              <a:gd name="connsiteY4-346" fmla="*/ 589147 h 1173236"/>
              <a:gd name="connsiteX5-347" fmla="*/ 11295144 w 14250774"/>
              <a:gd name="connsiteY5-348" fmla="*/ 1102389 h 1173236"/>
              <a:gd name="connsiteX6-349" fmla="*/ 14250774 w 14250774"/>
              <a:gd name="connsiteY6-350" fmla="*/ 0 h 1173236"/>
              <a:gd name="connsiteX0-351" fmla="*/ 404 w 14250781"/>
              <a:gd name="connsiteY0-352" fmla="*/ 585897 h 1172758"/>
              <a:gd name="connsiteX1-353" fmla="*/ 1992647 w 14250781"/>
              <a:gd name="connsiteY1-354" fmla="*/ 1171627 h 1172758"/>
              <a:gd name="connsiteX2-355" fmla="*/ 4243617 w 14250781"/>
              <a:gd name="connsiteY2-356" fmla="*/ 407577 h 1172758"/>
              <a:gd name="connsiteX3-357" fmla="*/ 6399116 w 14250781"/>
              <a:gd name="connsiteY3-358" fmla="*/ 966865 h 1172758"/>
              <a:gd name="connsiteX4-359" fmla="*/ 9009663 w 14250781"/>
              <a:gd name="connsiteY4-360" fmla="*/ 589147 h 1172758"/>
              <a:gd name="connsiteX5-361" fmla="*/ 11295151 w 14250781"/>
              <a:gd name="connsiteY5-362" fmla="*/ 1102389 h 1172758"/>
              <a:gd name="connsiteX6-363" fmla="*/ 14250781 w 14250781"/>
              <a:gd name="connsiteY6-364" fmla="*/ 0 h 1172758"/>
              <a:gd name="connsiteX0-365" fmla="*/ 404 w 14250781"/>
              <a:gd name="connsiteY0-366" fmla="*/ 585897 h 1172758"/>
              <a:gd name="connsiteX1-367" fmla="*/ 1992647 w 14250781"/>
              <a:gd name="connsiteY1-368" fmla="*/ 1171627 h 1172758"/>
              <a:gd name="connsiteX2-369" fmla="*/ 4243617 w 14250781"/>
              <a:gd name="connsiteY2-370" fmla="*/ 407577 h 1172758"/>
              <a:gd name="connsiteX3-371" fmla="*/ 6619035 w 14250781"/>
              <a:gd name="connsiteY3-372" fmla="*/ 966865 h 1172758"/>
              <a:gd name="connsiteX4-373" fmla="*/ 9009663 w 14250781"/>
              <a:gd name="connsiteY4-374" fmla="*/ 589147 h 1172758"/>
              <a:gd name="connsiteX5-375" fmla="*/ 11295151 w 14250781"/>
              <a:gd name="connsiteY5-376" fmla="*/ 1102389 h 1172758"/>
              <a:gd name="connsiteX6-377" fmla="*/ 14250781 w 14250781"/>
              <a:gd name="connsiteY6-378" fmla="*/ 0 h 1172758"/>
              <a:gd name="connsiteX0-379" fmla="*/ 404 w 14250781"/>
              <a:gd name="connsiteY0-380" fmla="*/ 585897 h 1172758"/>
              <a:gd name="connsiteX1-381" fmla="*/ 1992647 w 14250781"/>
              <a:gd name="connsiteY1-382" fmla="*/ 1171627 h 1172758"/>
              <a:gd name="connsiteX2-383" fmla="*/ 4243617 w 14250781"/>
              <a:gd name="connsiteY2-384" fmla="*/ 407577 h 1172758"/>
              <a:gd name="connsiteX3-385" fmla="*/ 6619035 w 14250781"/>
              <a:gd name="connsiteY3-386" fmla="*/ 966865 h 1172758"/>
              <a:gd name="connsiteX4-387" fmla="*/ 9032812 w 14250781"/>
              <a:gd name="connsiteY4-388" fmla="*/ 728043 h 1172758"/>
              <a:gd name="connsiteX5-389" fmla="*/ 11295151 w 14250781"/>
              <a:gd name="connsiteY5-390" fmla="*/ 1102389 h 1172758"/>
              <a:gd name="connsiteX6-391" fmla="*/ 14250781 w 14250781"/>
              <a:gd name="connsiteY6-392" fmla="*/ 0 h 1172758"/>
              <a:gd name="connsiteX0-393" fmla="*/ 404 w 14250781"/>
              <a:gd name="connsiteY0-394" fmla="*/ 585897 h 1172758"/>
              <a:gd name="connsiteX1-395" fmla="*/ 1992647 w 14250781"/>
              <a:gd name="connsiteY1-396" fmla="*/ 1171627 h 1172758"/>
              <a:gd name="connsiteX2-397" fmla="*/ 4243617 w 14250781"/>
              <a:gd name="connsiteY2-398" fmla="*/ 407577 h 1172758"/>
              <a:gd name="connsiteX3-399" fmla="*/ 6619035 w 14250781"/>
              <a:gd name="connsiteY3-400" fmla="*/ 966865 h 1172758"/>
              <a:gd name="connsiteX4-401" fmla="*/ 9032812 w 14250781"/>
              <a:gd name="connsiteY4-402" fmla="*/ 728043 h 1172758"/>
              <a:gd name="connsiteX5-403" fmla="*/ 10774290 w 14250781"/>
              <a:gd name="connsiteY5-404" fmla="*/ 535230 h 1172758"/>
              <a:gd name="connsiteX6-405" fmla="*/ 14250781 w 14250781"/>
              <a:gd name="connsiteY6-406" fmla="*/ 0 h 1172758"/>
              <a:gd name="connsiteX0-407" fmla="*/ 404 w 14447551"/>
              <a:gd name="connsiteY0-408" fmla="*/ 179871 h 766732"/>
              <a:gd name="connsiteX1-409" fmla="*/ 1992647 w 14447551"/>
              <a:gd name="connsiteY1-410" fmla="*/ 765601 h 766732"/>
              <a:gd name="connsiteX2-411" fmla="*/ 4243617 w 14447551"/>
              <a:gd name="connsiteY2-412" fmla="*/ 1551 h 766732"/>
              <a:gd name="connsiteX3-413" fmla="*/ 6619035 w 14447551"/>
              <a:gd name="connsiteY3-414" fmla="*/ 560839 h 766732"/>
              <a:gd name="connsiteX4-415" fmla="*/ 9032812 w 14447551"/>
              <a:gd name="connsiteY4-416" fmla="*/ 322017 h 766732"/>
              <a:gd name="connsiteX5-417" fmla="*/ 10774290 w 14447551"/>
              <a:gd name="connsiteY5-418" fmla="*/ 129204 h 766732"/>
              <a:gd name="connsiteX6-419" fmla="*/ 14447551 w 14447551"/>
              <a:gd name="connsiteY6-420" fmla="*/ 288455 h 766732"/>
              <a:gd name="connsiteX0-421" fmla="*/ 404 w 14447551"/>
              <a:gd name="connsiteY0-422" fmla="*/ 179861 h 766722"/>
              <a:gd name="connsiteX1-423" fmla="*/ 1992647 w 14447551"/>
              <a:gd name="connsiteY1-424" fmla="*/ 765591 h 766722"/>
              <a:gd name="connsiteX2-425" fmla="*/ 4243617 w 14447551"/>
              <a:gd name="connsiteY2-426" fmla="*/ 1541 h 766722"/>
              <a:gd name="connsiteX3-427" fmla="*/ 6619035 w 14447551"/>
              <a:gd name="connsiteY3-428" fmla="*/ 560829 h 766722"/>
              <a:gd name="connsiteX4-429" fmla="*/ 9067536 w 14447551"/>
              <a:gd name="connsiteY4-430" fmla="*/ 298858 h 766722"/>
              <a:gd name="connsiteX5-431" fmla="*/ 10774290 w 14447551"/>
              <a:gd name="connsiteY5-432" fmla="*/ 129194 h 766722"/>
              <a:gd name="connsiteX6-433" fmla="*/ 14447551 w 14447551"/>
              <a:gd name="connsiteY6-434" fmla="*/ 288445 h 766722"/>
              <a:gd name="connsiteX0-435" fmla="*/ 404 w 14447551"/>
              <a:gd name="connsiteY0-436" fmla="*/ 180285 h 767146"/>
              <a:gd name="connsiteX1-437" fmla="*/ 1992647 w 14447551"/>
              <a:gd name="connsiteY1-438" fmla="*/ 766015 h 767146"/>
              <a:gd name="connsiteX2-439" fmla="*/ 4243617 w 14447551"/>
              <a:gd name="connsiteY2-440" fmla="*/ 1965 h 767146"/>
              <a:gd name="connsiteX3-441" fmla="*/ 7128321 w 14447551"/>
              <a:gd name="connsiteY3-442" fmla="*/ 538104 h 767146"/>
              <a:gd name="connsiteX4-443" fmla="*/ 9067536 w 14447551"/>
              <a:gd name="connsiteY4-444" fmla="*/ 299282 h 767146"/>
              <a:gd name="connsiteX5-445" fmla="*/ 10774290 w 14447551"/>
              <a:gd name="connsiteY5-446" fmla="*/ 129618 h 767146"/>
              <a:gd name="connsiteX6-447" fmla="*/ 14447551 w 14447551"/>
              <a:gd name="connsiteY6-448" fmla="*/ 288869 h 767146"/>
              <a:gd name="connsiteX0-449" fmla="*/ 401 w 14447548"/>
              <a:gd name="connsiteY0-450" fmla="*/ 179026 h 544037"/>
              <a:gd name="connsiteX1-451" fmla="*/ 2004218 w 14447548"/>
              <a:gd name="connsiteY1-452" fmla="*/ 417515 h 544037"/>
              <a:gd name="connsiteX2-453" fmla="*/ 4243614 w 14447548"/>
              <a:gd name="connsiteY2-454" fmla="*/ 706 h 544037"/>
              <a:gd name="connsiteX3-455" fmla="*/ 7128318 w 14447548"/>
              <a:gd name="connsiteY3-456" fmla="*/ 536845 h 544037"/>
              <a:gd name="connsiteX4-457" fmla="*/ 9067533 w 14447548"/>
              <a:gd name="connsiteY4-458" fmla="*/ 298023 h 544037"/>
              <a:gd name="connsiteX5-459" fmla="*/ 10774287 w 14447548"/>
              <a:gd name="connsiteY5-460" fmla="*/ 128359 h 544037"/>
              <a:gd name="connsiteX6-461" fmla="*/ 14447548 w 14447548"/>
              <a:gd name="connsiteY6-462" fmla="*/ 287610 h 544037"/>
              <a:gd name="connsiteX0-463" fmla="*/ 418 w 14447565"/>
              <a:gd name="connsiteY0-464" fmla="*/ 155910 h 520007"/>
              <a:gd name="connsiteX1-465" fmla="*/ 2004235 w 14447565"/>
              <a:gd name="connsiteY1-466" fmla="*/ 394399 h 520007"/>
              <a:gd name="connsiteX2-467" fmla="*/ 4590871 w 14447565"/>
              <a:gd name="connsiteY2-468" fmla="*/ 740 h 520007"/>
              <a:gd name="connsiteX3-469" fmla="*/ 7128335 w 14447565"/>
              <a:gd name="connsiteY3-470" fmla="*/ 513729 h 520007"/>
              <a:gd name="connsiteX4-471" fmla="*/ 9067550 w 14447565"/>
              <a:gd name="connsiteY4-472" fmla="*/ 274907 h 520007"/>
              <a:gd name="connsiteX5-473" fmla="*/ 10774304 w 14447565"/>
              <a:gd name="connsiteY5-474" fmla="*/ 105243 h 520007"/>
              <a:gd name="connsiteX6-475" fmla="*/ 14447565 w 14447565"/>
              <a:gd name="connsiteY6-476" fmla="*/ 264494 h 520007"/>
              <a:gd name="connsiteX0-477" fmla="*/ 445 w 14447592"/>
              <a:gd name="connsiteY0-478" fmla="*/ 167466 h 532015"/>
              <a:gd name="connsiteX1-479" fmla="*/ 2004262 w 14447592"/>
              <a:gd name="connsiteY1-480" fmla="*/ 405955 h 532015"/>
              <a:gd name="connsiteX2-481" fmla="*/ 5053886 w 14447592"/>
              <a:gd name="connsiteY2-482" fmla="*/ 722 h 532015"/>
              <a:gd name="connsiteX3-483" fmla="*/ 7128362 w 14447592"/>
              <a:gd name="connsiteY3-484" fmla="*/ 525285 h 532015"/>
              <a:gd name="connsiteX4-485" fmla="*/ 9067577 w 14447592"/>
              <a:gd name="connsiteY4-486" fmla="*/ 286463 h 532015"/>
              <a:gd name="connsiteX5-487" fmla="*/ 10774331 w 14447592"/>
              <a:gd name="connsiteY5-488" fmla="*/ 116799 h 532015"/>
              <a:gd name="connsiteX6-489" fmla="*/ 14447592 w 14447592"/>
              <a:gd name="connsiteY6-490" fmla="*/ 276050 h 532015"/>
              <a:gd name="connsiteX0-491" fmla="*/ 366 w 14447513"/>
              <a:gd name="connsiteY0-492" fmla="*/ 167816 h 532365"/>
              <a:gd name="connsiteX1-493" fmla="*/ 2270401 w 14447513"/>
              <a:gd name="connsiteY1-494" fmla="*/ 383155 h 532365"/>
              <a:gd name="connsiteX2-495" fmla="*/ 5053807 w 14447513"/>
              <a:gd name="connsiteY2-496" fmla="*/ 1072 h 532365"/>
              <a:gd name="connsiteX3-497" fmla="*/ 7128283 w 14447513"/>
              <a:gd name="connsiteY3-498" fmla="*/ 525635 h 532365"/>
              <a:gd name="connsiteX4-499" fmla="*/ 9067498 w 14447513"/>
              <a:gd name="connsiteY4-500" fmla="*/ 286813 h 532365"/>
              <a:gd name="connsiteX5-501" fmla="*/ 10774252 w 14447513"/>
              <a:gd name="connsiteY5-502" fmla="*/ 117149 h 532365"/>
              <a:gd name="connsiteX6-503" fmla="*/ 14447513 w 14447513"/>
              <a:gd name="connsiteY6-504" fmla="*/ 276400 h 532365"/>
              <a:gd name="connsiteX0-505" fmla="*/ 366 w 14447513"/>
              <a:gd name="connsiteY0-506" fmla="*/ 166749 h 424750"/>
              <a:gd name="connsiteX1-507" fmla="*/ 2270401 w 14447513"/>
              <a:gd name="connsiteY1-508" fmla="*/ 382088 h 424750"/>
              <a:gd name="connsiteX2-509" fmla="*/ 5053807 w 14447513"/>
              <a:gd name="connsiteY2-510" fmla="*/ 5 h 424750"/>
              <a:gd name="connsiteX3-511" fmla="*/ 7475524 w 14447513"/>
              <a:gd name="connsiteY3-512" fmla="*/ 374097 h 424750"/>
              <a:gd name="connsiteX4-513" fmla="*/ 9067498 w 14447513"/>
              <a:gd name="connsiteY4-514" fmla="*/ 285746 h 424750"/>
              <a:gd name="connsiteX5-515" fmla="*/ 10774252 w 14447513"/>
              <a:gd name="connsiteY5-516" fmla="*/ 116082 h 424750"/>
              <a:gd name="connsiteX6-517" fmla="*/ 14447513 w 14447513"/>
              <a:gd name="connsiteY6-518" fmla="*/ 275333 h 424750"/>
              <a:gd name="connsiteX0-519" fmla="*/ 366 w 14447513"/>
              <a:gd name="connsiteY0-520" fmla="*/ 166749 h 420204"/>
              <a:gd name="connsiteX1-521" fmla="*/ 2270401 w 14447513"/>
              <a:gd name="connsiteY1-522" fmla="*/ 382088 h 420204"/>
              <a:gd name="connsiteX2-523" fmla="*/ 5053807 w 14447513"/>
              <a:gd name="connsiteY2-524" fmla="*/ 5 h 420204"/>
              <a:gd name="connsiteX3-525" fmla="*/ 7475524 w 14447513"/>
              <a:gd name="connsiteY3-526" fmla="*/ 374097 h 420204"/>
              <a:gd name="connsiteX4-527" fmla="*/ 9067498 w 14447513"/>
              <a:gd name="connsiteY4-528" fmla="*/ 285746 h 420204"/>
              <a:gd name="connsiteX5-529" fmla="*/ 10672652 w 14447513"/>
              <a:gd name="connsiteY5-530" fmla="*/ 85602 h 420204"/>
              <a:gd name="connsiteX6-531" fmla="*/ 14447513 w 14447513"/>
              <a:gd name="connsiteY6-532" fmla="*/ 275333 h 420204"/>
              <a:gd name="connsiteX0-533" fmla="*/ 366 w 13182593"/>
              <a:gd name="connsiteY0-534" fmla="*/ 1354456 h 1575519"/>
              <a:gd name="connsiteX1-535" fmla="*/ 2270401 w 13182593"/>
              <a:gd name="connsiteY1-536" fmla="*/ 1569795 h 1575519"/>
              <a:gd name="connsiteX2-537" fmla="*/ 5053807 w 13182593"/>
              <a:gd name="connsiteY2-538" fmla="*/ 1187712 h 1575519"/>
              <a:gd name="connsiteX3-539" fmla="*/ 7475524 w 13182593"/>
              <a:gd name="connsiteY3-540" fmla="*/ 1561804 h 1575519"/>
              <a:gd name="connsiteX4-541" fmla="*/ 9067498 w 13182593"/>
              <a:gd name="connsiteY4-542" fmla="*/ 1473453 h 1575519"/>
              <a:gd name="connsiteX5-543" fmla="*/ 10672652 w 13182593"/>
              <a:gd name="connsiteY5-544" fmla="*/ 1273309 h 1575519"/>
              <a:gd name="connsiteX6-545" fmla="*/ 13182593 w 13182593"/>
              <a:gd name="connsiteY6-546" fmla="*/ 0 h 1575519"/>
              <a:gd name="connsiteX0-547" fmla="*/ 366 w 13182593"/>
              <a:gd name="connsiteY0-548" fmla="*/ 1354456 h 1575519"/>
              <a:gd name="connsiteX1-549" fmla="*/ 2270401 w 13182593"/>
              <a:gd name="connsiteY1-550" fmla="*/ 1569795 h 1575519"/>
              <a:gd name="connsiteX2-551" fmla="*/ 5053807 w 13182593"/>
              <a:gd name="connsiteY2-552" fmla="*/ 1187712 h 1575519"/>
              <a:gd name="connsiteX3-553" fmla="*/ 7475524 w 13182593"/>
              <a:gd name="connsiteY3-554" fmla="*/ 1561804 h 1575519"/>
              <a:gd name="connsiteX4-555" fmla="*/ 9067498 w 13182593"/>
              <a:gd name="connsiteY4-556" fmla="*/ 1473453 h 1575519"/>
              <a:gd name="connsiteX5-557" fmla="*/ 10672652 w 13182593"/>
              <a:gd name="connsiteY5-558" fmla="*/ 1273309 h 1575519"/>
              <a:gd name="connsiteX6-559" fmla="*/ 13182593 w 13182593"/>
              <a:gd name="connsiteY6-560" fmla="*/ 0 h 1575519"/>
              <a:gd name="connsiteX0-561" fmla="*/ 366 w 13456913"/>
              <a:gd name="connsiteY0-562" fmla="*/ 1034416 h 1255479"/>
              <a:gd name="connsiteX1-563" fmla="*/ 2270401 w 13456913"/>
              <a:gd name="connsiteY1-564" fmla="*/ 1249755 h 1255479"/>
              <a:gd name="connsiteX2-565" fmla="*/ 5053807 w 13456913"/>
              <a:gd name="connsiteY2-566" fmla="*/ 867672 h 1255479"/>
              <a:gd name="connsiteX3-567" fmla="*/ 7475524 w 13456913"/>
              <a:gd name="connsiteY3-568" fmla="*/ 1241764 h 1255479"/>
              <a:gd name="connsiteX4-569" fmla="*/ 9067498 w 13456913"/>
              <a:gd name="connsiteY4-570" fmla="*/ 1153413 h 1255479"/>
              <a:gd name="connsiteX5-571" fmla="*/ 10672652 w 13456913"/>
              <a:gd name="connsiteY5-572" fmla="*/ 953269 h 1255479"/>
              <a:gd name="connsiteX6-573" fmla="*/ 13456913 w 13456913"/>
              <a:gd name="connsiteY6-574" fmla="*/ 0 h 1255479"/>
              <a:gd name="connsiteX0-575" fmla="*/ 366 w 13456913"/>
              <a:gd name="connsiteY0-576" fmla="*/ 1034416 h 1253523"/>
              <a:gd name="connsiteX1-577" fmla="*/ 2270401 w 13456913"/>
              <a:gd name="connsiteY1-578" fmla="*/ 1249755 h 1253523"/>
              <a:gd name="connsiteX2-579" fmla="*/ 5053807 w 13456913"/>
              <a:gd name="connsiteY2-580" fmla="*/ 867672 h 1253523"/>
              <a:gd name="connsiteX3-581" fmla="*/ 7475524 w 13456913"/>
              <a:gd name="connsiteY3-582" fmla="*/ 1241764 h 1253523"/>
              <a:gd name="connsiteX4-583" fmla="*/ 9067498 w 13456913"/>
              <a:gd name="connsiteY4-584" fmla="*/ 1153413 h 1253523"/>
              <a:gd name="connsiteX5-585" fmla="*/ 10672652 w 13456913"/>
              <a:gd name="connsiteY5-586" fmla="*/ 1090429 h 1253523"/>
              <a:gd name="connsiteX6-587" fmla="*/ 13456913 w 13456913"/>
              <a:gd name="connsiteY6-588" fmla="*/ 0 h 1253523"/>
              <a:gd name="connsiteX0-589" fmla="*/ 366 w 13456913"/>
              <a:gd name="connsiteY0-590" fmla="*/ 1034416 h 1252478"/>
              <a:gd name="connsiteX1-591" fmla="*/ 2270401 w 13456913"/>
              <a:gd name="connsiteY1-592" fmla="*/ 1249755 h 1252478"/>
              <a:gd name="connsiteX2-593" fmla="*/ 5053807 w 13456913"/>
              <a:gd name="connsiteY2-594" fmla="*/ 867672 h 1252478"/>
              <a:gd name="connsiteX3-595" fmla="*/ 7475524 w 13456913"/>
              <a:gd name="connsiteY3-596" fmla="*/ 1241764 h 1252478"/>
              <a:gd name="connsiteX4-597" fmla="*/ 9082738 w 13456913"/>
              <a:gd name="connsiteY4-598" fmla="*/ 1016253 h 1252478"/>
              <a:gd name="connsiteX5-599" fmla="*/ 10672652 w 13456913"/>
              <a:gd name="connsiteY5-600" fmla="*/ 1090429 h 1252478"/>
              <a:gd name="connsiteX6-601" fmla="*/ 13456913 w 13456913"/>
              <a:gd name="connsiteY6-602" fmla="*/ 0 h 1252478"/>
              <a:gd name="connsiteX0-603" fmla="*/ 366 w 13456913"/>
              <a:gd name="connsiteY0-604" fmla="*/ 1034416 h 1252478"/>
              <a:gd name="connsiteX1-605" fmla="*/ 2270401 w 13456913"/>
              <a:gd name="connsiteY1-606" fmla="*/ 1249755 h 1252478"/>
              <a:gd name="connsiteX2-607" fmla="*/ 5053807 w 13456913"/>
              <a:gd name="connsiteY2-608" fmla="*/ 867672 h 1252478"/>
              <a:gd name="connsiteX3-609" fmla="*/ 7475524 w 13456913"/>
              <a:gd name="connsiteY3-610" fmla="*/ 1241764 h 1252478"/>
              <a:gd name="connsiteX4-611" fmla="*/ 9082738 w 13456913"/>
              <a:gd name="connsiteY4-612" fmla="*/ 1016253 h 1252478"/>
              <a:gd name="connsiteX5-613" fmla="*/ 11221292 w 13456913"/>
              <a:gd name="connsiteY5-614" fmla="*/ 1166629 h 1252478"/>
              <a:gd name="connsiteX6-615" fmla="*/ 13456913 w 13456913"/>
              <a:gd name="connsiteY6-616" fmla="*/ 0 h 1252478"/>
              <a:gd name="connsiteX0-617" fmla="*/ 367 w 13456914"/>
              <a:gd name="connsiteY0-618" fmla="*/ 1034416 h 1254723"/>
              <a:gd name="connsiteX1-619" fmla="*/ 2270402 w 13456914"/>
              <a:gd name="connsiteY1-620" fmla="*/ 1249755 h 1254723"/>
              <a:gd name="connsiteX2-621" fmla="*/ 5107148 w 13456914"/>
              <a:gd name="connsiteY2-622" fmla="*/ 799092 h 1254723"/>
              <a:gd name="connsiteX3-623" fmla="*/ 7475525 w 13456914"/>
              <a:gd name="connsiteY3-624" fmla="*/ 1241764 h 1254723"/>
              <a:gd name="connsiteX4-625" fmla="*/ 9082739 w 13456914"/>
              <a:gd name="connsiteY4-626" fmla="*/ 1016253 h 1254723"/>
              <a:gd name="connsiteX5-627" fmla="*/ 11221293 w 13456914"/>
              <a:gd name="connsiteY5-628" fmla="*/ 1166629 h 1254723"/>
              <a:gd name="connsiteX6-629" fmla="*/ 13456914 w 13456914"/>
              <a:gd name="connsiteY6-630" fmla="*/ 0 h 1254723"/>
              <a:gd name="connsiteX0-631" fmla="*/ 367 w 13456914"/>
              <a:gd name="connsiteY0-632" fmla="*/ 1034416 h 1275527"/>
              <a:gd name="connsiteX1-633" fmla="*/ 2270402 w 13456914"/>
              <a:gd name="connsiteY1-634" fmla="*/ 1249755 h 1275527"/>
              <a:gd name="connsiteX2-635" fmla="*/ 5107148 w 13456914"/>
              <a:gd name="connsiteY2-636" fmla="*/ 799092 h 1275527"/>
              <a:gd name="connsiteX3-637" fmla="*/ 7315505 w 13456914"/>
              <a:gd name="connsiteY3-638" fmla="*/ 1272244 h 1275527"/>
              <a:gd name="connsiteX4-639" fmla="*/ 9082739 w 13456914"/>
              <a:gd name="connsiteY4-640" fmla="*/ 1016253 h 1275527"/>
              <a:gd name="connsiteX5-641" fmla="*/ 11221293 w 13456914"/>
              <a:gd name="connsiteY5-642" fmla="*/ 1166629 h 1275527"/>
              <a:gd name="connsiteX6-643" fmla="*/ 13456914 w 13456914"/>
              <a:gd name="connsiteY6-644" fmla="*/ 0 h 1275527"/>
              <a:gd name="connsiteX0-645" fmla="*/ 367 w 13456914"/>
              <a:gd name="connsiteY0-646" fmla="*/ 1034416 h 1275527"/>
              <a:gd name="connsiteX1-647" fmla="*/ 2270402 w 13456914"/>
              <a:gd name="connsiteY1-648" fmla="*/ 1249755 h 1275527"/>
              <a:gd name="connsiteX2-649" fmla="*/ 5107148 w 13456914"/>
              <a:gd name="connsiteY2-650" fmla="*/ 799092 h 1275527"/>
              <a:gd name="connsiteX3-651" fmla="*/ 7315505 w 13456914"/>
              <a:gd name="connsiteY3-652" fmla="*/ 1272244 h 1275527"/>
              <a:gd name="connsiteX4-653" fmla="*/ 9082739 w 13456914"/>
              <a:gd name="connsiteY4-654" fmla="*/ 1016253 h 1275527"/>
              <a:gd name="connsiteX5-655" fmla="*/ 11221293 w 13456914"/>
              <a:gd name="connsiteY5-656" fmla="*/ 1166629 h 1275527"/>
              <a:gd name="connsiteX6-657" fmla="*/ 13456914 w 13456914"/>
              <a:gd name="connsiteY6-658" fmla="*/ 0 h 1275527"/>
              <a:gd name="connsiteX0-659" fmla="*/ 367 w 13456914"/>
              <a:gd name="connsiteY0-660" fmla="*/ 1034416 h 1275434"/>
              <a:gd name="connsiteX1-661" fmla="*/ 2270402 w 13456914"/>
              <a:gd name="connsiteY1-662" fmla="*/ 1249755 h 1275434"/>
              <a:gd name="connsiteX2-663" fmla="*/ 5107148 w 13456914"/>
              <a:gd name="connsiteY2-664" fmla="*/ 799092 h 1275434"/>
              <a:gd name="connsiteX3-665" fmla="*/ 7315505 w 13456914"/>
              <a:gd name="connsiteY3-666" fmla="*/ 1272244 h 1275434"/>
              <a:gd name="connsiteX4-667" fmla="*/ 9082739 w 13456914"/>
              <a:gd name="connsiteY4-668" fmla="*/ 1016253 h 1275434"/>
              <a:gd name="connsiteX5-669" fmla="*/ 11434653 w 13456914"/>
              <a:gd name="connsiteY5-670" fmla="*/ 1219969 h 1275434"/>
              <a:gd name="connsiteX6-671" fmla="*/ 13456914 w 13456914"/>
              <a:gd name="connsiteY6-672" fmla="*/ 0 h 1275434"/>
              <a:gd name="connsiteX0-673" fmla="*/ 367 w 13456914"/>
              <a:gd name="connsiteY0-674" fmla="*/ 1034416 h 1275434"/>
              <a:gd name="connsiteX1-675" fmla="*/ 2270402 w 13456914"/>
              <a:gd name="connsiteY1-676" fmla="*/ 1249755 h 1275434"/>
              <a:gd name="connsiteX2-677" fmla="*/ 5107148 w 13456914"/>
              <a:gd name="connsiteY2-678" fmla="*/ 799092 h 1275434"/>
              <a:gd name="connsiteX3-679" fmla="*/ 7315505 w 13456914"/>
              <a:gd name="connsiteY3-680" fmla="*/ 1272244 h 1275434"/>
              <a:gd name="connsiteX4-681" fmla="*/ 9082739 w 13456914"/>
              <a:gd name="connsiteY4-682" fmla="*/ 1016253 h 1275434"/>
              <a:gd name="connsiteX5-683" fmla="*/ 11434653 w 13456914"/>
              <a:gd name="connsiteY5-684" fmla="*/ 1219969 h 1275434"/>
              <a:gd name="connsiteX6-685" fmla="*/ 13456914 w 13456914"/>
              <a:gd name="connsiteY6-686" fmla="*/ 0 h 1275434"/>
              <a:gd name="connsiteX0-687" fmla="*/ 367 w 13456914"/>
              <a:gd name="connsiteY0-688" fmla="*/ 1034416 h 1275434"/>
              <a:gd name="connsiteX1-689" fmla="*/ 2270402 w 13456914"/>
              <a:gd name="connsiteY1-690" fmla="*/ 1249755 h 1275434"/>
              <a:gd name="connsiteX2-691" fmla="*/ 5107148 w 13456914"/>
              <a:gd name="connsiteY2-692" fmla="*/ 799092 h 1275434"/>
              <a:gd name="connsiteX3-693" fmla="*/ 7315505 w 13456914"/>
              <a:gd name="connsiteY3-694" fmla="*/ 1272244 h 1275434"/>
              <a:gd name="connsiteX4-695" fmla="*/ 9082739 w 13456914"/>
              <a:gd name="connsiteY4-696" fmla="*/ 1016253 h 1275434"/>
              <a:gd name="connsiteX5-697" fmla="*/ 11434653 w 13456914"/>
              <a:gd name="connsiteY5-698" fmla="*/ 1219969 h 1275434"/>
              <a:gd name="connsiteX6-699" fmla="*/ 13456914 w 13456914"/>
              <a:gd name="connsiteY6-700" fmla="*/ 0 h 1275434"/>
              <a:gd name="connsiteX0-701" fmla="*/ 367 w 13456914"/>
              <a:gd name="connsiteY0-702" fmla="*/ 1034416 h 1276033"/>
              <a:gd name="connsiteX1-703" fmla="*/ 2270402 w 13456914"/>
              <a:gd name="connsiteY1-704" fmla="*/ 1249755 h 1276033"/>
              <a:gd name="connsiteX2-705" fmla="*/ 5107148 w 13456914"/>
              <a:gd name="connsiteY2-706" fmla="*/ 799092 h 1276033"/>
              <a:gd name="connsiteX3-707" fmla="*/ 7315505 w 13456914"/>
              <a:gd name="connsiteY3-708" fmla="*/ 1272244 h 1276033"/>
              <a:gd name="connsiteX4-709" fmla="*/ 9920939 w 13456914"/>
              <a:gd name="connsiteY4-710" fmla="*/ 1031493 h 1276033"/>
              <a:gd name="connsiteX5-711" fmla="*/ 11434653 w 13456914"/>
              <a:gd name="connsiteY5-712" fmla="*/ 1219969 h 1276033"/>
              <a:gd name="connsiteX6-713" fmla="*/ 13456914 w 13456914"/>
              <a:gd name="connsiteY6-714" fmla="*/ 0 h 1276033"/>
              <a:gd name="connsiteX0-715" fmla="*/ 367 w 13456914"/>
              <a:gd name="connsiteY0-716" fmla="*/ 1034416 h 1275153"/>
              <a:gd name="connsiteX1-717" fmla="*/ 2270402 w 13456914"/>
              <a:gd name="connsiteY1-718" fmla="*/ 1249755 h 1275153"/>
              <a:gd name="connsiteX2-719" fmla="*/ 5107148 w 13456914"/>
              <a:gd name="connsiteY2-720" fmla="*/ 799092 h 1275153"/>
              <a:gd name="connsiteX3-721" fmla="*/ 7315505 w 13456914"/>
              <a:gd name="connsiteY3-722" fmla="*/ 1272244 h 1275153"/>
              <a:gd name="connsiteX4-723" fmla="*/ 9920939 w 13456914"/>
              <a:gd name="connsiteY4-724" fmla="*/ 1031493 h 1275153"/>
              <a:gd name="connsiteX5-725" fmla="*/ 11434653 w 13456914"/>
              <a:gd name="connsiteY5-726" fmla="*/ 1219969 h 1275153"/>
              <a:gd name="connsiteX6-727" fmla="*/ 13456914 w 13456914"/>
              <a:gd name="connsiteY6-728" fmla="*/ 0 h 1275153"/>
              <a:gd name="connsiteX0-729" fmla="*/ 367 w 13456914"/>
              <a:gd name="connsiteY0-730" fmla="*/ 1034416 h 1276033"/>
              <a:gd name="connsiteX1-731" fmla="*/ 2270402 w 13456914"/>
              <a:gd name="connsiteY1-732" fmla="*/ 1249755 h 1276033"/>
              <a:gd name="connsiteX2-733" fmla="*/ 5107148 w 13456914"/>
              <a:gd name="connsiteY2-734" fmla="*/ 799092 h 1276033"/>
              <a:gd name="connsiteX3-735" fmla="*/ 7315505 w 13456914"/>
              <a:gd name="connsiteY3-736" fmla="*/ 1272244 h 1276033"/>
              <a:gd name="connsiteX4-737" fmla="*/ 9920939 w 13456914"/>
              <a:gd name="connsiteY4-738" fmla="*/ 1031493 h 1276033"/>
              <a:gd name="connsiteX5-739" fmla="*/ 11556573 w 13456914"/>
              <a:gd name="connsiteY5-740" fmla="*/ 1219969 h 1276033"/>
              <a:gd name="connsiteX6-741" fmla="*/ 13456914 w 13456914"/>
              <a:gd name="connsiteY6-742" fmla="*/ 0 h 1276033"/>
              <a:gd name="connsiteX0-743" fmla="*/ 367 w 13863314"/>
              <a:gd name="connsiteY0-744" fmla="*/ 1542416 h 1784033"/>
              <a:gd name="connsiteX1-745" fmla="*/ 2270402 w 13863314"/>
              <a:gd name="connsiteY1-746" fmla="*/ 1757755 h 1784033"/>
              <a:gd name="connsiteX2-747" fmla="*/ 5107148 w 13863314"/>
              <a:gd name="connsiteY2-748" fmla="*/ 1307092 h 1784033"/>
              <a:gd name="connsiteX3-749" fmla="*/ 7315505 w 13863314"/>
              <a:gd name="connsiteY3-750" fmla="*/ 1780244 h 1784033"/>
              <a:gd name="connsiteX4-751" fmla="*/ 9920939 w 13863314"/>
              <a:gd name="connsiteY4-752" fmla="*/ 1539493 h 1784033"/>
              <a:gd name="connsiteX5-753" fmla="*/ 11556573 w 13863314"/>
              <a:gd name="connsiteY5-754" fmla="*/ 1727969 h 1784033"/>
              <a:gd name="connsiteX6-755" fmla="*/ 13863314 w 13863314"/>
              <a:gd name="connsiteY6-756" fmla="*/ 0 h 1784033"/>
              <a:gd name="connsiteX0-757" fmla="*/ 367 w 13863314"/>
              <a:gd name="connsiteY0-758" fmla="*/ 1542416 h 1784377"/>
              <a:gd name="connsiteX1-759" fmla="*/ 2270402 w 13863314"/>
              <a:gd name="connsiteY1-760" fmla="*/ 1757755 h 1784377"/>
              <a:gd name="connsiteX2-761" fmla="*/ 5107148 w 13863314"/>
              <a:gd name="connsiteY2-762" fmla="*/ 1307092 h 1784377"/>
              <a:gd name="connsiteX3-763" fmla="*/ 7315505 w 13863314"/>
              <a:gd name="connsiteY3-764" fmla="*/ 1780244 h 1784377"/>
              <a:gd name="connsiteX4-765" fmla="*/ 9920939 w 13863314"/>
              <a:gd name="connsiteY4-766" fmla="*/ 1539493 h 1784377"/>
              <a:gd name="connsiteX5-767" fmla="*/ 11902013 w 13863314"/>
              <a:gd name="connsiteY5-768" fmla="*/ 1575569 h 1784377"/>
              <a:gd name="connsiteX6-769" fmla="*/ 13863314 w 13863314"/>
              <a:gd name="connsiteY6-770" fmla="*/ 0 h 1784377"/>
              <a:gd name="connsiteX0-771" fmla="*/ 367 w 13863314"/>
              <a:gd name="connsiteY0-772" fmla="*/ 1542416 h 1784186"/>
              <a:gd name="connsiteX1-773" fmla="*/ 2270402 w 13863314"/>
              <a:gd name="connsiteY1-774" fmla="*/ 1757755 h 1784186"/>
              <a:gd name="connsiteX2-775" fmla="*/ 5107148 w 13863314"/>
              <a:gd name="connsiteY2-776" fmla="*/ 1307092 h 1784186"/>
              <a:gd name="connsiteX3-777" fmla="*/ 7315505 w 13863314"/>
              <a:gd name="connsiteY3-778" fmla="*/ 1780244 h 1784186"/>
              <a:gd name="connsiteX4-779" fmla="*/ 9920939 w 13863314"/>
              <a:gd name="connsiteY4-780" fmla="*/ 1539493 h 1784186"/>
              <a:gd name="connsiteX5-781" fmla="*/ 11749613 w 13863314"/>
              <a:gd name="connsiteY5-782" fmla="*/ 1656849 h 1784186"/>
              <a:gd name="connsiteX6-783" fmla="*/ 13863314 w 13863314"/>
              <a:gd name="connsiteY6-784" fmla="*/ 0 h 1784186"/>
              <a:gd name="connsiteX0-785" fmla="*/ 367 w 13863314"/>
              <a:gd name="connsiteY0-786" fmla="*/ 1542416 h 1783759"/>
              <a:gd name="connsiteX1-787" fmla="*/ 2270402 w 13863314"/>
              <a:gd name="connsiteY1-788" fmla="*/ 1757755 h 1783759"/>
              <a:gd name="connsiteX2-789" fmla="*/ 5107148 w 13863314"/>
              <a:gd name="connsiteY2-790" fmla="*/ 1307092 h 1783759"/>
              <a:gd name="connsiteX3-791" fmla="*/ 7315505 w 13863314"/>
              <a:gd name="connsiteY3-792" fmla="*/ 1780244 h 1783759"/>
              <a:gd name="connsiteX4-793" fmla="*/ 10388299 w 13863314"/>
              <a:gd name="connsiteY4-794" fmla="*/ 1529333 h 1783759"/>
              <a:gd name="connsiteX5-795" fmla="*/ 11749613 w 13863314"/>
              <a:gd name="connsiteY5-796" fmla="*/ 1656849 h 1783759"/>
              <a:gd name="connsiteX6-797" fmla="*/ 13863314 w 13863314"/>
              <a:gd name="connsiteY6-798" fmla="*/ 0 h 1783759"/>
              <a:gd name="connsiteX0-799" fmla="*/ 367 w 13863314"/>
              <a:gd name="connsiteY0-800" fmla="*/ 1542416 h 1783820"/>
              <a:gd name="connsiteX1-801" fmla="*/ 2270402 w 13863314"/>
              <a:gd name="connsiteY1-802" fmla="*/ 1757755 h 1783820"/>
              <a:gd name="connsiteX2-803" fmla="*/ 5107148 w 13863314"/>
              <a:gd name="connsiteY2-804" fmla="*/ 1307092 h 1783820"/>
              <a:gd name="connsiteX3-805" fmla="*/ 7315505 w 13863314"/>
              <a:gd name="connsiteY3-806" fmla="*/ 1780244 h 1783820"/>
              <a:gd name="connsiteX4-807" fmla="*/ 10388299 w 13863314"/>
              <a:gd name="connsiteY4-808" fmla="*/ 1529333 h 1783820"/>
              <a:gd name="connsiteX5-809" fmla="*/ 11912173 w 13863314"/>
              <a:gd name="connsiteY5-810" fmla="*/ 1626369 h 1783820"/>
              <a:gd name="connsiteX6-811" fmla="*/ 13863314 w 13863314"/>
              <a:gd name="connsiteY6-812" fmla="*/ 0 h 1783820"/>
              <a:gd name="connsiteX0-813" fmla="*/ 367 w 13863314"/>
              <a:gd name="connsiteY0-814" fmla="*/ 1542416 h 1783386"/>
              <a:gd name="connsiteX1-815" fmla="*/ 2270402 w 13863314"/>
              <a:gd name="connsiteY1-816" fmla="*/ 1757755 h 1783386"/>
              <a:gd name="connsiteX2-817" fmla="*/ 5107148 w 13863314"/>
              <a:gd name="connsiteY2-818" fmla="*/ 1307092 h 1783386"/>
              <a:gd name="connsiteX3-819" fmla="*/ 7315505 w 13863314"/>
              <a:gd name="connsiteY3-820" fmla="*/ 1780244 h 1783386"/>
              <a:gd name="connsiteX4-821" fmla="*/ 10388299 w 13863314"/>
              <a:gd name="connsiteY4-822" fmla="*/ 1529333 h 1783386"/>
              <a:gd name="connsiteX5-823" fmla="*/ 11912173 w 13863314"/>
              <a:gd name="connsiteY5-824" fmla="*/ 1626369 h 1783386"/>
              <a:gd name="connsiteX6-825" fmla="*/ 13863314 w 13863314"/>
              <a:gd name="connsiteY6-826" fmla="*/ 0 h 1783386"/>
              <a:gd name="connsiteX0-827" fmla="*/ 367 w 13863314"/>
              <a:gd name="connsiteY0-828" fmla="*/ 1542416 h 1882082"/>
              <a:gd name="connsiteX1-829" fmla="*/ 2270402 w 13863314"/>
              <a:gd name="connsiteY1-830" fmla="*/ 1757755 h 1882082"/>
              <a:gd name="connsiteX2-831" fmla="*/ 5107148 w 13863314"/>
              <a:gd name="connsiteY2-832" fmla="*/ 1307092 h 1882082"/>
              <a:gd name="connsiteX3-833" fmla="*/ 7475525 w 13863314"/>
              <a:gd name="connsiteY3-834" fmla="*/ 1879304 h 1882082"/>
              <a:gd name="connsiteX4-835" fmla="*/ 10388299 w 13863314"/>
              <a:gd name="connsiteY4-836" fmla="*/ 1529333 h 1882082"/>
              <a:gd name="connsiteX5-837" fmla="*/ 11912173 w 13863314"/>
              <a:gd name="connsiteY5-838" fmla="*/ 1626369 h 1882082"/>
              <a:gd name="connsiteX6-839" fmla="*/ 13863314 w 13863314"/>
              <a:gd name="connsiteY6-840" fmla="*/ 0 h 1882082"/>
              <a:gd name="connsiteX0-841" fmla="*/ 367 w 13863314"/>
              <a:gd name="connsiteY0-842" fmla="*/ 1542416 h 1762723"/>
              <a:gd name="connsiteX1-843" fmla="*/ 2270402 w 13863314"/>
              <a:gd name="connsiteY1-844" fmla="*/ 1757755 h 1762723"/>
              <a:gd name="connsiteX2-845" fmla="*/ 5107148 w 13863314"/>
              <a:gd name="connsiteY2-846" fmla="*/ 1307092 h 1762723"/>
              <a:gd name="connsiteX3-847" fmla="*/ 7344897 w 13863314"/>
              <a:gd name="connsiteY3-848" fmla="*/ 1728579 h 1762723"/>
              <a:gd name="connsiteX4-849" fmla="*/ 10388299 w 13863314"/>
              <a:gd name="connsiteY4-850" fmla="*/ 1529333 h 1762723"/>
              <a:gd name="connsiteX5-851" fmla="*/ 11912173 w 13863314"/>
              <a:gd name="connsiteY5-852" fmla="*/ 1626369 h 1762723"/>
              <a:gd name="connsiteX6-853" fmla="*/ 13863314 w 13863314"/>
              <a:gd name="connsiteY6-854" fmla="*/ 0 h 1762723"/>
              <a:gd name="connsiteX0-855" fmla="*/ 367 w 13863314"/>
              <a:gd name="connsiteY0-856" fmla="*/ 1542416 h 1762723"/>
              <a:gd name="connsiteX1-857" fmla="*/ 2270402 w 13863314"/>
              <a:gd name="connsiteY1-858" fmla="*/ 1757755 h 1762723"/>
              <a:gd name="connsiteX2-859" fmla="*/ 5107148 w 13863314"/>
              <a:gd name="connsiteY2-860" fmla="*/ 1307092 h 1762723"/>
              <a:gd name="connsiteX3-861" fmla="*/ 7344897 w 13863314"/>
              <a:gd name="connsiteY3-862" fmla="*/ 1728579 h 1762723"/>
              <a:gd name="connsiteX4-863" fmla="*/ 10167236 w 13863314"/>
              <a:gd name="connsiteY4-864" fmla="*/ 1378608 h 1762723"/>
              <a:gd name="connsiteX5-865" fmla="*/ 11912173 w 13863314"/>
              <a:gd name="connsiteY5-866" fmla="*/ 1626369 h 1762723"/>
              <a:gd name="connsiteX6-867" fmla="*/ 13863314 w 13863314"/>
              <a:gd name="connsiteY6-868" fmla="*/ 0 h 1762723"/>
              <a:gd name="connsiteX0-869" fmla="*/ 367 w 13863314"/>
              <a:gd name="connsiteY0-870" fmla="*/ 1542416 h 1762723"/>
              <a:gd name="connsiteX1-871" fmla="*/ 2270402 w 13863314"/>
              <a:gd name="connsiteY1-872" fmla="*/ 1757755 h 1762723"/>
              <a:gd name="connsiteX2-873" fmla="*/ 5107148 w 13863314"/>
              <a:gd name="connsiteY2-874" fmla="*/ 1307092 h 1762723"/>
              <a:gd name="connsiteX3-875" fmla="*/ 7344897 w 13863314"/>
              <a:gd name="connsiteY3-876" fmla="*/ 1728579 h 1762723"/>
              <a:gd name="connsiteX4-877" fmla="*/ 9684915 w 13863314"/>
              <a:gd name="connsiteY4-878" fmla="*/ 1258028 h 1762723"/>
              <a:gd name="connsiteX5-879" fmla="*/ 11912173 w 13863314"/>
              <a:gd name="connsiteY5-880" fmla="*/ 1626369 h 1762723"/>
              <a:gd name="connsiteX6-881" fmla="*/ 13863314 w 13863314"/>
              <a:gd name="connsiteY6-882" fmla="*/ 0 h 1762723"/>
              <a:gd name="connsiteX0-883" fmla="*/ 367 w 13863314"/>
              <a:gd name="connsiteY0-884" fmla="*/ 1542416 h 1762723"/>
              <a:gd name="connsiteX1-885" fmla="*/ 2270402 w 13863314"/>
              <a:gd name="connsiteY1-886" fmla="*/ 1757755 h 1762723"/>
              <a:gd name="connsiteX2-887" fmla="*/ 5107148 w 13863314"/>
              <a:gd name="connsiteY2-888" fmla="*/ 1307092 h 1762723"/>
              <a:gd name="connsiteX3-889" fmla="*/ 7344897 w 13863314"/>
              <a:gd name="connsiteY3-890" fmla="*/ 1728579 h 1762723"/>
              <a:gd name="connsiteX4-891" fmla="*/ 9684915 w 13863314"/>
              <a:gd name="connsiteY4-892" fmla="*/ 1258028 h 1762723"/>
              <a:gd name="connsiteX5-893" fmla="*/ 12243768 w 13863314"/>
              <a:gd name="connsiteY5-894" fmla="*/ 1425402 h 1762723"/>
              <a:gd name="connsiteX6-895" fmla="*/ 13863314 w 13863314"/>
              <a:gd name="connsiteY6-896" fmla="*/ 0 h 1762723"/>
              <a:gd name="connsiteX0-897" fmla="*/ 367 w 13863314"/>
              <a:gd name="connsiteY0-898" fmla="*/ 1542416 h 1762723"/>
              <a:gd name="connsiteX1-899" fmla="*/ 2270402 w 13863314"/>
              <a:gd name="connsiteY1-900" fmla="*/ 1757755 h 1762723"/>
              <a:gd name="connsiteX2-901" fmla="*/ 5107148 w 13863314"/>
              <a:gd name="connsiteY2-902" fmla="*/ 1307092 h 1762723"/>
              <a:gd name="connsiteX3-903" fmla="*/ 7344897 w 13863314"/>
              <a:gd name="connsiteY3-904" fmla="*/ 1728579 h 1762723"/>
              <a:gd name="connsiteX4-905" fmla="*/ 9684915 w 13863314"/>
              <a:gd name="connsiteY4-906" fmla="*/ 1258028 h 1762723"/>
              <a:gd name="connsiteX5-907" fmla="*/ 12454783 w 13863314"/>
              <a:gd name="connsiteY5-908" fmla="*/ 1435450 h 1762723"/>
              <a:gd name="connsiteX6-909" fmla="*/ 13863314 w 13863314"/>
              <a:gd name="connsiteY6-910" fmla="*/ 0 h 1762723"/>
              <a:gd name="connsiteX0-911" fmla="*/ 367 w 13863314"/>
              <a:gd name="connsiteY0-912" fmla="*/ 1542416 h 1762723"/>
              <a:gd name="connsiteX1-913" fmla="*/ 2270402 w 13863314"/>
              <a:gd name="connsiteY1-914" fmla="*/ 1757755 h 1762723"/>
              <a:gd name="connsiteX2-915" fmla="*/ 5107148 w 13863314"/>
              <a:gd name="connsiteY2-916" fmla="*/ 1307092 h 1762723"/>
              <a:gd name="connsiteX3-917" fmla="*/ 7344897 w 13863314"/>
              <a:gd name="connsiteY3-918" fmla="*/ 1728579 h 1762723"/>
              <a:gd name="connsiteX4-919" fmla="*/ 10478735 w 13863314"/>
              <a:gd name="connsiteY4-920" fmla="*/ 1217834 h 1762723"/>
              <a:gd name="connsiteX5-921" fmla="*/ 12454783 w 13863314"/>
              <a:gd name="connsiteY5-922" fmla="*/ 1435450 h 1762723"/>
              <a:gd name="connsiteX6-923" fmla="*/ 13863314 w 13863314"/>
              <a:gd name="connsiteY6-924" fmla="*/ 0 h 1762723"/>
              <a:gd name="connsiteX0-925" fmla="*/ 367 w 13863314"/>
              <a:gd name="connsiteY0-926" fmla="*/ 1542416 h 1762723"/>
              <a:gd name="connsiteX1-927" fmla="*/ 2270402 w 13863314"/>
              <a:gd name="connsiteY1-928" fmla="*/ 1757755 h 1762723"/>
              <a:gd name="connsiteX2-929" fmla="*/ 5107148 w 13863314"/>
              <a:gd name="connsiteY2-930" fmla="*/ 1307092 h 1762723"/>
              <a:gd name="connsiteX3-931" fmla="*/ 7344897 w 13863314"/>
              <a:gd name="connsiteY3-932" fmla="*/ 1728579 h 1762723"/>
              <a:gd name="connsiteX4-933" fmla="*/ 10478735 w 13863314"/>
              <a:gd name="connsiteY4-934" fmla="*/ 1217834 h 1762723"/>
              <a:gd name="connsiteX5-935" fmla="*/ 12454783 w 13863314"/>
              <a:gd name="connsiteY5-936" fmla="*/ 1435450 h 1762723"/>
              <a:gd name="connsiteX6-937" fmla="*/ 13863314 w 13863314"/>
              <a:gd name="connsiteY6-938" fmla="*/ 0 h 1762723"/>
              <a:gd name="connsiteX0-939" fmla="*/ 367 w 13863314"/>
              <a:gd name="connsiteY0-940" fmla="*/ 1542416 h 1895112"/>
              <a:gd name="connsiteX1-941" fmla="*/ 2270402 w 13863314"/>
              <a:gd name="connsiteY1-942" fmla="*/ 1757755 h 1895112"/>
              <a:gd name="connsiteX2-943" fmla="*/ 5107148 w 13863314"/>
              <a:gd name="connsiteY2-944" fmla="*/ 1307092 h 1895112"/>
              <a:gd name="connsiteX3-945" fmla="*/ 7344897 w 13863314"/>
              <a:gd name="connsiteY3-946" fmla="*/ 1728579 h 1895112"/>
              <a:gd name="connsiteX4-947" fmla="*/ 10478735 w 13863314"/>
              <a:gd name="connsiteY4-948" fmla="*/ 1217834 h 1895112"/>
              <a:gd name="connsiteX5-949" fmla="*/ 12363343 w 13863314"/>
              <a:gd name="connsiteY5-950" fmla="*/ 1892650 h 1895112"/>
              <a:gd name="connsiteX6-951" fmla="*/ 13863314 w 13863314"/>
              <a:gd name="connsiteY6-952" fmla="*/ 0 h 1895112"/>
              <a:gd name="connsiteX0-953" fmla="*/ 367 w 13863314"/>
              <a:gd name="connsiteY0-954" fmla="*/ 1542416 h 1895296"/>
              <a:gd name="connsiteX1-955" fmla="*/ 2270402 w 13863314"/>
              <a:gd name="connsiteY1-956" fmla="*/ 1757755 h 1895296"/>
              <a:gd name="connsiteX2-957" fmla="*/ 5107148 w 13863314"/>
              <a:gd name="connsiteY2-958" fmla="*/ 1307092 h 1895296"/>
              <a:gd name="connsiteX3-959" fmla="*/ 7344897 w 13863314"/>
              <a:gd name="connsiteY3-960" fmla="*/ 1728579 h 1895296"/>
              <a:gd name="connsiteX4-961" fmla="*/ 9930095 w 13863314"/>
              <a:gd name="connsiteY4-962" fmla="*/ 1268634 h 1895296"/>
              <a:gd name="connsiteX5-963" fmla="*/ 12363343 w 13863314"/>
              <a:gd name="connsiteY5-964" fmla="*/ 1892650 h 1895296"/>
              <a:gd name="connsiteX6-965" fmla="*/ 13863314 w 13863314"/>
              <a:gd name="connsiteY6-966" fmla="*/ 0 h 1895296"/>
              <a:gd name="connsiteX0-967" fmla="*/ 367 w 13863314"/>
              <a:gd name="connsiteY0-968" fmla="*/ 1542416 h 2006736"/>
              <a:gd name="connsiteX1-969" fmla="*/ 2270402 w 13863314"/>
              <a:gd name="connsiteY1-970" fmla="*/ 1757755 h 2006736"/>
              <a:gd name="connsiteX2-971" fmla="*/ 5107148 w 13863314"/>
              <a:gd name="connsiteY2-972" fmla="*/ 1307092 h 2006736"/>
              <a:gd name="connsiteX3-973" fmla="*/ 7344897 w 13863314"/>
              <a:gd name="connsiteY3-974" fmla="*/ 1728579 h 2006736"/>
              <a:gd name="connsiteX4-975" fmla="*/ 9930095 w 13863314"/>
              <a:gd name="connsiteY4-976" fmla="*/ 1268634 h 2006736"/>
              <a:gd name="connsiteX5-977" fmla="*/ 12109343 w 13863314"/>
              <a:gd name="connsiteY5-978" fmla="*/ 2004410 h 2006736"/>
              <a:gd name="connsiteX6-979" fmla="*/ 13863314 w 13863314"/>
              <a:gd name="connsiteY6-980" fmla="*/ 0 h 2006736"/>
              <a:gd name="connsiteX0-981" fmla="*/ 367 w 13863314"/>
              <a:gd name="connsiteY0-982" fmla="*/ 1542416 h 2006972"/>
              <a:gd name="connsiteX1-983" fmla="*/ 2270402 w 13863314"/>
              <a:gd name="connsiteY1-984" fmla="*/ 1757755 h 2006972"/>
              <a:gd name="connsiteX2-985" fmla="*/ 5107148 w 13863314"/>
              <a:gd name="connsiteY2-986" fmla="*/ 1307092 h 2006972"/>
              <a:gd name="connsiteX3-987" fmla="*/ 7344897 w 13863314"/>
              <a:gd name="connsiteY3-988" fmla="*/ 1728579 h 2006972"/>
              <a:gd name="connsiteX4-989" fmla="*/ 9635455 w 13863314"/>
              <a:gd name="connsiteY4-990" fmla="*/ 1339754 h 2006972"/>
              <a:gd name="connsiteX5-991" fmla="*/ 12109343 w 13863314"/>
              <a:gd name="connsiteY5-992" fmla="*/ 2004410 h 2006972"/>
              <a:gd name="connsiteX6-993" fmla="*/ 13863314 w 13863314"/>
              <a:gd name="connsiteY6-994" fmla="*/ 0 h 2006972"/>
              <a:gd name="connsiteX0-995" fmla="*/ 367 w 13863314"/>
              <a:gd name="connsiteY0-996" fmla="*/ 1542416 h 1966462"/>
              <a:gd name="connsiteX1-997" fmla="*/ 2270402 w 13863314"/>
              <a:gd name="connsiteY1-998" fmla="*/ 1757755 h 1966462"/>
              <a:gd name="connsiteX2-999" fmla="*/ 5107148 w 13863314"/>
              <a:gd name="connsiteY2-1000" fmla="*/ 1307092 h 1966462"/>
              <a:gd name="connsiteX3-1001" fmla="*/ 7344897 w 13863314"/>
              <a:gd name="connsiteY3-1002" fmla="*/ 1728579 h 1966462"/>
              <a:gd name="connsiteX4-1003" fmla="*/ 9635455 w 13863314"/>
              <a:gd name="connsiteY4-1004" fmla="*/ 1339754 h 1966462"/>
              <a:gd name="connsiteX5-1005" fmla="*/ 11855343 w 13863314"/>
              <a:gd name="connsiteY5-1006" fmla="*/ 1963770 h 1966462"/>
              <a:gd name="connsiteX6-1007" fmla="*/ 13863314 w 13863314"/>
              <a:gd name="connsiteY6-1008" fmla="*/ 0 h 1966462"/>
              <a:gd name="connsiteX0-1009" fmla="*/ 367 w 13863314"/>
              <a:gd name="connsiteY0-1010" fmla="*/ 1542416 h 1814697"/>
              <a:gd name="connsiteX1-1011" fmla="*/ 2270402 w 13863314"/>
              <a:gd name="connsiteY1-1012" fmla="*/ 1757755 h 1814697"/>
              <a:gd name="connsiteX2-1013" fmla="*/ 5107148 w 13863314"/>
              <a:gd name="connsiteY2-1014" fmla="*/ 1307092 h 1814697"/>
              <a:gd name="connsiteX3-1015" fmla="*/ 7344897 w 13863314"/>
              <a:gd name="connsiteY3-1016" fmla="*/ 1728579 h 1814697"/>
              <a:gd name="connsiteX4-1017" fmla="*/ 9635455 w 13863314"/>
              <a:gd name="connsiteY4-1018" fmla="*/ 1339754 h 1814697"/>
              <a:gd name="connsiteX5-1019" fmla="*/ 11713103 w 13863314"/>
              <a:gd name="connsiteY5-1020" fmla="*/ 1811370 h 1814697"/>
              <a:gd name="connsiteX6-1021" fmla="*/ 13863314 w 13863314"/>
              <a:gd name="connsiteY6-1022" fmla="*/ 0 h 1814697"/>
              <a:gd name="connsiteX0-1023" fmla="*/ 367 w 13863314"/>
              <a:gd name="connsiteY0-1024" fmla="*/ 1542416 h 1815774"/>
              <a:gd name="connsiteX1-1025" fmla="*/ 2270402 w 13863314"/>
              <a:gd name="connsiteY1-1026" fmla="*/ 1757755 h 1815774"/>
              <a:gd name="connsiteX2-1027" fmla="*/ 5107148 w 13863314"/>
              <a:gd name="connsiteY2-1028" fmla="*/ 1307092 h 1815774"/>
              <a:gd name="connsiteX3-1029" fmla="*/ 7344897 w 13863314"/>
              <a:gd name="connsiteY3-1030" fmla="*/ 1728579 h 1815774"/>
              <a:gd name="connsiteX4-1031" fmla="*/ 9503375 w 13863314"/>
              <a:gd name="connsiteY4-1032" fmla="*/ 1471834 h 1815774"/>
              <a:gd name="connsiteX5-1033" fmla="*/ 11713103 w 13863314"/>
              <a:gd name="connsiteY5-1034" fmla="*/ 1811370 h 1815774"/>
              <a:gd name="connsiteX6-1035" fmla="*/ 13863314 w 13863314"/>
              <a:gd name="connsiteY6-1036" fmla="*/ 0 h 1815774"/>
              <a:gd name="connsiteX0-1037" fmla="*/ 367 w 13863314"/>
              <a:gd name="connsiteY0-1038" fmla="*/ 1542416 h 1916615"/>
              <a:gd name="connsiteX1-1039" fmla="*/ 2270402 w 13863314"/>
              <a:gd name="connsiteY1-1040" fmla="*/ 1757755 h 1916615"/>
              <a:gd name="connsiteX2-1041" fmla="*/ 5107148 w 13863314"/>
              <a:gd name="connsiteY2-1042" fmla="*/ 1307092 h 1916615"/>
              <a:gd name="connsiteX3-1043" fmla="*/ 7344897 w 13863314"/>
              <a:gd name="connsiteY3-1044" fmla="*/ 1728579 h 1916615"/>
              <a:gd name="connsiteX4-1045" fmla="*/ 9503375 w 13863314"/>
              <a:gd name="connsiteY4-1046" fmla="*/ 1471834 h 1916615"/>
              <a:gd name="connsiteX5-1047" fmla="*/ 11499743 w 13863314"/>
              <a:gd name="connsiteY5-1048" fmla="*/ 1912970 h 1916615"/>
              <a:gd name="connsiteX6-1049" fmla="*/ 13863314 w 13863314"/>
              <a:gd name="connsiteY6-1050" fmla="*/ 0 h 1916615"/>
              <a:gd name="connsiteX0-1051" fmla="*/ 367 w 13863314"/>
              <a:gd name="connsiteY0-1052" fmla="*/ 1542416 h 1916099"/>
              <a:gd name="connsiteX1-1053" fmla="*/ 2270402 w 13863314"/>
              <a:gd name="connsiteY1-1054" fmla="*/ 1757755 h 1916099"/>
              <a:gd name="connsiteX2-1055" fmla="*/ 5107148 w 13863314"/>
              <a:gd name="connsiteY2-1056" fmla="*/ 1307092 h 1916099"/>
              <a:gd name="connsiteX3-1057" fmla="*/ 7344897 w 13863314"/>
              <a:gd name="connsiteY3-1058" fmla="*/ 1728579 h 1916099"/>
              <a:gd name="connsiteX4-1059" fmla="*/ 9330655 w 13863314"/>
              <a:gd name="connsiteY4-1060" fmla="*/ 1390554 h 1916099"/>
              <a:gd name="connsiteX5-1061" fmla="*/ 11499743 w 13863314"/>
              <a:gd name="connsiteY5-1062" fmla="*/ 1912970 h 1916099"/>
              <a:gd name="connsiteX6-1063" fmla="*/ 13863314 w 13863314"/>
              <a:gd name="connsiteY6-1064" fmla="*/ 0 h 1916099"/>
              <a:gd name="connsiteX0-1065" fmla="*/ 367 w 13863314"/>
              <a:gd name="connsiteY0-1066" fmla="*/ 1542416 h 1875656"/>
              <a:gd name="connsiteX1-1067" fmla="*/ 2270402 w 13863314"/>
              <a:gd name="connsiteY1-1068" fmla="*/ 1757755 h 1875656"/>
              <a:gd name="connsiteX2-1069" fmla="*/ 5107148 w 13863314"/>
              <a:gd name="connsiteY2-1070" fmla="*/ 1307092 h 1875656"/>
              <a:gd name="connsiteX3-1071" fmla="*/ 7344897 w 13863314"/>
              <a:gd name="connsiteY3-1072" fmla="*/ 1728579 h 1875656"/>
              <a:gd name="connsiteX4-1073" fmla="*/ 9330655 w 13863314"/>
              <a:gd name="connsiteY4-1074" fmla="*/ 1390554 h 1875656"/>
              <a:gd name="connsiteX5-1075" fmla="*/ 11459103 w 13863314"/>
              <a:gd name="connsiteY5-1076" fmla="*/ 1872330 h 1875656"/>
              <a:gd name="connsiteX6-1077" fmla="*/ 13863314 w 13863314"/>
              <a:gd name="connsiteY6-1078" fmla="*/ 0 h 1875656"/>
              <a:gd name="connsiteX0-1079" fmla="*/ 367 w 13863314"/>
              <a:gd name="connsiteY0-1080" fmla="*/ 1542416 h 1875720"/>
              <a:gd name="connsiteX1-1081" fmla="*/ 2270402 w 13863314"/>
              <a:gd name="connsiteY1-1082" fmla="*/ 1757755 h 1875720"/>
              <a:gd name="connsiteX2-1083" fmla="*/ 5107148 w 13863314"/>
              <a:gd name="connsiteY2-1084" fmla="*/ 1307092 h 1875720"/>
              <a:gd name="connsiteX3-1085" fmla="*/ 7344897 w 13863314"/>
              <a:gd name="connsiteY3-1086" fmla="*/ 1728579 h 1875720"/>
              <a:gd name="connsiteX4-1087" fmla="*/ 9361135 w 13863314"/>
              <a:gd name="connsiteY4-1088" fmla="*/ 1400714 h 1875720"/>
              <a:gd name="connsiteX5-1089" fmla="*/ 11459103 w 13863314"/>
              <a:gd name="connsiteY5-1090" fmla="*/ 1872330 h 1875720"/>
              <a:gd name="connsiteX6-1091" fmla="*/ 13863314 w 13863314"/>
              <a:gd name="connsiteY6-1092" fmla="*/ 0 h 1875720"/>
              <a:gd name="connsiteX0-1093" fmla="*/ 367 w 13863314"/>
              <a:gd name="connsiteY0-1094" fmla="*/ 1542416 h 1877120"/>
              <a:gd name="connsiteX1-1095" fmla="*/ 2270402 w 13863314"/>
              <a:gd name="connsiteY1-1096" fmla="*/ 1757755 h 1877120"/>
              <a:gd name="connsiteX2-1097" fmla="*/ 5107148 w 13863314"/>
              <a:gd name="connsiteY2-1098" fmla="*/ 1307092 h 1877120"/>
              <a:gd name="connsiteX3-1099" fmla="*/ 7344897 w 13863314"/>
              <a:gd name="connsiteY3-1100" fmla="*/ 1728579 h 1877120"/>
              <a:gd name="connsiteX4-1101" fmla="*/ 9361135 w 13863314"/>
              <a:gd name="connsiteY4-1102" fmla="*/ 1400714 h 1877120"/>
              <a:gd name="connsiteX5-1103" fmla="*/ 11459103 w 13863314"/>
              <a:gd name="connsiteY5-1104" fmla="*/ 1872330 h 1877120"/>
              <a:gd name="connsiteX6-1105" fmla="*/ 13863314 w 13863314"/>
              <a:gd name="connsiteY6-1106" fmla="*/ 0 h 1877120"/>
              <a:gd name="connsiteX0-1107" fmla="*/ 367 w 13863314"/>
              <a:gd name="connsiteY0-1108" fmla="*/ 1542416 h 1877077"/>
              <a:gd name="connsiteX1-1109" fmla="*/ 2270402 w 13863314"/>
              <a:gd name="connsiteY1-1110" fmla="*/ 1757755 h 1877077"/>
              <a:gd name="connsiteX2-1111" fmla="*/ 5107148 w 13863314"/>
              <a:gd name="connsiteY2-1112" fmla="*/ 1307092 h 1877077"/>
              <a:gd name="connsiteX3-1113" fmla="*/ 7535816 w 13863314"/>
              <a:gd name="connsiteY3-1114" fmla="*/ 1758724 h 1877077"/>
              <a:gd name="connsiteX4-1115" fmla="*/ 9361135 w 13863314"/>
              <a:gd name="connsiteY4-1116" fmla="*/ 1400714 h 1877077"/>
              <a:gd name="connsiteX5-1117" fmla="*/ 11459103 w 13863314"/>
              <a:gd name="connsiteY5-1118" fmla="*/ 1872330 h 1877077"/>
              <a:gd name="connsiteX6-1119" fmla="*/ 13863314 w 13863314"/>
              <a:gd name="connsiteY6-1120" fmla="*/ 0 h 1877077"/>
              <a:gd name="connsiteX0-1121" fmla="*/ 367 w 13863314"/>
              <a:gd name="connsiteY0-1122" fmla="*/ 1542416 h 1877077"/>
              <a:gd name="connsiteX1-1123" fmla="*/ 2270402 w 13863314"/>
              <a:gd name="connsiteY1-1124" fmla="*/ 1757755 h 1877077"/>
              <a:gd name="connsiteX2-1125" fmla="*/ 5107148 w 13863314"/>
              <a:gd name="connsiteY2-1126" fmla="*/ 1307092 h 1877077"/>
              <a:gd name="connsiteX3-1127" fmla="*/ 7535816 w 13863314"/>
              <a:gd name="connsiteY3-1128" fmla="*/ 1758724 h 1877077"/>
              <a:gd name="connsiteX4-1129" fmla="*/ 9300845 w 13863314"/>
              <a:gd name="connsiteY4-1130" fmla="*/ 1400714 h 1877077"/>
              <a:gd name="connsiteX5-1131" fmla="*/ 11459103 w 13863314"/>
              <a:gd name="connsiteY5-1132" fmla="*/ 1872330 h 1877077"/>
              <a:gd name="connsiteX6-1133" fmla="*/ 13863314 w 13863314"/>
              <a:gd name="connsiteY6-1134" fmla="*/ 0 h 18770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863314" h="1877077">
                <a:moveTo>
                  <a:pt x="367" y="1542416"/>
                </a:moveTo>
                <a:cubicBezTo>
                  <a:pt x="-26429" y="1592658"/>
                  <a:pt x="1419272" y="1796976"/>
                  <a:pt x="2270402" y="1757755"/>
                </a:cubicBezTo>
                <a:cubicBezTo>
                  <a:pt x="3121532" y="1718534"/>
                  <a:pt x="4229579" y="1306931"/>
                  <a:pt x="5107148" y="1307092"/>
                </a:cubicBezTo>
                <a:cubicBezTo>
                  <a:pt x="5984717" y="1307254"/>
                  <a:pt x="6836867" y="1743120"/>
                  <a:pt x="7535816" y="1758724"/>
                </a:cubicBezTo>
                <a:cubicBezTo>
                  <a:pt x="8234765" y="1774328"/>
                  <a:pt x="8646964" y="1381780"/>
                  <a:pt x="9300845" y="1400714"/>
                </a:cubicBezTo>
                <a:cubicBezTo>
                  <a:pt x="9954726" y="1419648"/>
                  <a:pt x="10426212" y="1931425"/>
                  <a:pt x="11459103" y="1872330"/>
                </a:cubicBezTo>
                <a:cubicBezTo>
                  <a:pt x="12511752" y="1637869"/>
                  <a:pt x="13222780" y="882450"/>
                  <a:pt x="13863314" y="0"/>
                </a:cubicBezTo>
              </a:path>
            </a:pathLst>
          </a:custGeom>
          <a:noFill/>
          <a:ln w="9525">
            <a:gradFill>
              <a:gsLst>
                <a:gs pos="0">
                  <a:schemeClr val="accent1">
                    <a:lumMod val="5000"/>
                    <a:lumOff val="95000"/>
                  </a:schemeClr>
                </a:gs>
                <a:gs pos="38000">
                  <a:schemeClr val="tx1">
                    <a:lumMod val="50000"/>
                    <a:lumOff val="50000"/>
                  </a:schemeClr>
                </a:gs>
                <a:gs pos="83000">
                  <a:schemeClr val="accent2">
                    <a:lumMod val="40000"/>
                    <a:lumOff val="60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87" name="直接连接符 186"/>
          <p:cNvCxnSpPr>
            <a:stCxn id="188" idx="6"/>
          </p:cNvCxnSpPr>
          <p:nvPr/>
        </p:nvCxnSpPr>
        <p:spPr>
          <a:xfrm flipV="1">
            <a:off x="688628" y="1604906"/>
            <a:ext cx="0" cy="1849354"/>
          </a:xfrm>
          <a:prstGeom prst="line">
            <a:avLst/>
          </a:prstGeom>
          <a:ln w="12700">
            <a:gradFill flip="none" rotWithShape="1">
              <a:gsLst>
                <a:gs pos="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88" name="椭圆 187"/>
          <p:cNvSpPr/>
          <p:nvPr/>
        </p:nvSpPr>
        <p:spPr>
          <a:xfrm rot="5400000" flipH="1">
            <a:off x="634628" y="3454260"/>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60" name="文本框 59"/>
          <p:cNvSpPr txBox="1"/>
          <p:nvPr/>
        </p:nvSpPr>
        <p:spPr>
          <a:xfrm>
            <a:off x="679242" y="1544651"/>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2010</a:t>
            </a:r>
            <a:endParaRPr lang="zh-CN" altLang="en-US" dirty="0">
              <a:solidFill>
                <a:srgbClr val="E60012"/>
              </a:solidFill>
              <a:latin typeface="Arial" panose="020B0604020202020204" pitchFamily="34" charset="0"/>
            </a:endParaRPr>
          </a:p>
        </p:txBody>
      </p:sp>
      <p:sp>
        <p:nvSpPr>
          <p:cNvPr id="61" name="文本框 60"/>
          <p:cNvSpPr txBox="1"/>
          <p:nvPr/>
        </p:nvSpPr>
        <p:spPr>
          <a:xfrm>
            <a:off x="693077" y="2379014"/>
            <a:ext cx="1054805" cy="338554"/>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Company </a:t>
            </a:r>
          </a:p>
          <a:p>
            <a:r>
              <a:rPr lang="en-US" altLang="zh-CN" sz="800" dirty="0">
                <a:solidFill>
                  <a:srgbClr val="595757"/>
                </a:solidFill>
                <a:latin typeface="Arial" panose="020B0604020202020204" pitchFamily="34" charset="0"/>
              </a:rPr>
              <a:t>Establishment</a:t>
            </a:r>
            <a:endParaRPr lang="zh-CN" altLang="en-US" sz="800" dirty="0">
              <a:solidFill>
                <a:srgbClr val="595757"/>
              </a:solidFill>
              <a:latin typeface="Arial" panose="020B0604020202020204" pitchFamily="34" charset="0"/>
            </a:endParaRPr>
          </a:p>
        </p:txBody>
      </p:sp>
      <p:pic>
        <p:nvPicPr>
          <p:cNvPr id="62" name="图片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046" y="1965001"/>
            <a:ext cx="492413" cy="420720"/>
          </a:xfrm>
          <a:prstGeom prst="rect">
            <a:avLst/>
          </a:prstGeom>
        </p:spPr>
      </p:pic>
      <p:cxnSp>
        <p:nvCxnSpPr>
          <p:cNvPr id="70" name="直接连接符 69"/>
          <p:cNvCxnSpPr>
            <a:stCxn id="71" idx="6"/>
          </p:cNvCxnSpPr>
          <p:nvPr/>
        </p:nvCxnSpPr>
        <p:spPr>
          <a:xfrm flipV="1">
            <a:off x="2169365" y="1590180"/>
            <a:ext cx="0" cy="1783724"/>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rot="5400000" flipH="1">
            <a:off x="2115365" y="3373904"/>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73" name="直接连接符 72"/>
          <p:cNvCxnSpPr>
            <a:stCxn id="74" idx="6"/>
          </p:cNvCxnSpPr>
          <p:nvPr/>
        </p:nvCxnSpPr>
        <p:spPr>
          <a:xfrm flipV="1">
            <a:off x="3784510" y="1590180"/>
            <a:ext cx="0" cy="1730187"/>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rot="5400000" flipH="1">
            <a:off x="3730510" y="3320367"/>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76" name="直接连接符 75"/>
          <p:cNvCxnSpPr>
            <a:stCxn id="77" idx="6"/>
          </p:cNvCxnSpPr>
          <p:nvPr/>
        </p:nvCxnSpPr>
        <p:spPr>
          <a:xfrm flipV="1">
            <a:off x="5351379" y="1590180"/>
            <a:ext cx="0" cy="1608900"/>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77" name="椭圆 76"/>
          <p:cNvSpPr/>
          <p:nvPr/>
        </p:nvSpPr>
        <p:spPr>
          <a:xfrm rot="5400000" flipH="1">
            <a:off x="5297379" y="3199080"/>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79" name="直接连接符 78"/>
          <p:cNvCxnSpPr>
            <a:stCxn id="80" idx="6"/>
          </p:cNvCxnSpPr>
          <p:nvPr/>
        </p:nvCxnSpPr>
        <p:spPr>
          <a:xfrm flipV="1">
            <a:off x="6888452" y="1590180"/>
            <a:ext cx="0" cy="1505357"/>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rot="5400000" flipH="1">
            <a:off x="6834452" y="3095537"/>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82" name="直接连接符 81"/>
          <p:cNvCxnSpPr>
            <a:stCxn id="83" idx="6"/>
          </p:cNvCxnSpPr>
          <p:nvPr/>
        </p:nvCxnSpPr>
        <p:spPr>
          <a:xfrm flipV="1">
            <a:off x="8662290" y="1590180"/>
            <a:ext cx="0" cy="1794429"/>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83" name="椭圆 82"/>
          <p:cNvSpPr/>
          <p:nvPr/>
        </p:nvSpPr>
        <p:spPr>
          <a:xfrm rot="5400000" flipH="1">
            <a:off x="8608290" y="3384609"/>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106" name="文本框 105"/>
          <p:cNvSpPr txBox="1"/>
          <p:nvPr/>
        </p:nvSpPr>
        <p:spPr>
          <a:xfrm>
            <a:off x="669221" y="535451"/>
            <a:ext cx="4148842" cy="538609"/>
          </a:xfrm>
          <a:prstGeom prst="rect">
            <a:avLst/>
          </a:prstGeom>
          <a:noFill/>
        </p:spPr>
        <p:txBody>
          <a:bodyPr wrap="square" rtlCol="0">
            <a:spAutoFit/>
          </a:bodyPr>
          <a:lstStyle/>
          <a:p>
            <a:r>
              <a:rPr lang="en-US" altLang="zh-CN" sz="2900" dirty="0">
                <a:solidFill>
                  <a:schemeClr val="tx1">
                    <a:lumMod val="85000"/>
                    <a:lumOff val="15000"/>
                  </a:schemeClr>
                </a:solidFill>
                <a:latin typeface="Arial" panose="020B0604020202020204" pitchFamily="34" charset="0"/>
              </a:rPr>
              <a:t>MILESTONES</a:t>
            </a:r>
            <a:endParaRPr lang="zh-CN" altLang="en-US" sz="2900" dirty="0">
              <a:solidFill>
                <a:schemeClr val="tx1">
                  <a:lumMod val="85000"/>
                  <a:lumOff val="15000"/>
                </a:schemeClr>
              </a:solidFill>
              <a:latin typeface="Arial" panose="020B0604020202020204" pitchFamily="34" charset="0"/>
            </a:endParaRPr>
          </a:p>
        </p:txBody>
      </p:sp>
      <p:cxnSp>
        <p:nvCxnSpPr>
          <p:cNvPr id="107" name="直接连接符 106"/>
          <p:cNvCxnSpPr/>
          <p:nvPr/>
        </p:nvCxnSpPr>
        <p:spPr>
          <a:xfrm>
            <a:off x="751681" y="535451"/>
            <a:ext cx="9154319" cy="0"/>
          </a:xfrm>
          <a:prstGeom prst="line">
            <a:avLst/>
          </a:prstGeom>
          <a:ln w="9525">
            <a:solidFill>
              <a:schemeClr val="tx1">
                <a:alpha val="89804"/>
              </a:schemeClr>
            </a:solidFill>
          </a:ln>
        </p:spPr>
        <p:style>
          <a:lnRef idx="1">
            <a:schemeClr val="accent1"/>
          </a:lnRef>
          <a:fillRef idx="0">
            <a:schemeClr val="accent1"/>
          </a:fillRef>
          <a:effectRef idx="0">
            <a:schemeClr val="accent1"/>
          </a:effectRef>
          <a:fontRef idx="minor">
            <a:schemeClr val="tx1"/>
          </a:fontRef>
        </p:style>
      </p:cxnSp>
      <p:pic>
        <p:nvPicPr>
          <p:cNvPr id="108" name="图片 10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cxnSp>
        <p:nvCxnSpPr>
          <p:cNvPr id="112" name="直接连接符 111"/>
          <p:cNvCxnSpPr>
            <a:stCxn id="113" idx="6"/>
          </p:cNvCxnSpPr>
          <p:nvPr/>
        </p:nvCxnSpPr>
        <p:spPr>
          <a:xfrm flipV="1">
            <a:off x="10573795" y="1590180"/>
            <a:ext cx="0" cy="1657892"/>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13" name="椭圆 112"/>
          <p:cNvSpPr/>
          <p:nvPr/>
        </p:nvSpPr>
        <p:spPr>
          <a:xfrm rot="5400000" flipH="1">
            <a:off x="10519795" y="3248072"/>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15" name="直接连接符 114"/>
          <p:cNvCxnSpPr>
            <a:stCxn id="116" idx="6"/>
          </p:cNvCxnSpPr>
          <p:nvPr/>
        </p:nvCxnSpPr>
        <p:spPr>
          <a:xfrm>
            <a:off x="986097" y="3789445"/>
            <a:ext cx="0" cy="1686603"/>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6200000" flipH="1">
            <a:off x="932097" y="3681445"/>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21" name="直接连接符 120"/>
          <p:cNvCxnSpPr>
            <a:stCxn id="122" idx="6"/>
          </p:cNvCxnSpPr>
          <p:nvPr/>
        </p:nvCxnSpPr>
        <p:spPr>
          <a:xfrm>
            <a:off x="2815442" y="3680159"/>
            <a:ext cx="0" cy="1795889"/>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22" name="椭圆 121"/>
          <p:cNvSpPr/>
          <p:nvPr/>
        </p:nvSpPr>
        <p:spPr>
          <a:xfrm rot="16200000" flipH="1">
            <a:off x="2761442" y="3572159"/>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24" name="直接连接符 123"/>
          <p:cNvCxnSpPr>
            <a:stCxn id="125" idx="6"/>
          </p:cNvCxnSpPr>
          <p:nvPr/>
        </p:nvCxnSpPr>
        <p:spPr>
          <a:xfrm>
            <a:off x="4342249" y="3703621"/>
            <a:ext cx="0" cy="1772427"/>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25" name="椭圆 124"/>
          <p:cNvSpPr/>
          <p:nvPr/>
        </p:nvSpPr>
        <p:spPr>
          <a:xfrm rot="16200000" flipH="1">
            <a:off x="4288249" y="3595621"/>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27" name="直接连接符 126"/>
          <p:cNvCxnSpPr>
            <a:stCxn id="128" idx="6"/>
          </p:cNvCxnSpPr>
          <p:nvPr/>
        </p:nvCxnSpPr>
        <p:spPr>
          <a:xfrm>
            <a:off x="5937384" y="3591529"/>
            <a:ext cx="0" cy="1884519"/>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28" name="椭圆 127"/>
          <p:cNvSpPr/>
          <p:nvPr/>
        </p:nvSpPr>
        <p:spPr>
          <a:xfrm rot="16200000" flipH="1">
            <a:off x="5883384" y="3483529"/>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30" name="直接连接符 129"/>
          <p:cNvCxnSpPr>
            <a:stCxn id="131" idx="6"/>
          </p:cNvCxnSpPr>
          <p:nvPr/>
        </p:nvCxnSpPr>
        <p:spPr>
          <a:xfrm>
            <a:off x="7646672" y="3789445"/>
            <a:ext cx="0" cy="1686603"/>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31" name="椭圆 130"/>
          <p:cNvSpPr/>
          <p:nvPr/>
        </p:nvSpPr>
        <p:spPr>
          <a:xfrm rot="16200000" flipH="1">
            <a:off x="7592672" y="3681445"/>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cxnSp>
        <p:nvCxnSpPr>
          <p:cNvPr id="133" name="直接连接符 132"/>
          <p:cNvCxnSpPr>
            <a:stCxn id="134" idx="6"/>
          </p:cNvCxnSpPr>
          <p:nvPr/>
        </p:nvCxnSpPr>
        <p:spPr>
          <a:xfrm>
            <a:off x="9824734" y="3789445"/>
            <a:ext cx="0" cy="1686603"/>
          </a:xfrm>
          <a:prstGeom prst="line">
            <a:avLst/>
          </a:prstGeom>
          <a:ln w="12700">
            <a:gradFill flip="none" rotWithShape="1">
              <a:gsLst>
                <a:gs pos="21000">
                  <a:srgbClr val="FF0000"/>
                </a:gs>
                <a:gs pos="100000">
                  <a:srgbClr val="C00000">
                    <a:alpha val="0"/>
                  </a:srgbClr>
                </a:gs>
              </a:gsLst>
              <a:lin ang="5400000" scaled="0"/>
              <a:tileRect/>
            </a:gradFill>
          </a:ln>
        </p:spPr>
        <p:style>
          <a:lnRef idx="1">
            <a:schemeClr val="accent1"/>
          </a:lnRef>
          <a:fillRef idx="0">
            <a:schemeClr val="accent1"/>
          </a:fillRef>
          <a:effectRef idx="0">
            <a:schemeClr val="accent1"/>
          </a:effectRef>
          <a:fontRef idx="minor">
            <a:schemeClr val="tx1"/>
          </a:fontRef>
        </p:style>
      </p:cxnSp>
      <p:sp>
        <p:nvSpPr>
          <p:cNvPr id="134" name="椭圆 133"/>
          <p:cNvSpPr/>
          <p:nvPr/>
        </p:nvSpPr>
        <p:spPr>
          <a:xfrm rot="16200000" flipH="1">
            <a:off x="9770734" y="3681445"/>
            <a:ext cx="108000" cy="1080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pic>
        <p:nvPicPr>
          <p:cNvPr id="150" name="图片 1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5479" y="1901879"/>
            <a:ext cx="385886" cy="469116"/>
          </a:xfrm>
          <a:prstGeom prst="rect">
            <a:avLst/>
          </a:prstGeom>
        </p:spPr>
      </p:pic>
      <p:pic>
        <p:nvPicPr>
          <p:cNvPr id="151" name="图片 1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1823" y="1978468"/>
            <a:ext cx="374685" cy="392527"/>
          </a:xfrm>
          <a:prstGeom prst="rect">
            <a:avLst/>
          </a:prstGeom>
        </p:spPr>
      </p:pic>
      <p:pic>
        <p:nvPicPr>
          <p:cNvPr id="152" name="图片 15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52361" y="1851881"/>
            <a:ext cx="452844" cy="519114"/>
          </a:xfrm>
          <a:prstGeom prst="rect">
            <a:avLst/>
          </a:prstGeom>
        </p:spPr>
      </p:pic>
      <p:pic>
        <p:nvPicPr>
          <p:cNvPr id="153" name="图片 15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80407" y="1953174"/>
            <a:ext cx="584951" cy="417821"/>
          </a:xfrm>
          <a:prstGeom prst="rect">
            <a:avLst/>
          </a:prstGeom>
        </p:spPr>
      </p:pic>
      <p:pic>
        <p:nvPicPr>
          <p:cNvPr id="154" name="图片 1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76378" y="1890529"/>
            <a:ext cx="478123" cy="480466"/>
          </a:xfrm>
          <a:prstGeom prst="rect">
            <a:avLst/>
          </a:prstGeom>
        </p:spPr>
      </p:pic>
      <p:sp>
        <p:nvSpPr>
          <p:cNvPr id="183" name="文本框 182"/>
          <p:cNvSpPr txBox="1"/>
          <p:nvPr/>
        </p:nvSpPr>
        <p:spPr>
          <a:xfrm>
            <a:off x="2837293" y="4065948"/>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2018</a:t>
            </a:r>
            <a:endParaRPr lang="zh-CN" altLang="en-US" dirty="0">
              <a:solidFill>
                <a:srgbClr val="E60012"/>
              </a:solidFill>
              <a:latin typeface="Arial" panose="020B0604020202020204" pitchFamily="34" charset="0"/>
            </a:endParaRPr>
          </a:p>
        </p:txBody>
      </p:sp>
      <p:sp>
        <p:nvSpPr>
          <p:cNvPr id="189" name="文本框 188"/>
          <p:cNvSpPr txBox="1"/>
          <p:nvPr/>
        </p:nvSpPr>
        <p:spPr>
          <a:xfrm>
            <a:off x="2837293" y="4916563"/>
            <a:ext cx="1442130" cy="58477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Established European </a:t>
            </a:r>
          </a:p>
          <a:p>
            <a:r>
              <a:rPr lang="en-US" altLang="zh-CN" sz="800" dirty="0">
                <a:solidFill>
                  <a:srgbClr val="595757"/>
                </a:solidFill>
                <a:latin typeface="Arial" panose="020B0604020202020204" pitchFamily="34" charset="0"/>
              </a:rPr>
              <a:t>Headquarter in Germany</a:t>
            </a:r>
          </a:p>
          <a:p>
            <a:r>
              <a:rPr lang="en-US" altLang="zh-CN" sz="800" dirty="0">
                <a:solidFill>
                  <a:srgbClr val="595757"/>
                </a:solidFill>
                <a:latin typeface="Arial" panose="020B0604020202020204" pitchFamily="34" charset="0"/>
              </a:rPr>
              <a:t>Established Mexico &amp; Brazil </a:t>
            </a:r>
          </a:p>
          <a:p>
            <a:r>
              <a:rPr lang="en-US" altLang="zh-CN" sz="800" dirty="0">
                <a:solidFill>
                  <a:srgbClr val="595757"/>
                </a:solidFill>
                <a:latin typeface="Arial" panose="020B0604020202020204" pitchFamily="34" charset="0"/>
              </a:rPr>
              <a:t>After-sales Service Centers</a:t>
            </a:r>
          </a:p>
        </p:txBody>
      </p:sp>
      <p:sp>
        <p:nvSpPr>
          <p:cNvPr id="201" name="文本框 200"/>
          <p:cNvSpPr txBox="1"/>
          <p:nvPr/>
        </p:nvSpPr>
        <p:spPr>
          <a:xfrm>
            <a:off x="4367215" y="4065948"/>
            <a:ext cx="1275537"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2019</a:t>
            </a:r>
            <a:endParaRPr lang="zh-CN" altLang="en-US" dirty="0">
              <a:solidFill>
                <a:srgbClr val="E60012"/>
              </a:solidFill>
              <a:latin typeface="Arial" panose="020B0604020202020204" pitchFamily="34" charset="0"/>
            </a:endParaRPr>
          </a:p>
        </p:txBody>
      </p:sp>
      <p:sp>
        <p:nvSpPr>
          <p:cNvPr id="207" name="文本框 206"/>
          <p:cNvSpPr txBox="1"/>
          <p:nvPr/>
        </p:nvSpPr>
        <p:spPr>
          <a:xfrm>
            <a:off x="4367215" y="4916563"/>
            <a:ext cx="1550193" cy="338554"/>
          </a:xfrm>
          <a:prstGeom prst="rect">
            <a:avLst/>
          </a:prstGeom>
          <a:noFill/>
        </p:spPr>
        <p:txBody>
          <a:bodyPr wrap="square" rtlCol="0">
            <a:spAutoFit/>
          </a:bodyPr>
          <a:lstStyle/>
          <a:p>
            <a:r>
              <a:rPr lang="en-US" altLang="zh-CN" sz="800" dirty="0" err="1">
                <a:solidFill>
                  <a:srgbClr val="595757"/>
                </a:solidFill>
                <a:latin typeface="Arial" panose="020B0604020202020204" pitchFamily="34" charset="0"/>
              </a:rPr>
              <a:t>GoodWe</a:t>
            </a:r>
            <a:r>
              <a:rPr lang="en-US" altLang="zh-CN" sz="800" dirty="0">
                <a:solidFill>
                  <a:srgbClr val="595757"/>
                </a:solidFill>
                <a:latin typeface="Arial" panose="020B0604020202020204" pitchFamily="34" charset="0"/>
              </a:rPr>
              <a:t> New Headquarter </a:t>
            </a:r>
          </a:p>
          <a:p>
            <a:r>
              <a:rPr lang="en-US" altLang="zh-CN" sz="800" dirty="0">
                <a:solidFill>
                  <a:srgbClr val="595757"/>
                </a:solidFill>
                <a:latin typeface="Arial" panose="020B0604020202020204" pitchFamily="34" charset="0"/>
              </a:rPr>
              <a:t>Established </a:t>
            </a:r>
            <a:r>
              <a:rPr lang="en-US" altLang="zh-CN" sz="800" dirty="0" err="1">
                <a:solidFill>
                  <a:srgbClr val="595757"/>
                </a:solidFill>
                <a:latin typeface="Arial" panose="020B0604020202020204" pitchFamily="34" charset="0"/>
              </a:rPr>
              <a:t>GoodWe</a:t>
            </a:r>
            <a:r>
              <a:rPr lang="en-US" altLang="zh-CN" sz="800" dirty="0">
                <a:solidFill>
                  <a:srgbClr val="595757"/>
                </a:solidFill>
                <a:latin typeface="Arial" panose="020B0604020202020204" pitchFamily="34" charset="0"/>
              </a:rPr>
              <a:t> Benelux</a:t>
            </a:r>
          </a:p>
        </p:txBody>
      </p:sp>
      <p:sp>
        <p:nvSpPr>
          <p:cNvPr id="219" name="文本框 218"/>
          <p:cNvSpPr txBox="1"/>
          <p:nvPr/>
        </p:nvSpPr>
        <p:spPr>
          <a:xfrm>
            <a:off x="5968791" y="4065948"/>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2020</a:t>
            </a:r>
            <a:endParaRPr lang="zh-CN" altLang="en-US" dirty="0">
              <a:solidFill>
                <a:srgbClr val="E60012"/>
              </a:solidFill>
              <a:latin typeface="Arial" panose="020B0604020202020204" pitchFamily="34" charset="0"/>
            </a:endParaRPr>
          </a:p>
        </p:txBody>
      </p:sp>
      <p:sp>
        <p:nvSpPr>
          <p:cNvPr id="225" name="文本框 224"/>
          <p:cNvSpPr txBox="1"/>
          <p:nvPr/>
        </p:nvSpPr>
        <p:spPr>
          <a:xfrm>
            <a:off x="5968791" y="4916563"/>
            <a:ext cx="1716284" cy="46166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Listed on Shanghai Stock</a:t>
            </a:r>
          </a:p>
          <a:p>
            <a:r>
              <a:rPr lang="en-US" altLang="zh-CN" sz="800" dirty="0">
                <a:solidFill>
                  <a:srgbClr val="595757"/>
                </a:solidFill>
                <a:latin typeface="Arial" panose="020B0604020202020204" pitchFamily="34" charset="0"/>
              </a:rPr>
              <a:t>Exchange(Stock Code: 688390)</a:t>
            </a:r>
          </a:p>
          <a:p>
            <a:r>
              <a:rPr lang="en-US" altLang="zh-CN" sz="800" dirty="0">
                <a:solidFill>
                  <a:srgbClr val="595757"/>
                </a:solidFill>
                <a:latin typeface="Arial" panose="020B0604020202020204" pitchFamily="34" charset="0"/>
              </a:rPr>
              <a:t>Licensing Partner of GE</a:t>
            </a:r>
          </a:p>
        </p:txBody>
      </p:sp>
      <p:sp>
        <p:nvSpPr>
          <p:cNvPr id="237" name="文本框 236"/>
          <p:cNvSpPr txBox="1"/>
          <p:nvPr/>
        </p:nvSpPr>
        <p:spPr>
          <a:xfrm>
            <a:off x="7681727" y="4065948"/>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2021</a:t>
            </a:r>
            <a:endParaRPr lang="zh-CN" altLang="en-US" dirty="0">
              <a:solidFill>
                <a:srgbClr val="E60012"/>
              </a:solidFill>
              <a:latin typeface="Arial" panose="020B0604020202020204" pitchFamily="34" charset="0"/>
            </a:endParaRPr>
          </a:p>
        </p:txBody>
      </p:sp>
      <p:sp>
        <p:nvSpPr>
          <p:cNvPr id="238" name="文本框 237"/>
          <p:cNvSpPr txBox="1"/>
          <p:nvPr/>
        </p:nvSpPr>
        <p:spPr>
          <a:xfrm>
            <a:off x="7681726" y="4916563"/>
            <a:ext cx="2311165" cy="707886"/>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Established GoodWe USA &amp; Japan</a:t>
            </a:r>
          </a:p>
          <a:p>
            <a:r>
              <a:rPr lang="en-US" altLang="zh-CN" sz="800" dirty="0">
                <a:solidFill>
                  <a:srgbClr val="595757"/>
                </a:solidFill>
                <a:latin typeface="Arial" panose="020B0604020202020204" pitchFamily="34" charset="0"/>
              </a:rPr>
              <a:t>Provide One-stop Storage Solution</a:t>
            </a:r>
          </a:p>
          <a:p>
            <a:r>
              <a:rPr lang="en-US" altLang="zh-CN" sz="800" dirty="0">
                <a:solidFill>
                  <a:srgbClr val="595757"/>
                </a:solidFill>
                <a:latin typeface="Arial" panose="020B0604020202020204" pitchFamily="34" charset="0"/>
              </a:rPr>
              <a:t>Set up Global Call Center</a:t>
            </a:r>
          </a:p>
          <a:p>
            <a:r>
              <a:rPr lang="en-US" altLang="zh-CN" sz="800" dirty="0">
                <a:solidFill>
                  <a:srgbClr val="595757"/>
                </a:solidFill>
                <a:latin typeface="Arial" panose="020B0604020202020204" pitchFamily="34" charset="0"/>
              </a:rPr>
              <a:t>7 Years of TÜV </a:t>
            </a:r>
            <a:r>
              <a:rPr lang="en-US" altLang="zh-CN" sz="800" dirty="0" err="1">
                <a:solidFill>
                  <a:srgbClr val="595757"/>
                </a:solidFill>
                <a:latin typeface="Arial" panose="020B0604020202020204" pitchFamily="34" charset="0"/>
              </a:rPr>
              <a:t>Rheinland</a:t>
            </a:r>
            <a:r>
              <a:rPr lang="en-US" altLang="zh-CN" sz="800" dirty="0">
                <a:solidFill>
                  <a:srgbClr val="595757"/>
                </a:solidFill>
                <a:latin typeface="Arial" panose="020B0604020202020204" pitchFamily="34" charset="0"/>
              </a:rPr>
              <a:t> Quality Awards </a:t>
            </a:r>
          </a:p>
          <a:p>
            <a:endParaRPr lang="en-US" altLang="zh-CN" sz="800" dirty="0">
              <a:solidFill>
                <a:srgbClr val="595757"/>
              </a:solidFill>
              <a:latin typeface="Arial" panose="020B0604020202020204" pitchFamily="34" charset="0"/>
            </a:endParaRPr>
          </a:p>
        </p:txBody>
      </p:sp>
      <p:sp>
        <p:nvSpPr>
          <p:cNvPr id="240" name="文本框 33"/>
          <p:cNvSpPr txBox="1"/>
          <p:nvPr/>
        </p:nvSpPr>
        <p:spPr>
          <a:xfrm>
            <a:off x="992952" y="4065948"/>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2017</a:t>
            </a:r>
            <a:endParaRPr lang="zh-CN" altLang="en-US" dirty="0">
              <a:solidFill>
                <a:srgbClr val="E60012"/>
              </a:solidFill>
              <a:latin typeface="Arial" panose="020B0604020202020204" pitchFamily="34" charset="0"/>
            </a:endParaRPr>
          </a:p>
        </p:txBody>
      </p:sp>
      <p:sp>
        <p:nvSpPr>
          <p:cNvPr id="241" name="文本框 34"/>
          <p:cNvSpPr txBox="1"/>
          <p:nvPr/>
        </p:nvSpPr>
        <p:spPr>
          <a:xfrm>
            <a:off x="992952" y="4916563"/>
            <a:ext cx="1871574" cy="338554"/>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Established Shenzhen R&amp;D Center</a:t>
            </a:r>
          </a:p>
          <a:p>
            <a:r>
              <a:rPr lang="en-US" altLang="zh-CN" sz="800" dirty="0">
                <a:solidFill>
                  <a:srgbClr val="595757"/>
                </a:solidFill>
                <a:latin typeface="Arial" panose="020B0604020202020204" pitchFamily="34" charset="0"/>
              </a:rPr>
              <a:t>Established India Service Center </a:t>
            </a:r>
          </a:p>
        </p:txBody>
      </p:sp>
      <p:pic>
        <p:nvPicPr>
          <p:cNvPr id="242" name="图片 24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698645" y="1968289"/>
            <a:ext cx="348712" cy="402706"/>
          </a:xfrm>
          <a:prstGeom prst="rect">
            <a:avLst/>
          </a:prstGeom>
        </p:spPr>
      </p:pic>
      <p:pic>
        <p:nvPicPr>
          <p:cNvPr id="243" name="图片 24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2898" y="4460688"/>
            <a:ext cx="456888" cy="420545"/>
          </a:xfrm>
          <a:prstGeom prst="rect">
            <a:avLst/>
          </a:prstGeom>
        </p:spPr>
      </p:pic>
      <p:pic>
        <p:nvPicPr>
          <p:cNvPr id="244" name="图片 24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46871" y="4448406"/>
            <a:ext cx="364598" cy="432827"/>
          </a:xfrm>
          <a:prstGeom prst="rect">
            <a:avLst/>
          </a:prstGeom>
        </p:spPr>
      </p:pic>
      <p:pic>
        <p:nvPicPr>
          <p:cNvPr id="245" name="图片 24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434402" y="4470019"/>
            <a:ext cx="510211" cy="411214"/>
          </a:xfrm>
          <a:prstGeom prst="rect">
            <a:avLst/>
          </a:prstGeom>
        </p:spPr>
      </p:pic>
      <p:pic>
        <p:nvPicPr>
          <p:cNvPr id="246" name="图片 24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089269" y="4561076"/>
            <a:ext cx="463160" cy="320157"/>
          </a:xfrm>
          <a:prstGeom prst="rect">
            <a:avLst/>
          </a:prstGeom>
        </p:spPr>
      </p:pic>
      <p:pic>
        <p:nvPicPr>
          <p:cNvPr id="247" name="图片 24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768010" y="4511901"/>
            <a:ext cx="369332" cy="369332"/>
          </a:xfrm>
          <a:prstGeom prst="rect">
            <a:avLst/>
          </a:prstGeom>
        </p:spPr>
      </p:pic>
      <p:sp>
        <p:nvSpPr>
          <p:cNvPr id="252" name="文本框 251"/>
          <p:cNvSpPr txBox="1"/>
          <p:nvPr/>
        </p:nvSpPr>
        <p:spPr>
          <a:xfrm>
            <a:off x="2176537" y="1529925"/>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2011</a:t>
            </a:r>
            <a:endParaRPr lang="zh-CN" altLang="en-US" dirty="0">
              <a:solidFill>
                <a:srgbClr val="E60012"/>
              </a:solidFill>
              <a:latin typeface="Arial" panose="020B0604020202020204" pitchFamily="34" charset="0"/>
            </a:endParaRPr>
          </a:p>
        </p:txBody>
      </p:sp>
      <p:sp>
        <p:nvSpPr>
          <p:cNvPr id="253" name="文本框 252"/>
          <p:cNvSpPr txBox="1"/>
          <p:nvPr/>
        </p:nvSpPr>
        <p:spPr>
          <a:xfrm>
            <a:off x="2190372" y="2364288"/>
            <a:ext cx="1468056" cy="338554"/>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Established R&amp;D Center</a:t>
            </a:r>
          </a:p>
          <a:p>
            <a:r>
              <a:rPr lang="en-US" altLang="zh-CN" sz="800" dirty="0" err="1">
                <a:solidFill>
                  <a:srgbClr val="595757"/>
                </a:solidFill>
                <a:latin typeface="Arial" panose="020B0604020202020204" pitchFamily="34" charset="0"/>
              </a:rPr>
              <a:t>GoodWe’s</a:t>
            </a:r>
            <a:r>
              <a:rPr lang="en-US" altLang="zh-CN" sz="800" dirty="0">
                <a:solidFill>
                  <a:srgbClr val="595757"/>
                </a:solidFill>
                <a:latin typeface="Arial" panose="020B0604020202020204" pitchFamily="34" charset="0"/>
              </a:rPr>
              <a:t> First PV Inverter</a:t>
            </a:r>
            <a:endParaRPr lang="zh-CN" altLang="en-US" sz="800" dirty="0">
              <a:solidFill>
                <a:srgbClr val="595757"/>
              </a:solidFill>
              <a:latin typeface="Arial" panose="020B0604020202020204" pitchFamily="34" charset="0"/>
            </a:endParaRPr>
          </a:p>
        </p:txBody>
      </p:sp>
      <p:sp>
        <p:nvSpPr>
          <p:cNvPr id="256" name="文本框 255"/>
          <p:cNvSpPr txBox="1"/>
          <p:nvPr/>
        </p:nvSpPr>
        <p:spPr>
          <a:xfrm>
            <a:off x="5326355" y="1529925"/>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2013</a:t>
            </a:r>
            <a:endParaRPr lang="zh-CN" altLang="en-US" dirty="0">
              <a:solidFill>
                <a:srgbClr val="E60012"/>
              </a:solidFill>
              <a:latin typeface="Arial" panose="020B0604020202020204" pitchFamily="34" charset="0"/>
            </a:endParaRPr>
          </a:p>
        </p:txBody>
      </p:sp>
      <p:sp>
        <p:nvSpPr>
          <p:cNvPr id="257" name="文本框 256"/>
          <p:cNvSpPr txBox="1"/>
          <p:nvPr/>
        </p:nvSpPr>
        <p:spPr>
          <a:xfrm>
            <a:off x="5340190" y="2364288"/>
            <a:ext cx="1489258" cy="46166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GW17K-DT PHOTON AA Award</a:t>
            </a:r>
          </a:p>
          <a:p>
            <a:r>
              <a:rPr lang="en-US" altLang="zh-CN" sz="800" dirty="0">
                <a:solidFill>
                  <a:srgbClr val="595757"/>
                </a:solidFill>
                <a:latin typeface="Arial" panose="020B0604020202020204" pitchFamily="34" charset="0"/>
              </a:rPr>
              <a:t>Efficiency World Top 5</a:t>
            </a:r>
            <a:endParaRPr lang="zh-CN" altLang="en-US" sz="800" dirty="0">
              <a:solidFill>
                <a:srgbClr val="595757"/>
              </a:solidFill>
              <a:latin typeface="Arial" panose="020B0604020202020204" pitchFamily="34" charset="0"/>
            </a:endParaRPr>
          </a:p>
        </p:txBody>
      </p:sp>
      <p:sp>
        <p:nvSpPr>
          <p:cNvPr id="260" name="文本框 259"/>
          <p:cNvSpPr txBox="1"/>
          <p:nvPr/>
        </p:nvSpPr>
        <p:spPr>
          <a:xfrm>
            <a:off x="6879986" y="1529925"/>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2014</a:t>
            </a:r>
            <a:endParaRPr lang="zh-CN" altLang="en-US" dirty="0">
              <a:solidFill>
                <a:srgbClr val="E60012"/>
              </a:solidFill>
              <a:latin typeface="Arial" panose="020B0604020202020204" pitchFamily="34" charset="0"/>
            </a:endParaRPr>
          </a:p>
        </p:txBody>
      </p:sp>
      <p:sp>
        <p:nvSpPr>
          <p:cNvPr id="261" name="文本框 260"/>
          <p:cNvSpPr txBox="1"/>
          <p:nvPr/>
        </p:nvSpPr>
        <p:spPr>
          <a:xfrm>
            <a:off x="6893821" y="2364288"/>
            <a:ext cx="1769903" cy="58477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Launched Asia's First Energy Storage Inverter ES Series</a:t>
            </a:r>
          </a:p>
          <a:p>
            <a:r>
              <a:rPr lang="en-US" altLang="zh-CN" sz="800" dirty="0">
                <a:solidFill>
                  <a:srgbClr val="595757"/>
                </a:solidFill>
                <a:latin typeface="Arial" panose="020B0604020202020204" pitchFamily="34" charset="0"/>
              </a:rPr>
              <a:t>Established GoodWe UK</a:t>
            </a:r>
          </a:p>
          <a:p>
            <a:r>
              <a:rPr lang="en-US" altLang="zh-CN" sz="800" dirty="0">
                <a:solidFill>
                  <a:srgbClr val="595757"/>
                </a:solidFill>
                <a:latin typeface="Arial" panose="020B0604020202020204" pitchFamily="34" charset="0"/>
              </a:rPr>
              <a:t>Established Dutch Service Center</a:t>
            </a:r>
          </a:p>
        </p:txBody>
      </p:sp>
      <p:sp>
        <p:nvSpPr>
          <p:cNvPr id="264" name="文本框 263"/>
          <p:cNvSpPr txBox="1"/>
          <p:nvPr/>
        </p:nvSpPr>
        <p:spPr>
          <a:xfrm>
            <a:off x="3808240" y="1529925"/>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2012</a:t>
            </a:r>
            <a:endParaRPr lang="zh-CN" altLang="en-US" dirty="0">
              <a:solidFill>
                <a:srgbClr val="E60012"/>
              </a:solidFill>
              <a:latin typeface="Arial" panose="020B0604020202020204" pitchFamily="34" charset="0"/>
            </a:endParaRPr>
          </a:p>
        </p:txBody>
      </p:sp>
      <p:sp>
        <p:nvSpPr>
          <p:cNvPr id="265" name="文本框 264"/>
          <p:cNvSpPr txBox="1"/>
          <p:nvPr/>
        </p:nvSpPr>
        <p:spPr>
          <a:xfrm>
            <a:off x="3822075" y="2364288"/>
            <a:ext cx="1312891" cy="46166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GW4000-SS PHOTON AA Award</a:t>
            </a:r>
          </a:p>
          <a:p>
            <a:r>
              <a:rPr lang="en-US" altLang="zh-CN" sz="800" dirty="0">
                <a:solidFill>
                  <a:srgbClr val="595757"/>
                </a:solidFill>
                <a:latin typeface="Arial" panose="020B0604020202020204" pitchFamily="34" charset="0"/>
              </a:rPr>
              <a:t>Efficiency World Top 3</a:t>
            </a:r>
            <a:endParaRPr lang="zh-CN" altLang="en-US" sz="800" dirty="0">
              <a:solidFill>
                <a:srgbClr val="595757"/>
              </a:solidFill>
              <a:latin typeface="Arial" panose="020B0604020202020204" pitchFamily="34" charset="0"/>
            </a:endParaRPr>
          </a:p>
        </p:txBody>
      </p:sp>
      <p:sp>
        <p:nvSpPr>
          <p:cNvPr id="268" name="文本框 267"/>
          <p:cNvSpPr txBox="1"/>
          <p:nvPr/>
        </p:nvSpPr>
        <p:spPr>
          <a:xfrm>
            <a:off x="8670382" y="1529925"/>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2015</a:t>
            </a:r>
            <a:endParaRPr lang="zh-CN" altLang="en-US" dirty="0">
              <a:solidFill>
                <a:srgbClr val="E60012"/>
              </a:solidFill>
              <a:latin typeface="Arial" panose="020B0604020202020204" pitchFamily="34" charset="0"/>
            </a:endParaRPr>
          </a:p>
        </p:txBody>
      </p:sp>
      <p:sp>
        <p:nvSpPr>
          <p:cNvPr id="269" name="文本框 268"/>
          <p:cNvSpPr txBox="1"/>
          <p:nvPr/>
        </p:nvSpPr>
        <p:spPr>
          <a:xfrm>
            <a:off x="8684216" y="2364288"/>
            <a:ext cx="1879929" cy="58477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Officially Listed on the NEEQ </a:t>
            </a:r>
          </a:p>
          <a:p>
            <a:r>
              <a:rPr lang="en-US" altLang="zh-CN" sz="800" dirty="0">
                <a:solidFill>
                  <a:srgbClr val="595757"/>
                </a:solidFill>
                <a:latin typeface="Arial" panose="020B0604020202020204" pitchFamily="34" charset="0"/>
              </a:rPr>
              <a:t>(Stock Code: 835209)</a:t>
            </a:r>
          </a:p>
          <a:p>
            <a:r>
              <a:rPr lang="en-US" altLang="zh-CN" sz="800" dirty="0">
                <a:solidFill>
                  <a:srgbClr val="595757"/>
                </a:solidFill>
                <a:latin typeface="Arial" panose="020B0604020202020204" pitchFamily="34" charset="0"/>
              </a:rPr>
              <a:t>Established GoodWe Solar Academy</a:t>
            </a:r>
          </a:p>
          <a:p>
            <a:r>
              <a:rPr lang="en-US" altLang="zh-CN" sz="800" dirty="0">
                <a:solidFill>
                  <a:srgbClr val="595757"/>
                </a:solidFill>
                <a:latin typeface="Arial" panose="020B0604020202020204" pitchFamily="34" charset="0"/>
              </a:rPr>
              <a:t>Established GoodWe Australia</a:t>
            </a:r>
          </a:p>
        </p:txBody>
      </p:sp>
      <p:sp>
        <p:nvSpPr>
          <p:cNvPr id="272" name="文本框 271"/>
          <p:cNvSpPr txBox="1"/>
          <p:nvPr/>
        </p:nvSpPr>
        <p:spPr>
          <a:xfrm>
            <a:off x="10598450" y="1529925"/>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2016</a:t>
            </a:r>
            <a:endParaRPr lang="zh-CN" altLang="en-US" dirty="0">
              <a:solidFill>
                <a:srgbClr val="E60012"/>
              </a:solidFill>
              <a:latin typeface="Arial" panose="020B0604020202020204" pitchFamily="34" charset="0"/>
            </a:endParaRPr>
          </a:p>
        </p:txBody>
      </p:sp>
      <p:sp>
        <p:nvSpPr>
          <p:cNvPr id="273" name="文本框 272"/>
          <p:cNvSpPr txBox="1"/>
          <p:nvPr/>
        </p:nvSpPr>
        <p:spPr>
          <a:xfrm>
            <a:off x="10612285" y="2364288"/>
            <a:ext cx="1054805" cy="707886"/>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TÜV </a:t>
            </a:r>
            <a:r>
              <a:rPr lang="en-US" altLang="zh-CN" sz="800" dirty="0" err="1">
                <a:solidFill>
                  <a:srgbClr val="595757"/>
                </a:solidFill>
                <a:latin typeface="Arial" panose="020B0604020202020204" pitchFamily="34" charset="0"/>
              </a:rPr>
              <a:t>Rheinland</a:t>
            </a:r>
            <a:r>
              <a:rPr lang="en-US" altLang="zh-CN" sz="800" dirty="0">
                <a:solidFill>
                  <a:srgbClr val="595757"/>
                </a:solidFill>
                <a:latin typeface="Arial" panose="020B0604020202020204" pitchFamily="34" charset="0"/>
              </a:rPr>
              <a:t> Quality Award</a:t>
            </a:r>
          </a:p>
          <a:p>
            <a:r>
              <a:rPr lang="en-US" altLang="zh-CN" sz="800" dirty="0">
                <a:solidFill>
                  <a:srgbClr val="595757"/>
                </a:solidFill>
                <a:latin typeface="Arial" panose="020B0604020202020204" pitchFamily="34" charset="0"/>
              </a:rPr>
              <a:t>Launch of SEMS</a:t>
            </a:r>
          </a:p>
          <a:p>
            <a:r>
              <a:rPr lang="en-US" altLang="zh-CN" sz="800" dirty="0">
                <a:solidFill>
                  <a:srgbClr val="595757"/>
                </a:solidFill>
                <a:latin typeface="Arial" panose="020B0604020202020204" pitchFamily="34" charset="0"/>
              </a:rPr>
              <a:t>Displayed in IKEA across EU</a:t>
            </a:r>
          </a:p>
        </p:txBody>
      </p:sp>
      <p:sp>
        <p:nvSpPr>
          <p:cNvPr id="96" name="文本框 95"/>
          <p:cNvSpPr txBox="1"/>
          <p:nvPr/>
        </p:nvSpPr>
        <p:spPr>
          <a:xfrm>
            <a:off x="9886235" y="4065948"/>
            <a:ext cx="1159579" cy="369332"/>
          </a:xfrm>
          <a:prstGeom prst="rect">
            <a:avLst/>
          </a:prstGeom>
          <a:noFill/>
        </p:spPr>
        <p:txBody>
          <a:bodyPr wrap="square" rtlCol="0">
            <a:spAutoFit/>
          </a:bodyPr>
          <a:lstStyle/>
          <a:p>
            <a:r>
              <a:rPr lang="en-US" altLang="zh-CN" dirty="0">
                <a:solidFill>
                  <a:srgbClr val="E60012"/>
                </a:solidFill>
                <a:latin typeface="Arial" panose="020B0604020202020204" pitchFamily="34" charset="0"/>
              </a:rPr>
              <a:t>2022</a:t>
            </a:r>
            <a:endParaRPr lang="zh-CN" altLang="en-US" dirty="0">
              <a:solidFill>
                <a:srgbClr val="E60012"/>
              </a:solidFill>
              <a:latin typeface="Arial" panose="020B0604020202020204" pitchFamily="34" charset="0"/>
            </a:endParaRPr>
          </a:p>
        </p:txBody>
      </p:sp>
      <p:sp>
        <p:nvSpPr>
          <p:cNvPr id="97" name="文本框 96"/>
          <p:cNvSpPr txBox="1"/>
          <p:nvPr/>
        </p:nvSpPr>
        <p:spPr>
          <a:xfrm>
            <a:off x="9827047" y="4916563"/>
            <a:ext cx="1972966" cy="584775"/>
          </a:xfrm>
          <a:prstGeom prst="rect">
            <a:avLst/>
          </a:prstGeom>
          <a:noFill/>
        </p:spPr>
        <p:txBody>
          <a:bodyPr wrap="square" rtlCol="0">
            <a:spAutoFit/>
          </a:bodyPr>
          <a:lstStyle/>
          <a:p>
            <a:r>
              <a:rPr lang="en-US" altLang="zh-CN" sz="800" dirty="0">
                <a:solidFill>
                  <a:srgbClr val="595757"/>
                </a:solidFill>
                <a:latin typeface="Arial" panose="020B0604020202020204" pitchFamily="34" charset="0"/>
              </a:rPr>
              <a:t>Global Rebranding, </a:t>
            </a:r>
          </a:p>
          <a:p>
            <a:r>
              <a:rPr lang="en-US" altLang="zh-CN" sz="800" dirty="0">
                <a:solidFill>
                  <a:srgbClr val="595757"/>
                </a:solidFill>
                <a:latin typeface="Arial" panose="020B0604020202020204" pitchFamily="34" charset="0"/>
              </a:rPr>
              <a:t>a brand new GoodWe</a:t>
            </a:r>
          </a:p>
          <a:p>
            <a:r>
              <a:rPr lang="en-US" altLang="zh-CN" sz="800" dirty="0">
                <a:solidFill>
                  <a:srgbClr val="595757"/>
                </a:solidFill>
                <a:latin typeface="Arial" panose="020B0604020202020204" pitchFamily="34" charset="0"/>
              </a:rPr>
              <a:t>Ground-breaking ceremony of GoodWe Smart Energy R&amp;D Center</a:t>
            </a:r>
            <a:endParaRPr lang="zh-CN" altLang="en-US" sz="800" spc="20" dirty="0">
              <a:solidFill>
                <a:srgbClr val="595757"/>
              </a:solidFill>
              <a:latin typeface="Arial" panose="020B0604020202020204" pitchFamily="34" charset="0"/>
              <a:ea typeface="Helvetica" panose="020B0604020202030204" pitchFamily="34" charset="0"/>
            </a:endParaRPr>
          </a:p>
        </p:txBody>
      </p:sp>
      <p:pic>
        <p:nvPicPr>
          <p:cNvPr id="95" name="图片 9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983233" y="4428443"/>
            <a:ext cx="430594" cy="452790"/>
          </a:xfrm>
          <a:prstGeom prst="rect">
            <a:avLst/>
          </a:prstGeom>
        </p:spPr>
      </p:pic>
      <p:sp>
        <p:nvSpPr>
          <p:cNvPr id="98" name="文本框 97"/>
          <p:cNvSpPr txBox="1"/>
          <p:nvPr/>
        </p:nvSpPr>
        <p:spPr>
          <a:xfrm>
            <a:off x="669220" y="6305812"/>
            <a:ext cx="792867" cy="261610"/>
          </a:xfrm>
          <a:prstGeom prst="rect">
            <a:avLst/>
          </a:prstGeom>
          <a:noFill/>
        </p:spPr>
        <p:txBody>
          <a:bodyPr wrap="square" rtlCol="0">
            <a:spAutoFit/>
          </a:bodyPr>
          <a:lstStyle/>
          <a:p>
            <a:r>
              <a:rPr lang="en-US" altLang="zh-CN" sz="1100" dirty="0">
                <a:solidFill>
                  <a:srgbClr val="595757"/>
                </a:solidFill>
                <a:latin typeface="Arial" panose="020B0604020202020204" pitchFamily="34" charset="0"/>
              </a:rPr>
              <a:t>03</a:t>
            </a:r>
            <a:endParaRPr lang="zh-CN" altLang="en-US" sz="1100" dirty="0">
              <a:solidFill>
                <a:srgbClr val="595757"/>
              </a:solidFill>
              <a:latin typeface="Arial" panose="020B0604020202020204" pitchFamily="34" charset="0"/>
            </a:endParaRPr>
          </a:p>
        </p:txBody>
      </p:sp>
      <p:sp>
        <p:nvSpPr>
          <p:cNvPr id="99" name="文本框 98"/>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0026" y="1509234"/>
            <a:ext cx="1352629" cy="1220450"/>
          </a:xfrm>
          <a:prstGeom prst="rect">
            <a:avLst/>
          </a:prstGeom>
        </p:spPr>
      </p:pic>
      <p:pic>
        <p:nvPicPr>
          <p:cNvPr id="42" name="图片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5562" y="3913213"/>
            <a:ext cx="1082042" cy="844298"/>
          </a:xfrm>
          <a:prstGeom prst="rect">
            <a:avLst/>
          </a:prstGeom>
        </p:spPr>
      </p:pic>
      <p:pic>
        <p:nvPicPr>
          <p:cNvPr id="41" name="图片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84371" y="1752357"/>
            <a:ext cx="1295403" cy="816866"/>
          </a:xfrm>
          <a:prstGeom prst="rect">
            <a:avLst/>
          </a:prstGeom>
        </p:spPr>
      </p:pic>
      <p:cxnSp>
        <p:nvCxnSpPr>
          <p:cNvPr id="7" name="直接连接符 6"/>
          <p:cNvCxnSpPr/>
          <p:nvPr/>
        </p:nvCxnSpPr>
        <p:spPr>
          <a:xfrm>
            <a:off x="751681" y="535451"/>
            <a:ext cx="9154319" cy="0"/>
          </a:xfrm>
          <a:prstGeom prst="line">
            <a:avLst/>
          </a:prstGeom>
          <a:ln w="9525">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69220" y="6305812"/>
            <a:ext cx="792867" cy="261610"/>
          </a:xfrm>
          <a:prstGeom prst="rect">
            <a:avLst/>
          </a:prstGeom>
          <a:noFill/>
        </p:spPr>
        <p:txBody>
          <a:bodyPr wrap="square" rtlCol="0">
            <a:spAutoFit/>
          </a:bodyPr>
          <a:lstStyle/>
          <a:p>
            <a:r>
              <a:rPr lang="en-US" altLang="zh-CN" sz="1100" dirty="0">
                <a:solidFill>
                  <a:srgbClr val="19191A"/>
                </a:solidFill>
                <a:latin typeface="Arial" panose="020B0604020202020204" pitchFamily="34" charset="0"/>
              </a:rPr>
              <a:t>30</a:t>
            </a:r>
          </a:p>
        </p:txBody>
      </p:sp>
      <p:sp>
        <p:nvSpPr>
          <p:cNvPr id="9" name="文本框 8"/>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sp>
        <p:nvSpPr>
          <p:cNvPr id="10" name="文本框 9"/>
          <p:cNvSpPr txBox="1"/>
          <p:nvPr/>
        </p:nvSpPr>
        <p:spPr>
          <a:xfrm>
            <a:off x="669220" y="597510"/>
            <a:ext cx="7827079" cy="538609"/>
          </a:xfrm>
          <a:prstGeom prst="rect">
            <a:avLst/>
          </a:prstGeom>
          <a:noFill/>
        </p:spPr>
        <p:txBody>
          <a:bodyPr wrap="square" rtlCol="0">
            <a:spAutoFit/>
          </a:bodyPr>
          <a:lstStyle/>
          <a:p>
            <a:r>
              <a:rPr lang="en-US" altLang="zh-CN" sz="2900" dirty="0">
                <a:latin typeface="Arial" panose="020B0604020202020204" pitchFamily="34" charset="0"/>
                <a:cs typeface="Arial" panose="020B0604020202020204" pitchFamily="34" charset="0"/>
              </a:rPr>
              <a:t>C&amp;I PROJECTS</a:t>
            </a:r>
            <a:endParaRPr lang="zh-CN" altLang="en-US" sz="2900" dirty="0">
              <a:latin typeface="Arial" panose="020B0604020202020204" pitchFamily="34" charset="0"/>
              <a:cs typeface="Arial" panose="020B0604020202020204" pitchFamily="34" charset="0"/>
            </a:endParaRPr>
          </a:p>
        </p:txBody>
      </p:sp>
      <p:sp>
        <p:nvSpPr>
          <p:cNvPr id="11" name="文本框 10"/>
          <p:cNvSpPr txBox="1"/>
          <p:nvPr/>
        </p:nvSpPr>
        <p:spPr>
          <a:xfrm>
            <a:off x="5053961" y="3499881"/>
            <a:ext cx="829986"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800</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12" name="文本框 11"/>
          <p:cNvSpPr txBox="1"/>
          <p:nvPr/>
        </p:nvSpPr>
        <p:spPr>
          <a:xfrm>
            <a:off x="5729297" y="3641167"/>
            <a:ext cx="696757" cy="323165"/>
          </a:xfrm>
          <a:prstGeom prst="rect">
            <a:avLst/>
          </a:prstGeom>
          <a:noFill/>
        </p:spPr>
        <p:txBody>
          <a:bodyPr wrap="square" rtlCol="0">
            <a:spAutoFit/>
          </a:bodyPr>
          <a:lstStyle/>
          <a:p>
            <a:r>
              <a:rPr lang="en-US" altLang="zh-CN" sz="1500" dirty="0">
                <a:solidFill>
                  <a:srgbClr val="E60012"/>
                </a:solidFill>
                <a:latin typeface="Helvetica-Light" panose="020B0400000000000000" pitchFamily="34" charset="0"/>
              </a:rPr>
              <a:t>kW</a:t>
            </a:r>
            <a:endParaRPr lang="zh-CN" altLang="en-US" sz="1500" dirty="0">
              <a:solidFill>
                <a:srgbClr val="E60012"/>
              </a:solidFill>
              <a:latin typeface="Helvetica-Light" panose="020B0400000000000000" pitchFamily="34" charset="0"/>
            </a:endParaRPr>
          </a:p>
        </p:txBody>
      </p:sp>
      <p:sp>
        <p:nvSpPr>
          <p:cNvPr id="13" name="文本框 12"/>
          <p:cNvSpPr txBox="1"/>
          <p:nvPr/>
        </p:nvSpPr>
        <p:spPr>
          <a:xfrm>
            <a:off x="5314706" y="4064394"/>
            <a:ext cx="1138482" cy="215444"/>
          </a:xfrm>
          <a:prstGeom prst="rect">
            <a:avLst/>
          </a:prstGeom>
          <a:noFill/>
        </p:spPr>
        <p:txBody>
          <a:bodyPr wrap="square" rtlCol="0">
            <a:spAutoFit/>
          </a:bodyPr>
          <a:lstStyle/>
          <a:p>
            <a:r>
              <a:rPr lang="en-US" altLang="zh-CN" sz="800" dirty="0">
                <a:solidFill>
                  <a:srgbClr val="19191A"/>
                </a:solidFill>
                <a:latin typeface="Arial" panose="020B0604020202020204" pitchFamily="34" charset="0"/>
              </a:rPr>
              <a:t>Turkey</a:t>
            </a:r>
            <a:endParaRPr lang="zh-CN" altLang="en-US" sz="800" dirty="0">
              <a:solidFill>
                <a:srgbClr val="19191A"/>
              </a:solidFill>
              <a:latin typeface="Arial" panose="020B0604020202020204" pitchFamily="34" charset="0"/>
            </a:endParaRPr>
          </a:p>
        </p:txBody>
      </p:sp>
      <p:sp>
        <p:nvSpPr>
          <p:cNvPr id="14" name="文本框 13"/>
          <p:cNvSpPr txBox="1"/>
          <p:nvPr/>
        </p:nvSpPr>
        <p:spPr>
          <a:xfrm>
            <a:off x="5053961" y="5012254"/>
            <a:ext cx="829986"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500</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15" name="文本框 14"/>
          <p:cNvSpPr txBox="1"/>
          <p:nvPr/>
        </p:nvSpPr>
        <p:spPr>
          <a:xfrm>
            <a:off x="5712442" y="5159890"/>
            <a:ext cx="696757" cy="323165"/>
          </a:xfrm>
          <a:prstGeom prst="rect">
            <a:avLst/>
          </a:prstGeom>
          <a:noFill/>
        </p:spPr>
        <p:txBody>
          <a:bodyPr wrap="square" rtlCol="0">
            <a:spAutoFit/>
          </a:bodyPr>
          <a:lstStyle/>
          <a:p>
            <a:r>
              <a:rPr lang="en-US" altLang="zh-CN" sz="1500" dirty="0">
                <a:solidFill>
                  <a:srgbClr val="E60012"/>
                </a:solidFill>
                <a:latin typeface="Helvetica-Light" panose="020B0400000000000000" pitchFamily="34" charset="0"/>
              </a:rPr>
              <a:t>kW</a:t>
            </a:r>
            <a:endParaRPr lang="zh-CN" altLang="en-US" sz="1500" dirty="0">
              <a:solidFill>
                <a:srgbClr val="E60012"/>
              </a:solidFill>
              <a:latin typeface="Helvetica-Light" panose="020B0400000000000000" pitchFamily="34" charset="0"/>
            </a:endParaRPr>
          </a:p>
        </p:txBody>
      </p:sp>
      <p:sp>
        <p:nvSpPr>
          <p:cNvPr id="16" name="文本框 15"/>
          <p:cNvSpPr txBox="1"/>
          <p:nvPr/>
        </p:nvSpPr>
        <p:spPr>
          <a:xfrm>
            <a:off x="5280773" y="5561069"/>
            <a:ext cx="1138482" cy="215444"/>
          </a:xfrm>
          <a:prstGeom prst="rect">
            <a:avLst/>
          </a:prstGeom>
          <a:noFill/>
        </p:spPr>
        <p:txBody>
          <a:bodyPr wrap="square" rtlCol="0">
            <a:spAutoFit/>
          </a:bodyPr>
          <a:lstStyle/>
          <a:p>
            <a:r>
              <a:rPr lang="en-US" altLang="zh-CN" sz="800" dirty="0">
                <a:solidFill>
                  <a:srgbClr val="19191A"/>
                </a:solidFill>
                <a:latin typeface="Arial" panose="020B0604020202020204" pitchFamily="34" charset="0"/>
              </a:rPr>
              <a:t>Konya, Turkey</a:t>
            </a:r>
            <a:endParaRPr lang="zh-CN" altLang="en-US" sz="800" dirty="0">
              <a:solidFill>
                <a:srgbClr val="19191A"/>
              </a:solidFill>
              <a:latin typeface="Arial" panose="020B0604020202020204" pitchFamily="34" charset="0"/>
            </a:endParaRPr>
          </a:p>
        </p:txBody>
      </p:sp>
      <p:sp>
        <p:nvSpPr>
          <p:cNvPr id="21" name="文本框 20"/>
          <p:cNvSpPr txBox="1"/>
          <p:nvPr/>
        </p:nvSpPr>
        <p:spPr>
          <a:xfrm>
            <a:off x="9793601" y="2767602"/>
            <a:ext cx="696757"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8</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22" name="文本框 21"/>
          <p:cNvSpPr txBox="1"/>
          <p:nvPr/>
        </p:nvSpPr>
        <p:spPr>
          <a:xfrm>
            <a:off x="10072207" y="2934288"/>
            <a:ext cx="696757" cy="323165"/>
          </a:xfrm>
          <a:prstGeom prst="rect">
            <a:avLst/>
          </a:prstGeom>
          <a:noFill/>
        </p:spPr>
        <p:txBody>
          <a:bodyPr wrap="square" rtlCol="0">
            <a:spAutoFit/>
          </a:bodyPr>
          <a:lstStyle/>
          <a:p>
            <a:r>
              <a:rPr lang="en-US" altLang="zh-CN" sz="1500" dirty="0">
                <a:solidFill>
                  <a:srgbClr val="E60012"/>
                </a:solidFill>
                <a:latin typeface="Helvetica-Light" panose="020B0400000000000000" pitchFamily="34" charset="0"/>
              </a:rPr>
              <a:t>MW</a:t>
            </a:r>
            <a:endParaRPr lang="zh-CN" altLang="en-US" sz="1500" dirty="0">
              <a:solidFill>
                <a:srgbClr val="E60012"/>
              </a:solidFill>
              <a:latin typeface="Helvetica-Light" panose="020B0400000000000000" pitchFamily="34" charset="0"/>
            </a:endParaRPr>
          </a:p>
        </p:txBody>
      </p:sp>
      <p:sp>
        <p:nvSpPr>
          <p:cNvPr id="23" name="文本框 22"/>
          <p:cNvSpPr txBox="1"/>
          <p:nvPr/>
        </p:nvSpPr>
        <p:spPr>
          <a:xfrm>
            <a:off x="10054346" y="3317879"/>
            <a:ext cx="1138482" cy="215444"/>
          </a:xfrm>
          <a:prstGeom prst="rect">
            <a:avLst/>
          </a:prstGeom>
          <a:noFill/>
        </p:spPr>
        <p:txBody>
          <a:bodyPr wrap="square" rtlCol="0">
            <a:spAutoFit/>
          </a:bodyPr>
          <a:lstStyle/>
          <a:p>
            <a:r>
              <a:rPr lang="en-US" altLang="zh-CN" sz="800" dirty="0">
                <a:solidFill>
                  <a:srgbClr val="19191A"/>
                </a:solidFill>
                <a:latin typeface="Arial" panose="020B0604020202020204" pitchFamily="34" charset="0"/>
              </a:rPr>
              <a:t>Istanbul, Turkey</a:t>
            </a:r>
            <a:endParaRPr lang="zh-CN" altLang="en-US" sz="800" dirty="0">
              <a:solidFill>
                <a:srgbClr val="19191A"/>
              </a:solidFill>
              <a:latin typeface="Arial" panose="020B0604020202020204" pitchFamily="34" charset="0"/>
            </a:endParaRPr>
          </a:p>
        </p:txBody>
      </p:sp>
      <p:sp>
        <p:nvSpPr>
          <p:cNvPr id="24" name="文本框 23"/>
          <p:cNvSpPr txBox="1"/>
          <p:nvPr/>
        </p:nvSpPr>
        <p:spPr>
          <a:xfrm>
            <a:off x="9793601" y="5015985"/>
            <a:ext cx="696757"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2</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25" name="文本框 24"/>
          <p:cNvSpPr txBox="1"/>
          <p:nvPr/>
        </p:nvSpPr>
        <p:spPr>
          <a:xfrm>
            <a:off x="10072207" y="5182671"/>
            <a:ext cx="696757" cy="323165"/>
          </a:xfrm>
          <a:prstGeom prst="rect">
            <a:avLst/>
          </a:prstGeom>
          <a:noFill/>
        </p:spPr>
        <p:txBody>
          <a:bodyPr wrap="square" rtlCol="0">
            <a:spAutoFit/>
          </a:bodyPr>
          <a:lstStyle/>
          <a:p>
            <a:r>
              <a:rPr lang="en-US" altLang="zh-CN" sz="1500" dirty="0">
                <a:solidFill>
                  <a:srgbClr val="E60012"/>
                </a:solidFill>
                <a:latin typeface="Helvetica-Light" panose="020B0400000000000000" pitchFamily="34" charset="0"/>
              </a:rPr>
              <a:t>MW</a:t>
            </a:r>
            <a:endParaRPr lang="zh-CN" altLang="en-US" sz="1500" dirty="0">
              <a:solidFill>
                <a:srgbClr val="E60012"/>
              </a:solidFill>
              <a:latin typeface="Helvetica-Light" panose="020B0400000000000000" pitchFamily="34" charset="0"/>
            </a:endParaRPr>
          </a:p>
        </p:txBody>
      </p:sp>
      <p:sp>
        <p:nvSpPr>
          <p:cNvPr id="26" name="文本框 25"/>
          <p:cNvSpPr txBox="1"/>
          <p:nvPr/>
        </p:nvSpPr>
        <p:spPr>
          <a:xfrm>
            <a:off x="10054346" y="5457078"/>
            <a:ext cx="1138482" cy="338554"/>
          </a:xfrm>
          <a:prstGeom prst="rect">
            <a:avLst/>
          </a:prstGeom>
          <a:noFill/>
        </p:spPr>
        <p:txBody>
          <a:bodyPr wrap="square" rtlCol="0">
            <a:spAutoFit/>
          </a:bodyPr>
          <a:lstStyle/>
          <a:p>
            <a:r>
              <a:rPr lang="en-US" altLang="zh-CN" sz="800" dirty="0">
                <a:solidFill>
                  <a:srgbClr val="19191A"/>
                </a:solidFill>
                <a:latin typeface="Arial" panose="020B0604020202020204" pitchFamily="34" charset="0"/>
              </a:rPr>
              <a:t>Amsterdam, </a:t>
            </a:r>
          </a:p>
          <a:p>
            <a:r>
              <a:rPr lang="en-US" altLang="zh-CN" sz="800" dirty="0">
                <a:solidFill>
                  <a:srgbClr val="19191A"/>
                </a:solidFill>
                <a:latin typeface="Arial" panose="020B0604020202020204" pitchFamily="34" charset="0"/>
              </a:rPr>
              <a:t>The Netherlands</a:t>
            </a:r>
            <a:endParaRPr lang="zh-CN" altLang="en-US" sz="800" dirty="0">
              <a:solidFill>
                <a:srgbClr val="19191A"/>
              </a:solidFill>
              <a:latin typeface="Arial" panose="020B0604020202020204" pitchFamily="34" charset="0"/>
            </a:endParaRPr>
          </a:p>
        </p:txBody>
      </p:sp>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57964" y="4002645"/>
            <a:ext cx="147218" cy="211226"/>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57964" y="5525061"/>
            <a:ext cx="147218" cy="211226"/>
          </a:xfrm>
          <a:prstGeom prst="rect">
            <a:avLst/>
          </a:prstGeom>
        </p:spPr>
      </p:pic>
      <p:pic>
        <p:nvPicPr>
          <p:cNvPr id="28" name="图片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3619" y="5517918"/>
            <a:ext cx="147218" cy="211226"/>
          </a:xfrm>
          <a:prstGeom prst="rect">
            <a:avLst/>
          </a:prstGeom>
        </p:spPr>
      </p:pic>
      <p:pic>
        <p:nvPicPr>
          <p:cNvPr id="29" name="图片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6000" y="3265784"/>
            <a:ext cx="147218" cy="211226"/>
          </a:xfrm>
          <a:prstGeom prst="rect">
            <a:avLst/>
          </a:prstGeom>
        </p:spPr>
      </p:pic>
      <p:sp>
        <p:nvSpPr>
          <p:cNvPr id="34" name="任意多边形 33"/>
          <p:cNvSpPr/>
          <p:nvPr/>
        </p:nvSpPr>
        <p:spPr>
          <a:xfrm>
            <a:off x="5732807" y="2146027"/>
            <a:ext cx="908499" cy="3533254"/>
          </a:xfrm>
          <a:custGeom>
            <a:avLst/>
            <a:gdLst>
              <a:gd name="connsiteX0" fmla="*/ 0 w 985837"/>
              <a:gd name="connsiteY0" fmla="*/ 0 h 3257550"/>
              <a:gd name="connsiteX1" fmla="*/ 985837 w 985837"/>
              <a:gd name="connsiteY1" fmla="*/ 0 h 3257550"/>
              <a:gd name="connsiteX2" fmla="*/ 985837 w 985837"/>
              <a:gd name="connsiteY2" fmla="*/ 3257550 h 3257550"/>
              <a:gd name="connsiteX3" fmla="*/ 642937 w 985837"/>
              <a:gd name="connsiteY3" fmla="*/ 3257550 h 3257550"/>
              <a:gd name="connsiteX0-1" fmla="*/ 0 w 985837"/>
              <a:gd name="connsiteY0-2" fmla="*/ 0 h 3259746"/>
              <a:gd name="connsiteX1-3" fmla="*/ 985837 w 985837"/>
              <a:gd name="connsiteY1-4" fmla="*/ 0 h 3259746"/>
              <a:gd name="connsiteX2-5" fmla="*/ 985837 w 985837"/>
              <a:gd name="connsiteY2-6" fmla="*/ 3257550 h 3259746"/>
              <a:gd name="connsiteX3-7" fmla="*/ 524075 w 985837"/>
              <a:gd name="connsiteY3-8" fmla="*/ 3259746 h 3259746"/>
              <a:gd name="connsiteX0-9" fmla="*/ 0 w 985837"/>
              <a:gd name="connsiteY0-10" fmla="*/ 0 h 3257551"/>
              <a:gd name="connsiteX1-11" fmla="*/ 985837 w 985837"/>
              <a:gd name="connsiteY1-12" fmla="*/ 0 h 3257551"/>
              <a:gd name="connsiteX2-13" fmla="*/ 985837 w 985837"/>
              <a:gd name="connsiteY2-14" fmla="*/ 3257550 h 3257551"/>
              <a:gd name="connsiteX3-15" fmla="*/ 619683 w 985837"/>
              <a:gd name="connsiteY3-16" fmla="*/ 3257551 h 3257551"/>
              <a:gd name="connsiteX0-17" fmla="*/ 0 w 985837"/>
              <a:gd name="connsiteY0-18" fmla="*/ 0 h 3257551"/>
              <a:gd name="connsiteX1-19" fmla="*/ 985837 w 985837"/>
              <a:gd name="connsiteY1-20" fmla="*/ 0 h 3257551"/>
              <a:gd name="connsiteX2-21" fmla="*/ 985837 w 985837"/>
              <a:gd name="connsiteY2-22" fmla="*/ 3257550 h 3257551"/>
              <a:gd name="connsiteX3-23" fmla="*/ 516324 w 985837"/>
              <a:gd name="connsiteY3-24" fmla="*/ 3257551 h 3257551"/>
            </a:gdLst>
            <a:ahLst/>
            <a:cxnLst>
              <a:cxn ang="0">
                <a:pos x="connsiteX0-1" y="connsiteY0-2"/>
              </a:cxn>
              <a:cxn ang="0">
                <a:pos x="connsiteX1-3" y="connsiteY1-4"/>
              </a:cxn>
              <a:cxn ang="0">
                <a:pos x="connsiteX2-5" y="connsiteY2-6"/>
              </a:cxn>
              <a:cxn ang="0">
                <a:pos x="connsiteX3-7" y="connsiteY3-8"/>
              </a:cxn>
            </a:cxnLst>
            <a:rect l="l" t="t" r="r" b="b"/>
            <a:pathLst>
              <a:path w="985837" h="3257551">
                <a:moveTo>
                  <a:pt x="0" y="0"/>
                </a:moveTo>
                <a:lnTo>
                  <a:pt x="985837" y="0"/>
                </a:lnTo>
                <a:lnTo>
                  <a:pt x="985837" y="3257550"/>
                </a:lnTo>
                <a:lnTo>
                  <a:pt x="516324" y="3257551"/>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p:cNvSpPr/>
          <p:nvPr/>
        </p:nvSpPr>
        <p:spPr>
          <a:xfrm>
            <a:off x="5728045" y="2130034"/>
            <a:ext cx="32400" cy="324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椭圆 35"/>
          <p:cNvSpPr/>
          <p:nvPr/>
        </p:nvSpPr>
        <p:spPr>
          <a:xfrm>
            <a:off x="6021277" y="2056108"/>
            <a:ext cx="32400" cy="324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4"/>
          <p:cNvSpPr/>
          <p:nvPr/>
        </p:nvSpPr>
        <p:spPr>
          <a:xfrm>
            <a:off x="5803900" y="2070100"/>
            <a:ext cx="673100" cy="2098675"/>
          </a:xfrm>
          <a:custGeom>
            <a:avLst/>
            <a:gdLst>
              <a:gd name="connsiteX0" fmla="*/ 231775 w 673100"/>
              <a:gd name="connsiteY0" fmla="*/ 0 h 2098675"/>
              <a:gd name="connsiteX1" fmla="*/ 673100 w 673100"/>
              <a:gd name="connsiteY1" fmla="*/ 0 h 2098675"/>
              <a:gd name="connsiteX2" fmla="*/ 673100 w 673100"/>
              <a:gd name="connsiteY2" fmla="*/ 2098675 h 2098675"/>
              <a:gd name="connsiteX3" fmla="*/ 0 w 673100"/>
              <a:gd name="connsiteY3" fmla="*/ 2098675 h 2098675"/>
            </a:gdLst>
            <a:ahLst/>
            <a:cxnLst>
              <a:cxn ang="0">
                <a:pos x="connsiteX0" y="connsiteY0"/>
              </a:cxn>
              <a:cxn ang="0">
                <a:pos x="connsiteX1" y="connsiteY1"/>
              </a:cxn>
              <a:cxn ang="0">
                <a:pos x="connsiteX2" y="connsiteY2"/>
              </a:cxn>
              <a:cxn ang="0">
                <a:pos x="connsiteX3" y="connsiteY3"/>
              </a:cxn>
            </a:cxnLst>
            <a:rect l="l" t="t" r="r" b="b"/>
            <a:pathLst>
              <a:path w="673100" h="2098675">
                <a:moveTo>
                  <a:pt x="231775" y="0"/>
                </a:moveTo>
                <a:lnTo>
                  <a:pt x="673100" y="0"/>
                </a:lnTo>
                <a:lnTo>
                  <a:pt x="673100" y="2098675"/>
                </a:lnTo>
                <a:lnTo>
                  <a:pt x="0" y="2098675"/>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10494859" y="1996252"/>
            <a:ext cx="32400" cy="324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5"/>
          <p:cNvSpPr/>
          <p:nvPr/>
        </p:nvSpPr>
        <p:spPr>
          <a:xfrm>
            <a:off x="10508456" y="2009775"/>
            <a:ext cx="881063" cy="1419225"/>
          </a:xfrm>
          <a:custGeom>
            <a:avLst/>
            <a:gdLst>
              <a:gd name="connsiteX0" fmla="*/ 0 w 881063"/>
              <a:gd name="connsiteY0" fmla="*/ 0 h 1419225"/>
              <a:gd name="connsiteX1" fmla="*/ 881063 w 881063"/>
              <a:gd name="connsiteY1" fmla="*/ 0 h 1419225"/>
              <a:gd name="connsiteX2" fmla="*/ 881063 w 881063"/>
              <a:gd name="connsiteY2" fmla="*/ 1419225 h 1419225"/>
              <a:gd name="connsiteX3" fmla="*/ 502444 w 881063"/>
              <a:gd name="connsiteY3" fmla="*/ 1419225 h 1419225"/>
            </a:gdLst>
            <a:ahLst/>
            <a:cxnLst>
              <a:cxn ang="0">
                <a:pos x="connsiteX0" y="connsiteY0"/>
              </a:cxn>
              <a:cxn ang="0">
                <a:pos x="connsiteX1" y="connsiteY1"/>
              </a:cxn>
              <a:cxn ang="0">
                <a:pos x="connsiteX2" y="connsiteY2"/>
              </a:cxn>
              <a:cxn ang="0">
                <a:pos x="connsiteX3" y="connsiteY3"/>
              </a:cxn>
            </a:cxnLst>
            <a:rect l="l" t="t" r="r" b="b"/>
            <a:pathLst>
              <a:path w="881063" h="1419225">
                <a:moveTo>
                  <a:pt x="0" y="0"/>
                </a:moveTo>
                <a:lnTo>
                  <a:pt x="881063" y="0"/>
                </a:lnTo>
                <a:lnTo>
                  <a:pt x="881063" y="1419225"/>
                </a:lnTo>
                <a:lnTo>
                  <a:pt x="502444" y="1419225"/>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椭圆 37"/>
          <p:cNvSpPr/>
          <p:nvPr/>
        </p:nvSpPr>
        <p:spPr>
          <a:xfrm>
            <a:off x="10411061" y="4218393"/>
            <a:ext cx="32400" cy="324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任意多边形 16"/>
          <p:cNvSpPr/>
          <p:nvPr/>
        </p:nvSpPr>
        <p:spPr>
          <a:xfrm>
            <a:off x="10425113" y="4233863"/>
            <a:ext cx="966787" cy="1445418"/>
          </a:xfrm>
          <a:custGeom>
            <a:avLst/>
            <a:gdLst>
              <a:gd name="connsiteX0" fmla="*/ 0 w 966787"/>
              <a:gd name="connsiteY0" fmla="*/ 0 h 1445418"/>
              <a:gd name="connsiteX1" fmla="*/ 966787 w 966787"/>
              <a:gd name="connsiteY1" fmla="*/ 0 h 1445418"/>
              <a:gd name="connsiteX2" fmla="*/ 966787 w 966787"/>
              <a:gd name="connsiteY2" fmla="*/ 1445418 h 1445418"/>
              <a:gd name="connsiteX3" fmla="*/ 509587 w 966787"/>
              <a:gd name="connsiteY3" fmla="*/ 1445418 h 1445418"/>
            </a:gdLst>
            <a:ahLst/>
            <a:cxnLst>
              <a:cxn ang="0">
                <a:pos x="connsiteX0" y="connsiteY0"/>
              </a:cxn>
              <a:cxn ang="0">
                <a:pos x="connsiteX1" y="connsiteY1"/>
              </a:cxn>
              <a:cxn ang="0">
                <a:pos x="connsiteX2" y="connsiteY2"/>
              </a:cxn>
              <a:cxn ang="0">
                <a:pos x="connsiteX3" y="connsiteY3"/>
              </a:cxn>
            </a:cxnLst>
            <a:rect l="l" t="t" r="r" b="b"/>
            <a:pathLst>
              <a:path w="966787" h="1445418">
                <a:moveTo>
                  <a:pt x="0" y="0"/>
                </a:moveTo>
                <a:lnTo>
                  <a:pt x="966787" y="0"/>
                </a:lnTo>
                <a:lnTo>
                  <a:pt x="966787" y="1445418"/>
                </a:lnTo>
                <a:lnTo>
                  <a:pt x="509587" y="1445418"/>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图片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933" y="4475733"/>
            <a:ext cx="4159393" cy="1225621"/>
          </a:xfrm>
          <a:prstGeom prst="rect">
            <a:avLst/>
          </a:prstGeom>
        </p:spPr>
      </p:pic>
      <p:pic>
        <p:nvPicPr>
          <p:cNvPr id="19" name="图片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88273" y="1481010"/>
            <a:ext cx="2599200" cy="1999385"/>
          </a:xfrm>
          <a:prstGeom prst="rect">
            <a:avLst/>
          </a:prstGeom>
        </p:spPr>
      </p:pic>
      <p:pic>
        <p:nvPicPr>
          <p:cNvPr id="39" name="图片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8273" y="3746317"/>
            <a:ext cx="2599200" cy="1955037"/>
          </a:xfrm>
          <a:prstGeom prst="rect">
            <a:avLst/>
          </a:prstGeom>
        </p:spPr>
      </p:pic>
      <p:pic>
        <p:nvPicPr>
          <p:cNvPr id="3" name="图片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8313" y="1476770"/>
            <a:ext cx="1539866" cy="2734311"/>
          </a:xfrm>
          <a:prstGeom prst="rect">
            <a:avLst/>
          </a:prstGeom>
        </p:spPr>
      </p:pic>
      <p:pic>
        <p:nvPicPr>
          <p:cNvPr id="30" name="图片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86098" y="1476771"/>
            <a:ext cx="2549228" cy="1314899"/>
          </a:xfrm>
          <a:prstGeom prst="rect">
            <a:avLst/>
          </a:prstGeom>
        </p:spPr>
      </p:pic>
      <p:pic>
        <p:nvPicPr>
          <p:cNvPr id="31" name="图片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85190" y="2889575"/>
            <a:ext cx="2543338" cy="1321507"/>
          </a:xfrm>
          <a:prstGeom prst="rect">
            <a:avLst/>
          </a:prstGeom>
        </p:spPr>
      </p:pic>
      <p:pic>
        <p:nvPicPr>
          <p:cNvPr id="44" name="图片 4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p:spPr>
      </p:pic>
      <p:sp>
        <p:nvSpPr>
          <p:cNvPr id="6" name="文本框 5"/>
          <p:cNvSpPr txBox="1"/>
          <p:nvPr/>
        </p:nvSpPr>
        <p:spPr>
          <a:xfrm>
            <a:off x="272405" y="597510"/>
            <a:ext cx="7827079" cy="538609"/>
          </a:xfrm>
          <a:prstGeom prst="rect">
            <a:avLst/>
          </a:prstGeom>
          <a:noFill/>
        </p:spPr>
        <p:txBody>
          <a:bodyPr wrap="square" rtlCol="0">
            <a:spAutoFit/>
          </a:bodyPr>
          <a:lstStyle/>
          <a:p>
            <a:r>
              <a:rPr lang="en-US" altLang="zh-CN" sz="2900" dirty="0">
                <a:latin typeface="Arial" panose="020B0604020202020204" pitchFamily="34" charset="0"/>
                <a:cs typeface="Arial" panose="020B0604020202020204" pitchFamily="34" charset="0"/>
              </a:rPr>
              <a:t>C&amp;I PROJECTS</a:t>
            </a:r>
            <a:endParaRPr lang="zh-CN" altLang="en-US" sz="2900" dirty="0">
              <a:latin typeface="Arial" panose="020B0604020202020204" pitchFamily="34" charset="0"/>
              <a:cs typeface="Arial" panose="020B0604020202020204" pitchFamily="34" charset="0"/>
            </a:endParaRPr>
          </a:p>
        </p:txBody>
      </p:sp>
      <p:sp>
        <p:nvSpPr>
          <p:cNvPr id="5" name="文本框 4"/>
          <p:cNvSpPr txBox="1"/>
          <p:nvPr/>
        </p:nvSpPr>
        <p:spPr>
          <a:xfrm>
            <a:off x="669220" y="6305812"/>
            <a:ext cx="792867" cy="261610"/>
          </a:xfrm>
          <a:prstGeom prst="rect">
            <a:avLst/>
          </a:prstGeom>
          <a:noFill/>
        </p:spPr>
        <p:txBody>
          <a:bodyPr wrap="square" rtlCol="0">
            <a:spAutoFit/>
          </a:bodyPr>
          <a:lstStyle/>
          <a:p>
            <a:r>
              <a:rPr lang="en-US" altLang="zh-CN" sz="1100" dirty="0">
                <a:solidFill>
                  <a:srgbClr val="19191A"/>
                </a:solidFill>
                <a:latin typeface="Arial" panose="020B0604020202020204" pitchFamily="34" charset="0"/>
              </a:rPr>
              <a:t>31</a:t>
            </a:r>
          </a:p>
        </p:txBody>
      </p:sp>
      <p:sp>
        <p:nvSpPr>
          <p:cNvPr id="8" name="文本框 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spTree>
    <p:extLst>
      <p:ext uri="{BB962C8B-B14F-4D97-AF65-F5344CB8AC3E}">
        <p14:creationId xmlns:p14="http://schemas.microsoft.com/office/powerpoint/2010/main" val="3887762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矩形 242"/>
          <p:cNvSpPr/>
          <p:nvPr/>
        </p:nvSpPr>
        <p:spPr>
          <a:xfrm>
            <a:off x="-1061" y="0"/>
            <a:ext cx="12192000" cy="6858000"/>
          </a:xfrm>
          <a:prstGeom prst="rect">
            <a:avLst/>
          </a:prstGeom>
          <a:solidFill>
            <a:srgbClr val="2D3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76" name="Straight Connector 2"/>
          <p:cNvCxnSpPr/>
          <p:nvPr/>
        </p:nvCxnSpPr>
        <p:spPr bwMode="auto">
          <a:xfrm flipH="1" flipV="1">
            <a:off x="1840613" y="4744479"/>
            <a:ext cx="1" cy="281236"/>
          </a:xfrm>
          <a:prstGeom prst="line">
            <a:avLst/>
          </a:prstGeom>
          <a:noFill/>
          <a:ln w="19050" cap="flat" cmpd="sng" algn="ctr">
            <a:solidFill>
              <a:srgbClr val="A3BEFF"/>
            </a:solidFill>
            <a:prstDash val="solid"/>
            <a:round/>
            <a:headEnd type="none" w="med" len="med"/>
            <a:tailEnd type="none" w="med" len="med"/>
          </a:ln>
          <a:effectLst/>
        </p:spPr>
      </p:cxnSp>
      <p:cxnSp>
        <p:nvCxnSpPr>
          <p:cNvPr id="679" name="Straight Connector 2"/>
          <p:cNvCxnSpPr/>
          <p:nvPr/>
        </p:nvCxnSpPr>
        <p:spPr bwMode="auto">
          <a:xfrm flipV="1">
            <a:off x="1217593" y="2710860"/>
            <a:ext cx="6881444" cy="38935"/>
          </a:xfrm>
          <a:prstGeom prst="line">
            <a:avLst/>
          </a:prstGeom>
          <a:noFill/>
          <a:ln w="57150" cap="flat" cmpd="sng" algn="ctr">
            <a:solidFill>
              <a:srgbClr val="A3BEFF"/>
            </a:solidFill>
            <a:prstDash val="solid"/>
            <a:round/>
            <a:headEnd type="none" w="med" len="med"/>
            <a:tailEnd type="none" w="med" len="med"/>
          </a:ln>
          <a:effectLst/>
        </p:spPr>
      </p:cxnSp>
      <p:cxnSp>
        <p:nvCxnSpPr>
          <p:cNvPr id="680" name="Straight Connector 2"/>
          <p:cNvCxnSpPr/>
          <p:nvPr/>
        </p:nvCxnSpPr>
        <p:spPr bwMode="auto">
          <a:xfrm>
            <a:off x="1828052" y="3618859"/>
            <a:ext cx="0" cy="252558"/>
          </a:xfrm>
          <a:prstGeom prst="line">
            <a:avLst/>
          </a:prstGeom>
          <a:noFill/>
          <a:ln w="28575" cap="flat" cmpd="sng" algn="ctr">
            <a:solidFill>
              <a:srgbClr val="A3BEFF"/>
            </a:solidFill>
            <a:prstDash val="solid"/>
            <a:round/>
            <a:headEnd type="none" w="med" len="med"/>
            <a:tailEnd type="none" w="med" len="med"/>
          </a:ln>
          <a:effectLst/>
        </p:spPr>
      </p:cxnSp>
      <p:sp>
        <p:nvSpPr>
          <p:cNvPr id="716" name="文本框 715"/>
          <p:cNvSpPr txBox="1"/>
          <p:nvPr/>
        </p:nvSpPr>
        <p:spPr>
          <a:xfrm>
            <a:off x="2550729" y="4443557"/>
            <a:ext cx="1686048" cy="461665"/>
          </a:xfrm>
          <a:prstGeom prst="rect">
            <a:avLst/>
          </a:prstGeom>
          <a:noFill/>
        </p:spPr>
        <p:txBody>
          <a:bodyPr wrap="square" rtlCol="0">
            <a:spAutoFit/>
          </a:bodyPr>
          <a:lstStyle/>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All-In-One Energy Storage Cabinet</a:t>
            </a:r>
            <a:endParaRPr lang="zh-CN" altLang="en-US" sz="12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719" name="文本框 718"/>
          <p:cNvSpPr txBox="1"/>
          <p:nvPr/>
        </p:nvSpPr>
        <p:spPr>
          <a:xfrm>
            <a:off x="6813588" y="4489723"/>
            <a:ext cx="1189749" cy="369332"/>
          </a:xfrm>
          <a:prstGeom prst="rect">
            <a:avLst/>
          </a:prstGeom>
          <a:noFill/>
        </p:spPr>
        <p:txBody>
          <a:bodyPr wrap="none" rtlCol="0">
            <a:spAutoFit/>
          </a:bodyPr>
          <a:lstStyle/>
          <a:p>
            <a:pPr>
              <a:lnSpc>
                <a:spcPct val="150000"/>
              </a:lnSpc>
            </a:pPr>
            <a:r>
              <a:rPr lang="en-US" altLang="zh-CN" sz="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Industrial Load</a:t>
            </a:r>
            <a:endParaRPr lang="zh-CN" altLang="en-US" sz="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35" name="文本框 734"/>
          <p:cNvSpPr txBox="1"/>
          <p:nvPr/>
        </p:nvSpPr>
        <p:spPr>
          <a:xfrm>
            <a:off x="1067062" y="5487390"/>
            <a:ext cx="1478912" cy="276999"/>
          </a:xfrm>
          <a:prstGeom prst="rect">
            <a:avLst/>
          </a:prstGeom>
          <a:noFill/>
        </p:spPr>
        <p:txBody>
          <a:bodyPr wrap="square" rtlCol="0">
            <a:spAutoFit/>
          </a:bodyPr>
          <a:lstStyle>
            <a:defPPr>
              <a:defRPr lang="zh-CN"/>
            </a:defPPr>
            <a:lvl1pPr>
              <a:defRPr sz="1200"/>
            </a:lvl1pPr>
          </a:lstStyle>
          <a:p>
            <a:r>
              <a:rPr lang="en-US" altLang="zh-CN" dirty="0">
                <a:solidFill>
                  <a:schemeClr val="bg1"/>
                </a:solidFill>
                <a:latin typeface="Arial" panose="020B0604020202020204" pitchFamily="34" charset="0"/>
                <a:cs typeface="Arial" panose="020B0604020202020204" pitchFamily="34" charset="0"/>
              </a:rPr>
              <a:t>PV Module &amp; RSD</a:t>
            </a:r>
            <a:endParaRPr lang="zh-CN" altLang="en-US" dirty="0">
              <a:solidFill>
                <a:schemeClr val="bg1"/>
              </a:solidFill>
              <a:latin typeface="Arial" panose="020B0604020202020204" pitchFamily="34" charset="0"/>
              <a:cs typeface="Arial" panose="020B0604020202020204" pitchFamily="34" charset="0"/>
            </a:endParaRPr>
          </a:p>
        </p:txBody>
      </p:sp>
      <p:cxnSp>
        <p:nvCxnSpPr>
          <p:cNvPr id="244" name="Straight Connector 2"/>
          <p:cNvCxnSpPr/>
          <p:nvPr/>
        </p:nvCxnSpPr>
        <p:spPr bwMode="auto">
          <a:xfrm>
            <a:off x="1828052" y="2730656"/>
            <a:ext cx="0" cy="252558"/>
          </a:xfrm>
          <a:prstGeom prst="line">
            <a:avLst/>
          </a:prstGeom>
          <a:noFill/>
          <a:ln w="28575" cap="flat" cmpd="sng" algn="ctr">
            <a:solidFill>
              <a:srgbClr val="A3BEFF"/>
            </a:solidFill>
            <a:prstDash val="solid"/>
            <a:round/>
            <a:headEnd type="none" w="med" len="med"/>
            <a:tailEnd type="none" w="med" len="med"/>
          </a:ln>
          <a:effectLst/>
        </p:spPr>
      </p:cxnSp>
      <p:cxnSp>
        <p:nvCxnSpPr>
          <p:cNvPr id="263" name="Straight Connector 2"/>
          <p:cNvCxnSpPr/>
          <p:nvPr/>
        </p:nvCxnSpPr>
        <p:spPr bwMode="auto">
          <a:xfrm>
            <a:off x="3214838" y="2730656"/>
            <a:ext cx="0" cy="252558"/>
          </a:xfrm>
          <a:prstGeom prst="line">
            <a:avLst/>
          </a:prstGeom>
          <a:noFill/>
          <a:ln w="28575" cap="flat" cmpd="sng" algn="ctr">
            <a:solidFill>
              <a:srgbClr val="A3BEFF"/>
            </a:solidFill>
            <a:prstDash val="solid"/>
            <a:round/>
            <a:headEnd type="none" w="med" len="med"/>
            <a:tailEnd type="none" w="med" len="med"/>
          </a:ln>
          <a:effectLst/>
        </p:spPr>
      </p:cxnSp>
      <p:cxnSp>
        <p:nvCxnSpPr>
          <p:cNvPr id="282" name="Straight Connector 2"/>
          <p:cNvCxnSpPr/>
          <p:nvPr/>
        </p:nvCxnSpPr>
        <p:spPr bwMode="auto">
          <a:xfrm>
            <a:off x="7373964" y="2730656"/>
            <a:ext cx="0" cy="252558"/>
          </a:xfrm>
          <a:prstGeom prst="line">
            <a:avLst/>
          </a:prstGeom>
          <a:noFill/>
          <a:ln w="28575" cap="flat" cmpd="sng" algn="ctr">
            <a:solidFill>
              <a:srgbClr val="A3BEFF"/>
            </a:solidFill>
            <a:prstDash val="solid"/>
            <a:round/>
            <a:headEnd type="none" w="med" len="med"/>
            <a:tailEnd type="none" w="med" len="med"/>
          </a:ln>
          <a:effectLst/>
        </p:spPr>
      </p:cxnSp>
      <p:cxnSp>
        <p:nvCxnSpPr>
          <p:cNvPr id="341" name="Straight Connector 2"/>
          <p:cNvCxnSpPr/>
          <p:nvPr/>
        </p:nvCxnSpPr>
        <p:spPr bwMode="auto">
          <a:xfrm>
            <a:off x="4601214" y="2730656"/>
            <a:ext cx="0" cy="252558"/>
          </a:xfrm>
          <a:prstGeom prst="line">
            <a:avLst/>
          </a:prstGeom>
          <a:noFill/>
          <a:ln w="28575" cap="flat" cmpd="sng" algn="ctr">
            <a:solidFill>
              <a:srgbClr val="A3BEFF"/>
            </a:solidFill>
            <a:prstDash val="solid"/>
            <a:round/>
            <a:headEnd type="none" w="med" len="med"/>
            <a:tailEnd type="none" w="med" len="med"/>
          </a:ln>
          <a:effectLst/>
        </p:spPr>
      </p:cxnSp>
      <p:sp>
        <p:nvSpPr>
          <p:cNvPr id="342" name="文本框 341"/>
          <p:cNvSpPr txBox="1"/>
          <p:nvPr/>
        </p:nvSpPr>
        <p:spPr>
          <a:xfrm>
            <a:off x="4109624" y="4489723"/>
            <a:ext cx="1357770" cy="369332"/>
          </a:xfrm>
          <a:prstGeom prst="rect">
            <a:avLst/>
          </a:prstGeom>
          <a:noFill/>
        </p:spPr>
        <p:txBody>
          <a:bodyPr wrap="square" rtlCol="0">
            <a:spAutoFit/>
          </a:bodyPr>
          <a:lstStyle/>
          <a:p>
            <a:pPr>
              <a:lnSpc>
                <a:spcPct val="150000"/>
              </a:lnSpc>
            </a:pPr>
            <a:r>
              <a:rPr lang="en-US" altLang="zh-CN" sz="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Diesel Generator</a:t>
            </a:r>
            <a:endParaRPr lang="zh-CN" altLang="en-US" sz="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362" name="Straight Connector 2"/>
          <p:cNvCxnSpPr/>
          <p:nvPr/>
        </p:nvCxnSpPr>
        <p:spPr bwMode="auto">
          <a:xfrm>
            <a:off x="5987589" y="2730656"/>
            <a:ext cx="0" cy="252558"/>
          </a:xfrm>
          <a:prstGeom prst="line">
            <a:avLst/>
          </a:prstGeom>
          <a:noFill/>
          <a:ln w="28575" cap="flat" cmpd="sng" algn="ctr">
            <a:solidFill>
              <a:srgbClr val="A3BEFF"/>
            </a:solidFill>
            <a:prstDash val="solid"/>
            <a:round/>
            <a:headEnd type="none" w="med" len="med"/>
            <a:tailEnd type="none" w="med" len="med"/>
          </a:ln>
          <a:effectLst/>
        </p:spPr>
      </p:cxnSp>
      <p:sp>
        <p:nvSpPr>
          <p:cNvPr id="363" name="文本框 362"/>
          <p:cNvSpPr txBox="1"/>
          <p:nvPr/>
        </p:nvSpPr>
        <p:spPr>
          <a:xfrm>
            <a:off x="5582008" y="4489723"/>
            <a:ext cx="1043164" cy="369332"/>
          </a:xfrm>
          <a:prstGeom prst="rect">
            <a:avLst/>
          </a:prstGeom>
          <a:noFill/>
        </p:spPr>
        <p:txBody>
          <a:bodyPr wrap="square" rtlCol="0">
            <a:spAutoFit/>
          </a:bodyPr>
          <a:lstStyle/>
          <a:p>
            <a:pPr>
              <a:lnSpc>
                <a:spcPct val="150000"/>
              </a:lnSpc>
            </a:pPr>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EV Charger</a:t>
            </a:r>
            <a:endParaRPr lang="zh-CN" altLang="en-US" sz="12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411" name="文本框 410"/>
          <p:cNvSpPr txBox="1"/>
          <p:nvPr/>
        </p:nvSpPr>
        <p:spPr>
          <a:xfrm>
            <a:off x="8217226" y="2960825"/>
            <a:ext cx="502233" cy="282506"/>
          </a:xfrm>
          <a:prstGeom prst="rect">
            <a:avLst/>
          </a:prstGeom>
          <a:noFill/>
        </p:spPr>
        <p:txBody>
          <a:bodyPr wrap="none" rtlCol="0">
            <a:spAutoFit/>
          </a:bodyPr>
          <a:lstStyle/>
          <a:p>
            <a:r>
              <a:rPr lang="en-US" altLang="zh-CN" sz="1200" dirty="0">
                <a:solidFill>
                  <a:schemeClr val="bg1">
                    <a:lumMod val="50000"/>
                  </a:schemeClr>
                </a:solidFill>
                <a:latin typeface="微软雅黑" panose="020B0503020204020204" charset="-122"/>
                <a:ea typeface="微软雅黑" panose="020B0503020204020204" charset="-122"/>
              </a:rPr>
              <a:t>Grid</a:t>
            </a:r>
            <a:endParaRPr lang="zh-CN" altLang="en-US" sz="1200" dirty="0">
              <a:solidFill>
                <a:schemeClr val="bg1">
                  <a:lumMod val="50000"/>
                </a:schemeClr>
              </a:solidFill>
              <a:latin typeface="微软雅黑" panose="020B0503020204020204" charset="-122"/>
              <a:ea typeface="微软雅黑" panose="020B0503020204020204" charset="-122"/>
            </a:endParaRPr>
          </a:p>
        </p:txBody>
      </p:sp>
      <p:cxnSp>
        <p:nvCxnSpPr>
          <p:cNvPr id="412" name="Straight Connector 2"/>
          <p:cNvCxnSpPr/>
          <p:nvPr/>
        </p:nvCxnSpPr>
        <p:spPr bwMode="auto">
          <a:xfrm>
            <a:off x="4883384" y="2458700"/>
            <a:ext cx="0" cy="248393"/>
          </a:xfrm>
          <a:prstGeom prst="line">
            <a:avLst/>
          </a:prstGeom>
          <a:noFill/>
          <a:ln w="19050" cap="flat" cmpd="sng" algn="ctr">
            <a:solidFill>
              <a:srgbClr val="29ABE2"/>
            </a:solidFill>
            <a:prstDash val="sysDash"/>
            <a:round/>
            <a:headEnd type="none" w="med" len="med"/>
            <a:tailEnd type="none" w="med" len="med"/>
          </a:ln>
          <a:effectLst/>
        </p:spPr>
      </p:cxnSp>
      <p:sp>
        <p:nvSpPr>
          <p:cNvPr id="218" name="文本框 217"/>
          <p:cNvSpPr txBox="1"/>
          <p:nvPr/>
        </p:nvSpPr>
        <p:spPr>
          <a:xfrm>
            <a:off x="1205397" y="4533136"/>
            <a:ext cx="1746449" cy="282506"/>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On-Grid Inverter</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sp>
        <p:nvSpPr>
          <p:cNvPr id="368" name="文本框 367"/>
          <p:cNvSpPr txBox="1"/>
          <p:nvPr/>
        </p:nvSpPr>
        <p:spPr>
          <a:xfrm>
            <a:off x="4672405" y="2245833"/>
            <a:ext cx="531736" cy="276999"/>
          </a:xfrm>
          <a:prstGeom prst="rect">
            <a:avLst/>
          </a:prstGeom>
          <a:noFill/>
        </p:spPr>
        <p:txBody>
          <a:bodyPr wrap="square" rtlCol="0">
            <a:spAutoFit/>
          </a:bodyPr>
          <a:lstStyle>
            <a:defPPr>
              <a:defRPr lang="zh-CN"/>
            </a:defPPr>
            <a:lvl1pPr>
              <a:defRPr sz="1200"/>
            </a:lvl1pPr>
          </a:lstStyle>
          <a:p>
            <a:r>
              <a:rPr lang="en-US" altLang="zh-CN" dirty="0">
                <a:solidFill>
                  <a:schemeClr val="bg1"/>
                </a:solidFill>
                <a:latin typeface="Arial" panose="020B0604020202020204" pitchFamily="34" charset="0"/>
                <a:cs typeface="Arial" panose="020B0604020202020204" pitchFamily="34" charset="0"/>
              </a:rPr>
              <a:t>EMS</a:t>
            </a:r>
            <a:endParaRPr lang="zh-CN" altLang="en-US" dirty="0">
              <a:solidFill>
                <a:schemeClr val="bg1"/>
              </a:solidFill>
              <a:latin typeface="Arial" panose="020B0604020202020204" pitchFamily="34" charset="0"/>
              <a:cs typeface="Arial" panose="020B0604020202020204" pitchFamily="34" charset="0"/>
            </a:endParaRPr>
          </a:p>
        </p:txBody>
      </p:sp>
      <p:cxnSp>
        <p:nvCxnSpPr>
          <p:cNvPr id="369" name="Straight Connector 2"/>
          <p:cNvCxnSpPr/>
          <p:nvPr/>
        </p:nvCxnSpPr>
        <p:spPr bwMode="auto">
          <a:xfrm>
            <a:off x="3535140" y="2125252"/>
            <a:ext cx="910406" cy="0"/>
          </a:xfrm>
          <a:prstGeom prst="line">
            <a:avLst/>
          </a:prstGeom>
          <a:noFill/>
          <a:ln w="19050" cap="flat" cmpd="sng" algn="ctr">
            <a:solidFill>
              <a:srgbClr val="29ABE2"/>
            </a:solidFill>
            <a:prstDash val="sysDash"/>
            <a:round/>
            <a:headEnd type="none" w="med" len="med"/>
            <a:tailEnd type="none" w="med" len="med"/>
          </a:ln>
          <a:effectLst/>
        </p:spPr>
      </p:cxnSp>
      <p:cxnSp>
        <p:nvCxnSpPr>
          <p:cNvPr id="371" name="Straight Connector 2"/>
          <p:cNvCxnSpPr/>
          <p:nvPr/>
        </p:nvCxnSpPr>
        <p:spPr bwMode="auto">
          <a:xfrm>
            <a:off x="5491373" y="2114910"/>
            <a:ext cx="910406" cy="0"/>
          </a:xfrm>
          <a:prstGeom prst="line">
            <a:avLst/>
          </a:prstGeom>
          <a:noFill/>
          <a:ln w="19050" cap="flat" cmpd="sng" algn="ctr">
            <a:solidFill>
              <a:srgbClr val="29ABE2"/>
            </a:solidFill>
            <a:prstDash val="sysDash"/>
            <a:round/>
            <a:headEnd type="none" w="med" len="med"/>
            <a:tailEnd type="none" w="med" len="med"/>
          </a:ln>
          <a:effectLst/>
        </p:spPr>
      </p:cxnSp>
      <p:sp>
        <p:nvSpPr>
          <p:cNvPr id="373" name="文本框 372"/>
          <p:cNvSpPr txBox="1"/>
          <p:nvPr/>
        </p:nvSpPr>
        <p:spPr>
          <a:xfrm>
            <a:off x="2431324" y="2243081"/>
            <a:ext cx="1711444" cy="282506"/>
          </a:xfrm>
          <a:prstGeom prst="rect">
            <a:avLst/>
          </a:prstGeom>
          <a:noFill/>
        </p:spPr>
        <p:txBody>
          <a:bodyPr wrap="square" rtlCol="0">
            <a:spAutoFit/>
          </a:bodyPr>
          <a:lstStyle>
            <a:defPPr>
              <a:defRPr lang="zh-CN"/>
            </a:defPPr>
            <a:lvl1pPr>
              <a:defRPr sz="1200"/>
            </a:lvl1pPr>
          </a:lstStyle>
          <a:p>
            <a:r>
              <a:rPr lang="en-US" altLang="zh-CN" dirty="0">
                <a:solidFill>
                  <a:schemeClr val="bg1">
                    <a:lumMod val="50000"/>
                  </a:schemeClr>
                </a:solidFill>
                <a:latin typeface="Arial" panose="020B0604020202020204" pitchFamily="34" charset="0"/>
                <a:cs typeface="Arial" panose="020B0604020202020204" pitchFamily="34" charset="0"/>
              </a:rPr>
              <a:t>VPP/ Grid Cloud</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
        <p:nvSpPr>
          <p:cNvPr id="283" name="文本框 282"/>
          <p:cNvSpPr txBox="1"/>
          <p:nvPr/>
        </p:nvSpPr>
        <p:spPr>
          <a:xfrm>
            <a:off x="6277358" y="2245833"/>
            <a:ext cx="913688" cy="276999"/>
          </a:xfrm>
          <a:prstGeom prst="rect">
            <a:avLst/>
          </a:prstGeom>
          <a:noFill/>
        </p:spPr>
        <p:txBody>
          <a:bodyPr wrap="square" rtlCol="0">
            <a:spAutoFit/>
          </a:bodyPr>
          <a:lstStyle/>
          <a:p>
            <a:r>
              <a:rPr lang="en-US" altLang="zh-CN" sz="1200" dirty="0">
                <a:solidFill>
                  <a:schemeClr val="bg1">
                    <a:lumMod val="50000"/>
                  </a:schemeClr>
                </a:solidFill>
                <a:latin typeface="Arial" panose="020B0604020202020204" pitchFamily="34" charset="0"/>
                <a:cs typeface="Arial" panose="020B0604020202020204" pitchFamily="34" charset="0"/>
              </a:rPr>
              <a:t>GW Cloud</a:t>
            </a:r>
            <a:endParaRPr lang="zh-CN" altLang="en-US" sz="1200" dirty="0">
              <a:solidFill>
                <a:schemeClr val="bg1">
                  <a:lumMod val="50000"/>
                </a:schemeClr>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027" y="1899842"/>
            <a:ext cx="517851" cy="390264"/>
          </a:xfrm>
          <a:prstGeom prst="rect">
            <a:avLst/>
          </a:prstGeom>
        </p:spPr>
      </p:pic>
      <p:pic>
        <p:nvPicPr>
          <p:cNvPr id="5" name="图片 4"/>
          <p:cNvPicPr>
            <a:picLocks noChangeAspect="1"/>
          </p:cNvPicPr>
          <p:nvPr/>
        </p:nvPicPr>
        <p:blipFill>
          <a:blip r:embed="rId4">
            <a:duotone>
              <a:prstClr val="black"/>
              <a:srgbClr val="C9C798">
                <a:tint val="45000"/>
                <a:satMod val="400000"/>
              </a:srgbClr>
            </a:duotone>
            <a:extLst>
              <a:ext uri="{28A0092B-C50C-407E-A947-70E740481C1C}">
                <a14:useLocalDpi xmlns:a14="http://schemas.microsoft.com/office/drawing/2010/main"/>
              </a:ext>
            </a:extLst>
          </a:blip>
          <a:stretch>
            <a:fillRect/>
          </a:stretch>
        </p:blipFill>
        <p:spPr>
          <a:xfrm>
            <a:off x="4599116" y="1864513"/>
            <a:ext cx="744952" cy="3902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45023" y="1878939"/>
            <a:ext cx="497122" cy="399474"/>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97436" y="3045650"/>
            <a:ext cx="262054" cy="478926"/>
          </a:xfrm>
          <a:prstGeom prst="rect">
            <a:avLst/>
          </a:prstGeom>
        </p:spPr>
      </p:pic>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799368">
            <a:off x="1940761" y="2947287"/>
            <a:ext cx="192564" cy="136204"/>
          </a:xfrm>
          <a:prstGeom prst="rect">
            <a:avLst/>
          </a:prstGeom>
        </p:spPr>
      </p:pic>
      <p:pic>
        <p:nvPicPr>
          <p:cNvPr id="286" name="图片 28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83811" y="3045650"/>
            <a:ext cx="262054" cy="478926"/>
          </a:xfrm>
          <a:prstGeom prst="rect">
            <a:avLst/>
          </a:prstGeom>
        </p:spPr>
      </p:pic>
      <p:pic>
        <p:nvPicPr>
          <p:cNvPr id="287" name="图片 28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70187" y="3045650"/>
            <a:ext cx="262054" cy="478926"/>
          </a:xfrm>
          <a:prstGeom prst="rect">
            <a:avLst/>
          </a:prstGeom>
        </p:spPr>
      </p:pic>
      <p:pic>
        <p:nvPicPr>
          <p:cNvPr id="288" name="图片 28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56562" y="3045650"/>
            <a:ext cx="262054" cy="478926"/>
          </a:xfrm>
          <a:prstGeom prst="rect">
            <a:avLst/>
          </a:prstGeom>
        </p:spPr>
      </p:pic>
      <p:pic>
        <p:nvPicPr>
          <p:cNvPr id="289" name="图片 28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42938" y="3045650"/>
            <a:ext cx="262054" cy="478926"/>
          </a:xfrm>
          <a:prstGeom prst="rect">
            <a:avLst/>
          </a:prstGeom>
        </p:spPr>
      </p:pic>
      <p:cxnSp>
        <p:nvCxnSpPr>
          <p:cNvPr id="290" name="Straight Connector 2"/>
          <p:cNvCxnSpPr/>
          <p:nvPr/>
        </p:nvCxnSpPr>
        <p:spPr bwMode="auto">
          <a:xfrm>
            <a:off x="3214838" y="3618859"/>
            <a:ext cx="0" cy="252558"/>
          </a:xfrm>
          <a:prstGeom prst="line">
            <a:avLst/>
          </a:prstGeom>
          <a:noFill/>
          <a:ln w="28575" cap="flat" cmpd="sng" algn="ctr">
            <a:solidFill>
              <a:srgbClr val="A3BEFF"/>
            </a:solidFill>
            <a:prstDash val="solid"/>
            <a:round/>
            <a:headEnd type="none" w="med" len="med"/>
            <a:tailEnd type="none" w="med" len="med"/>
          </a:ln>
          <a:effectLst/>
        </p:spPr>
      </p:cxnSp>
      <p:cxnSp>
        <p:nvCxnSpPr>
          <p:cNvPr id="291" name="Straight Connector 2"/>
          <p:cNvCxnSpPr/>
          <p:nvPr/>
        </p:nvCxnSpPr>
        <p:spPr bwMode="auto">
          <a:xfrm>
            <a:off x="4601214" y="3618859"/>
            <a:ext cx="0" cy="252558"/>
          </a:xfrm>
          <a:prstGeom prst="line">
            <a:avLst/>
          </a:prstGeom>
          <a:noFill/>
          <a:ln w="28575" cap="flat" cmpd="sng" algn="ctr">
            <a:solidFill>
              <a:srgbClr val="A3BEFF"/>
            </a:solidFill>
            <a:prstDash val="solid"/>
            <a:round/>
            <a:headEnd type="none" w="med" len="med"/>
            <a:tailEnd type="none" w="med" len="med"/>
          </a:ln>
          <a:effectLst/>
        </p:spPr>
      </p:cxnSp>
      <p:cxnSp>
        <p:nvCxnSpPr>
          <p:cNvPr id="292" name="Straight Connector 2"/>
          <p:cNvCxnSpPr/>
          <p:nvPr/>
        </p:nvCxnSpPr>
        <p:spPr bwMode="auto">
          <a:xfrm>
            <a:off x="5987589" y="3618859"/>
            <a:ext cx="0" cy="252558"/>
          </a:xfrm>
          <a:prstGeom prst="line">
            <a:avLst/>
          </a:prstGeom>
          <a:noFill/>
          <a:ln w="28575" cap="flat" cmpd="sng" algn="ctr">
            <a:solidFill>
              <a:srgbClr val="A3BEFF"/>
            </a:solidFill>
            <a:prstDash val="solid"/>
            <a:round/>
            <a:headEnd type="none" w="med" len="med"/>
            <a:tailEnd type="none" w="med" len="med"/>
          </a:ln>
          <a:effectLst/>
        </p:spPr>
      </p:cxnSp>
      <p:cxnSp>
        <p:nvCxnSpPr>
          <p:cNvPr id="293" name="Straight Connector 2"/>
          <p:cNvCxnSpPr/>
          <p:nvPr/>
        </p:nvCxnSpPr>
        <p:spPr bwMode="auto">
          <a:xfrm>
            <a:off x="7373964" y="3618859"/>
            <a:ext cx="0" cy="252558"/>
          </a:xfrm>
          <a:prstGeom prst="line">
            <a:avLst/>
          </a:prstGeom>
          <a:noFill/>
          <a:ln w="28575" cap="flat" cmpd="sng" algn="ctr">
            <a:solidFill>
              <a:srgbClr val="A3BEFF"/>
            </a:solidFill>
            <a:prstDash val="solid"/>
            <a:round/>
            <a:headEnd type="none" w="med" len="med"/>
            <a:tailEnd type="none" w="med" len="med"/>
          </a:ln>
          <a:effectLst/>
        </p:spPr>
      </p:cxnSp>
      <p:pic>
        <p:nvPicPr>
          <p:cNvPr id="14" name="图片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52419" y="2445652"/>
            <a:ext cx="418306" cy="52288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75385" y="3946184"/>
            <a:ext cx="705809" cy="482015"/>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19044" y="3913686"/>
            <a:ext cx="564340" cy="499844"/>
          </a:xfrm>
          <a:prstGeom prst="rect">
            <a:avLst/>
          </a:prstGeom>
        </p:spPr>
      </p:pic>
      <p:grpSp>
        <p:nvGrpSpPr>
          <p:cNvPr id="25" name="组合 24"/>
          <p:cNvGrpSpPr/>
          <p:nvPr/>
        </p:nvGrpSpPr>
        <p:grpSpPr>
          <a:xfrm>
            <a:off x="6870070" y="3917244"/>
            <a:ext cx="934995" cy="497374"/>
            <a:chOff x="8158650" y="3550582"/>
            <a:chExt cx="1552181" cy="825688"/>
          </a:xfrm>
        </p:grpSpPr>
        <p:pic>
          <p:nvPicPr>
            <p:cNvPr id="23" name="图片 2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821628" y="3550582"/>
              <a:ext cx="889203" cy="825688"/>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158650" y="3628888"/>
              <a:ext cx="622442" cy="736768"/>
            </a:xfrm>
            <a:prstGeom prst="rect">
              <a:avLst/>
            </a:prstGeom>
          </p:spPr>
        </p:pic>
      </p:grpSp>
      <p:grpSp>
        <p:nvGrpSpPr>
          <p:cNvPr id="197" name="组合 196"/>
          <p:cNvGrpSpPr/>
          <p:nvPr/>
        </p:nvGrpSpPr>
        <p:grpSpPr>
          <a:xfrm>
            <a:off x="9482724" y="2035625"/>
            <a:ext cx="2961079" cy="1165033"/>
            <a:chOff x="3979696" y="4829393"/>
            <a:chExt cx="2961079" cy="1165033"/>
          </a:xfrm>
        </p:grpSpPr>
        <p:sp>
          <p:nvSpPr>
            <p:cNvPr id="298" name="圆角矩形 297"/>
            <p:cNvSpPr/>
            <p:nvPr/>
          </p:nvSpPr>
          <p:spPr>
            <a:xfrm>
              <a:off x="3979696" y="4829393"/>
              <a:ext cx="2961079" cy="1165033"/>
            </a:xfrm>
            <a:prstGeom prst="roundRect">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94" name="组合 193"/>
            <p:cNvGrpSpPr/>
            <p:nvPr/>
          </p:nvGrpSpPr>
          <p:grpSpPr>
            <a:xfrm>
              <a:off x="4097091" y="4953720"/>
              <a:ext cx="1887206" cy="891628"/>
              <a:chOff x="756090" y="5159736"/>
              <a:chExt cx="1887206" cy="891628"/>
            </a:xfrm>
          </p:grpSpPr>
          <p:sp>
            <p:nvSpPr>
              <p:cNvPr id="220" name="文本框 219"/>
              <p:cNvSpPr txBox="1"/>
              <p:nvPr/>
            </p:nvSpPr>
            <p:spPr>
              <a:xfrm>
                <a:off x="756090" y="5159736"/>
                <a:ext cx="1792362"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  Easy Installation</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22" name="文本框 221"/>
              <p:cNvSpPr txBox="1"/>
              <p:nvPr/>
            </p:nvSpPr>
            <p:spPr>
              <a:xfrm>
                <a:off x="756090" y="5446501"/>
                <a:ext cx="1887206"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  Flexible Expansion</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97" name="文本框 296"/>
              <p:cNvSpPr txBox="1"/>
              <p:nvPr/>
            </p:nvSpPr>
            <p:spPr>
              <a:xfrm>
                <a:off x="756090" y="5743587"/>
                <a:ext cx="1855185"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  Safe &amp; Reliable</a:t>
                </a:r>
                <a:endParaRPr lang="zh-CN" altLang="en-US" sz="1400" dirty="0">
                  <a:solidFill>
                    <a:schemeClr val="bg1"/>
                  </a:solidFill>
                  <a:latin typeface="Arial" panose="020B0604020202020204" pitchFamily="34" charset="0"/>
                  <a:cs typeface="Arial" panose="020B0604020202020204" pitchFamily="34" charset="0"/>
                </a:endParaRPr>
              </a:p>
            </p:txBody>
          </p:sp>
        </p:grpSp>
      </p:grpSp>
      <p:grpSp>
        <p:nvGrpSpPr>
          <p:cNvPr id="196" name="组合 195"/>
          <p:cNvGrpSpPr/>
          <p:nvPr/>
        </p:nvGrpSpPr>
        <p:grpSpPr>
          <a:xfrm>
            <a:off x="9482724" y="3554800"/>
            <a:ext cx="2997058" cy="1889059"/>
            <a:chOff x="6738037" y="4829393"/>
            <a:chExt cx="2997058" cy="1889059"/>
          </a:xfrm>
        </p:grpSpPr>
        <p:sp>
          <p:nvSpPr>
            <p:cNvPr id="195" name="圆角矩形 194"/>
            <p:cNvSpPr/>
            <p:nvPr/>
          </p:nvSpPr>
          <p:spPr>
            <a:xfrm>
              <a:off x="6738037" y="4829393"/>
              <a:ext cx="2997058" cy="1889059"/>
            </a:xfrm>
            <a:prstGeom prst="roundRect">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29" name="矩形 428"/>
            <p:cNvSpPr/>
            <p:nvPr/>
          </p:nvSpPr>
          <p:spPr>
            <a:xfrm>
              <a:off x="6870419" y="5298207"/>
              <a:ext cx="2395149" cy="646331"/>
            </a:xfrm>
            <a:prstGeom prst="rect">
              <a:avLst/>
            </a:prstGeom>
          </p:spPr>
          <p:txBody>
            <a:bodyPr wrap="square">
              <a:spAutoFit/>
            </a:bodyPr>
            <a:lstStyle/>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Maximized Self-consumption</a:t>
              </a:r>
            </a:p>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Time of Use</a:t>
              </a:r>
            </a:p>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Peak Shaving</a:t>
              </a:r>
            </a:p>
          </p:txBody>
        </p:sp>
        <p:sp>
          <p:nvSpPr>
            <p:cNvPr id="242" name="矩形 241"/>
            <p:cNvSpPr/>
            <p:nvPr/>
          </p:nvSpPr>
          <p:spPr>
            <a:xfrm>
              <a:off x="6870419" y="5825008"/>
              <a:ext cx="2540735" cy="646331"/>
            </a:xfrm>
            <a:prstGeom prst="rect">
              <a:avLst/>
            </a:prstGeom>
          </p:spPr>
          <p:txBody>
            <a:bodyPr wrap="square">
              <a:spAutoFit/>
            </a:bodyPr>
            <a:lstStyle/>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Backup</a:t>
              </a:r>
            </a:p>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1200" dirty="0" err="1">
                  <a:solidFill>
                    <a:schemeClr val="bg1"/>
                  </a:solidFill>
                  <a:latin typeface="Arial" panose="020B0604020202020204" pitchFamily="34" charset="0"/>
                  <a:ea typeface="微软雅黑" panose="020B0503020204020204" charset="-122"/>
                  <a:cs typeface="Arial" panose="020B0604020202020204" pitchFamily="34" charset="0"/>
                </a:rPr>
                <a:t>Microgrid</a:t>
              </a:r>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Combining Solar PV, </a:t>
              </a:r>
            </a:p>
            <a:p>
              <a:r>
                <a:rPr lang="en-US" altLang="zh-CN" sz="1200" dirty="0">
                  <a:solidFill>
                    <a:schemeClr val="bg1"/>
                  </a:solidFill>
                  <a:latin typeface="Arial" panose="020B0604020202020204" pitchFamily="34" charset="0"/>
                  <a:ea typeface="微软雅黑" panose="020B0503020204020204" charset="-122"/>
                  <a:cs typeface="Arial" panose="020B0604020202020204" pitchFamily="34" charset="0"/>
                </a:rPr>
                <a:t>   Storage and Diesel Generators</a:t>
              </a:r>
              <a:endParaRPr lang="zh-CN" altLang="en-US" sz="12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8" name="文本框 7"/>
            <p:cNvSpPr txBox="1"/>
            <p:nvPr/>
          </p:nvSpPr>
          <p:spPr>
            <a:xfrm>
              <a:off x="6885734" y="4936470"/>
              <a:ext cx="1603115"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Application </a:t>
              </a:r>
              <a:endParaRPr lang="zh-CN" altLang="en-US" b="1" dirty="0">
                <a:solidFill>
                  <a:schemeClr val="bg1"/>
                </a:solidFill>
                <a:latin typeface="Arial" panose="020B0604020202020204" pitchFamily="34" charset="0"/>
                <a:cs typeface="Arial" panose="020B0604020202020204" pitchFamily="34" charset="0"/>
              </a:endParaRPr>
            </a:p>
          </p:txBody>
        </p:sp>
      </p:grpSp>
      <p:pic>
        <p:nvPicPr>
          <p:cNvPr id="62" name="图片 6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61562" y="3929866"/>
            <a:ext cx="327362" cy="546790"/>
          </a:xfrm>
          <a:prstGeom prst="rect">
            <a:avLst/>
          </a:prstGeom>
        </p:spPr>
      </p:pic>
      <p:pic>
        <p:nvPicPr>
          <p:cNvPr id="6" name="图片 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58719" y="5048246"/>
            <a:ext cx="939141" cy="468524"/>
          </a:xfrm>
          <a:prstGeom prst="rect">
            <a:avLst/>
          </a:prstGeom>
        </p:spPr>
      </p:pic>
      <p:pic>
        <p:nvPicPr>
          <p:cNvPr id="7" name="图片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28769" y="3933295"/>
            <a:ext cx="576350" cy="481324"/>
          </a:xfrm>
          <a:prstGeom prst="rect">
            <a:avLst/>
          </a:prstGeom>
        </p:spPr>
      </p:pic>
      <p:cxnSp>
        <p:nvCxnSpPr>
          <p:cNvPr id="60" name="直接连接符 59"/>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1" name="图片 6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63" name="文本框 62"/>
          <p:cNvSpPr txBox="1"/>
          <p:nvPr/>
        </p:nvSpPr>
        <p:spPr>
          <a:xfrm>
            <a:off x="669220" y="597510"/>
            <a:ext cx="7827079"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cs typeface="Arial" panose="020B0604020202020204" pitchFamily="34" charset="0"/>
              </a:rPr>
              <a:t>ECOSMART COMMERCIAL SOLUTION</a:t>
            </a:r>
          </a:p>
        </p:txBody>
      </p:sp>
      <p:sp>
        <p:nvSpPr>
          <p:cNvPr id="64" name="文本框 63"/>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32</a:t>
            </a:r>
            <a:endParaRPr lang="zh-CN" altLang="en-US" sz="1100" dirty="0">
              <a:solidFill>
                <a:schemeClr val="bg1"/>
              </a:solidFill>
              <a:latin typeface="Arial" panose="020B0604020202020204" pitchFamily="34" charset="0"/>
            </a:endParaRPr>
          </a:p>
        </p:txBody>
      </p:sp>
      <p:sp>
        <p:nvSpPr>
          <p:cNvPr id="65" name="文本框 64"/>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379843850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43" y="-56147"/>
            <a:ext cx="12208043" cy="6914147"/>
          </a:xfrm>
          <a:prstGeom prst="rect">
            <a:avLst/>
          </a:prstGeom>
        </p:spPr>
      </p:pic>
      <p:grpSp>
        <p:nvGrpSpPr>
          <p:cNvPr id="13" name="组合 12"/>
          <p:cNvGrpSpPr/>
          <p:nvPr/>
        </p:nvGrpSpPr>
        <p:grpSpPr>
          <a:xfrm>
            <a:off x="3462972" y="2214339"/>
            <a:ext cx="5109940" cy="2464362"/>
            <a:chOff x="3586274" y="1101558"/>
            <a:chExt cx="5121941" cy="2470150"/>
          </a:xfrm>
        </p:grpSpPr>
        <p:pic>
          <p:nvPicPr>
            <p:cNvPr id="10" name="图片 9"/>
            <p:cNvPicPr>
              <a:picLocks noChangeAspect="1"/>
            </p:cNvPicPr>
            <p:nvPr/>
          </p:nvPicPr>
          <p:blipFill rotWithShape="1">
            <a:blip r:embed="rId4" cstate="screen">
              <a:extLst>
                <a:ext uri="{28A0092B-C50C-407E-A947-70E740481C1C}">
                  <a14:useLocalDpi xmlns:a14="http://schemas.microsoft.com/office/drawing/2010/main"/>
                </a:ext>
              </a:extLst>
            </a:blip>
            <a:srcRect t="23731" b="21152"/>
            <a:stretch/>
          </p:blipFill>
          <p:spPr>
            <a:xfrm>
              <a:off x="4226549" y="1101558"/>
              <a:ext cx="4481666" cy="2470150"/>
            </a:xfrm>
            <a:prstGeom prst="rect">
              <a:avLst/>
            </a:prstGeom>
            <a:effectLst>
              <a:reflection blurRad="6350" stA="52000" endA="300" endPos="35000" dir="5400000" sy="-100000" algn="bl" rotWithShape="0"/>
            </a:effectLst>
          </p:spPr>
        </p:pic>
        <p:pic>
          <p:nvPicPr>
            <p:cNvPr id="9" name="图片 8"/>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3586274" y="1745343"/>
              <a:ext cx="2679414" cy="1659547"/>
            </a:xfrm>
            <a:prstGeom prst="rect">
              <a:avLst/>
            </a:prstGeom>
            <a:effectLst>
              <a:reflection blurRad="6350" stA="52000" endA="300" endPos="35000" dir="5400000" sy="-100000" algn="bl" rotWithShape="0"/>
            </a:effectLst>
          </p:spPr>
        </p:pic>
      </p:grpSp>
      <p:grpSp>
        <p:nvGrpSpPr>
          <p:cNvPr id="55" name="组合 54"/>
          <p:cNvGrpSpPr/>
          <p:nvPr/>
        </p:nvGrpSpPr>
        <p:grpSpPr>
          <a:xfrm>
            <a:off x="9279007" y="2121960"/>
            <a:ext cx="1766320" cy="1776044"/>
            <a:chOff x="8994856" y="2222439"/>
            <a:chExt cx="1766320" cy="1776044"/>
          </a:xfrm>
        </p:grpSpPr>
        <p:sp>
          <p:nvSpPr>
            <p:cNvPr id="12" name="文本框 11"/>
            <p:cNvSpPr txBox="1"/>
            <p:nvPr/>
          </p:nvSpPr>
          <p:spPr>
            <a:xfrm>
              <a:off x="9434187" y="3659929"/>
              <a:ext cx="1114567" cy="338554"/>
            </a:xfrm>
            <a:prstGeom prst="rect">
              <a:avLst/>
            </a:prstGeom>
            <a:noFill/>
          </p:spPr>
          <p:txBody>
            <a:bodyPr wrap="square" rtlCol="0">
              <a:spAutoFit/>
            </a:bodyPr>
            <a:lstStyle/>
            <a:p>
              <a:r>
                <a:rPr lang="en-US" altLang="zh-CN" sz="1600" b="1" dirty="0" err="1">
                  <a:solidFill>
                    <a:schemeClr val="bg1"/>
                  </a:solidFill>
                  <a:latin typeface="Arial" panose="020B0604020202020204" pitchFamily="34" charset="0"/>
                  <a:cs typeface="Arial" panose="020B0604020202020204" pitchFamily="34" charset="0"/>
                </a:rPr>
                <a:t>SolarOS</a:t>
              </a:r>
              <a:endParaRPr lang="zh-CN" altLang="en-US" sz="1600" b="1" dirty="0">
                <a:solidFill>
                  <a:schemeClr val="bg1"/>
                </a:solidFill>
                <a:latin typeface="Arial" panose="020B0604020202020204" pitchFamily="34" charset="0"/>
                <a:cs typeface="Arial" panose="020B0604020202020204" pitchFamily="34" charset="0"/>
              </a:endParaRPr>
            </a:p>
          </p:txBody>
        </p:sp>
        <p:pic>
          <p:nvPicPr>
            <p:cNvPr id="51" name="图片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4856" y="2222439"/>
              <a:ext cx="1766320" cy="1551435"/>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58315" y="2691678"/>
              <a:ext cx="900419" cy="572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8" name="组合 57"/>
          <p:cNvGrpSpPr/>
          <p:nvPr/>
        </p:nvGrpSpPr>
        <p:grpSpPr>
          <a:xfrm>
            <a:off x="3414130" y="4809307"/>
            <a:ext cx="1766320" cy="1791434"/>
            <a:chOff x="1823530" y="4609504"/>
            <a:chExt cx="1766320" cy="1791434"/>
          </a:xfrm>
        </p:grpSpPr>
        <p:sp>
          <p:nvSpPr>
            <p:cNvPr id="15" name="文本框 14"/>
            <p:cNvSpPr txBox="1"/>
            <p:nvPr/>
          </p:nvSpPr>
          <p:spPr>
            <a:xfrm>
              <a:off x="2200018" y="6062384"/>
              <a:ext cx="1114567" cy="338554"/>
            </a:xfrm>
            <a:prstGeom prst="rect">
              <a:avLst/>
            </a:prstGeom>
            <a:noFill/>
          </p:spPr>
          <p:txBody>
            <a:bodyPr wrap="square" rtlCol="0">
              <a:spAutoFit/>
            </a:bodyPr>
            <a:lstStyle/>
            <a:p>
              <a:r>
                <a:rPr lang="en-US" altLang="zh-CN" sz="1600" b="1" dirty="0">
                  <a:solidFill>
                    <a:schemeClr val="bg1"/>
                  </a:solidFill>
                  <a:latin typeface="Arial" panose="020B0604020202020204" pitchFamily="34" charset="0"/>
                  <a:cs typeface="Arial" panose="020B0604020202020204" pitchFamily="34" charset="0"/>
                </a:rPr>
                <a:t>IV Curve</a:t>
              </a:r>
              <a:endParaRPr lang="zh-CN" altLang="en-US" sz="1600" b="1" dirty="0">
                <a:solidFill>
                  <a:schemeClr val="bg1"/>
                </a:solidFill>
                <a:latin typeface="Arial" panose="020B0604020202020204" pitchFamily="34" charset="0"/>
                <a:cs typeface="Arial" panose="020B0604020202020204" pitchFamily="34" charset="0"/>
              </a:endParaRPr>
            </a:p>
          </p:txBody>
        </p:sp>
        <p:grpSp>
          <p:nvGrpSpPr>
            <p:cNvPr id="54" name="组合 53"/>
            <p:cNvGrpSpPr/>
            <p:nvPr/>
          </p:nvGrpSpPr>
          <p:grpSpPr>
            <a:xfrm>
              <a:off x="1823530" y="4609504"/>
              <a:ext cx="1766320" cy="1551435"/>
              <a:chOff x="569645" y="3860283"/>
              <a:chExt cx="1766320" cy="1551435"/>
            </a:xfrm>
          </p:grpSpPr>
          <p:pic>
            <p:nvPicPr>
              <p:cNvPr id="50" name="图片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9645" y="3860283"/>
                <a:ext cx="1766320" cy="1551435"/>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4874" y="4334001"/>
                <a:ext cx="898552" cy="603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grpSp>
        <p:nvGrpSpPr>
          <p:cNvPr id="57" name="组合 56"/>
          <p:cNvGrpSpPr/>
          <p:nvPr/>
        </p:nvGrpSpPr>
        <p:grpSpPr>
          <a:xfrm>
            <a:off x="915870" y="2897677"/>
            <a:ext cx="1856989" cy="1828285"/>
            <a:chOff x="1178707" y="1598464"/>
            <a:chExt cx="1856989" cy="1828285"/>
          </a:xfrm>
        </p:grpSpPr>
        <p:sp>
          <p:nvSpPr>
            <p:cNvPr id="23" name="文本框 22"/>
            <p:cNvSpPr txBox="1"/>
            <p:nvPr/>
          </p:nvSpPr>
          <p:spPr>
            <a:xfrm>
              <a:off x="1401175" y="3118972"/>
              <a:ext cx="1581110" cy="307777"/>
            </a:xfrm>
            <a:prstGeom prst="rect">
              <a:avLst/>
            </a:prstGeom>
            <a:noFill/>
          </p:spPr>
          <p:txBody>
            <a:bodyPr wrap="square" rtlCol="0">
              <a:spAutoFit/>
            </a:bodyPr>
            <a:lstStyle/>
            <a:p>
              <a:r>
                <a:rPr lang="en-US" altLang="zh-CN" sz="1400" b="1" dirty="0">
                  <a:solidFill>
                    <a:schemeClr val="bg1"/>
                  </a:solidFill>
                  <a:latin typeface="Arial" panose="020B0604020202020204" pitchFamily="34" charset="0"/>
                  <a:cs typeface="Arial" panose="020B0604020202020204" pitchFamily="34" charset="0"/>
                </a:rPr>
                <a:t>Fault Recording</a:t>
              </a:r>
              <a:endParaRPr lang="zh-CN" altLang="en-US" sz="1400" b="1" dirty="0">
                <a:solidFill>
                  <a:schemeClr val="bg1"/>
                </a:solidFill>
                <a:latin typeface="Arial" panose="020B0604020202020204" pitchFamily="34" charset="0"/>
                <a:cs typeface="Arial" panose="020B0604020202020204" pitchFamily="34" charset="0"/>
              </a:endParaRPr>
            </a:p>
          </p:txBody>
        </p:sp>
        <p:cxnSp>
          <p:nvCxnSpPr>
            <p:cNvPr id="41" name="曲线连接符 40"/>
            <p:cNvCxnSpPr/>
            <p:nvPr/>
          </p:nvCxnSpPr>
          <p:spPr>
            <a:xfrm rot="5400000" flipH="1" flipV="1">
              <a:off x="1447800" y="2533650"/>
              <a:ext cx="6350" cy="6350"/>
            </a:xfrm>
            <a:prstGeom prst="curvedConnector3">
              <a:avLst/>
            </a:prstGeom>
          </p:spPr>
          <p:style>
            <a:lnRef idx="1">
              <a:schemeClr val="accent1"/>
            </a:lnRef>
            <a:fillRef idx="0">
              <a:schemeClr val="accent1"/>
            </a:fillRef>
            <a:effectRef idx="0">
              <a:schemeClr val="accent1"/>
            </a:effectRef>
            <a:fontRef idx="minor">
              <a:schemeClr val="tx1"/>
            </a:fontRef>
          </p:style>
        </p:cxnSp>
        <p:pic>
          <p:nvPicPr>
            <p:cNvPr id="52" name="图片 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78707" y="1598464"/>
              <a:ext cx="1856989" cy="1631073"/>
            </a:xfrm>
            <a:prstGeom prst="rect">
              <a:avLst/>
            </a:prstGeom>
          </p:spPr>
        </p:pic>
        <p:pic>
          <p:nvPicPr>
            <p:cNvPr id="3" name="图片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70292" y="2122886"/>
              <a:ext cx="915758" cy="564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6" name="组合 55"/>
          <p:cNvGrpSpPr/>
          <p:nvPr/>
        </p:nvGrpSpPr>
        <p:grpSpPr>
          <a:xfrm>
            <a:off x="7220791" y="4807269"/>
            <a:ext cx="1766320" cy="1780244"/>
            <a:chOff x="7026694" y="4649924"/>
            <a:chExt cx="1766320" cy="1780244"/>
          </a:xfrm>
        </p:grpSpPr>
        <p:sp>
          <p:nvSpPr>
            <p:cNvPr id="22" name="文本框 21"/>
            <p:cNvSpPr txBox="1"/>
            <p:nvPr/>
          </p:nvSpPr>
          <p:spPr>
            <a:xfrm>
              <a:off x="7427422" y="6091614"/>
              <a:ext cx="1114567" cy="338554"/>
            </a:xfrm>
            <a:prstGeom prst="rect">
              <a:avLst/>
            </a:prstGeom>
            <a:noFill/>
          </p:spPr>
          <p:txBody>
            <a:bodyPr wrap="square" rtlCol="0">
              <a:spAutoFit/>
            </a:bodyPr>
            <a:lstStyle/>
            <a:p>
              <a:r>
                <a:rPr lang="en-US" altLang="zh-CN" sz="1600" b="1" dirty="0">
                  <a:solidFill>
                    <a:schemeClr val="bg1"/>
                  </a:solidFill>
                  <a:latin typeface="Arial" panose="020B0604020202020204" pitchFamily="34" charset="0"/>
                  <a:cs typeface="Arial" panose="020B0604020202020204" pitchFamily="34" charset="0"/>
                </a:rPr>
                <a:t>SCU3000</a:t>
              </a:r>
              <a:endParaRPr lang="zh-CN" altLang="en-US" sz="1600" b="1" dirty="0">
                <a:solidFill>
                  <a:schemeClr val="bg1"/>
                </a:solidFill>
                <a:latin typeface="Arial" panose="020B0604020202020204" pitchFamily="34" charset="0"/>
                <a:cs typeface="Arial" panose="020B0604020202020204" pitchFamily="34" charset="0"/>
              </a:endParaRPr>
            </a:p>
          </p:txBody>
        </p:sp>
        <p:pic>
          <p:nvPicPr>
            <p:cNvPr id="53" name="图片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26694" y="4649924"/>
              <a:ext cx="1766320" cy="1551435"/>
            </a:xfrm>
            <a:prstGeom prst="rect">
              <a:avLst/>
            </a:prstGeom>
          </p:spPr>
        </p:pic>
        <p:pic>
          <p:nvPicPr>
            <p:cNvPr id="19" name="图片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07135" y="5016805"/>
              <a:ext cx="630839" cy="817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1" name="图片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33" name="文本框 32"/>
          <p:cNvSpPr txBox="1"/>
          <p:nvPr/>
        </p:nvSpPr>
        <p:spPr>
          <a:xfrm>
            <a:off x="606207" y="567430"/>
            <a:ext cx="8672800" cy="892552"/>
          </a:xfrm>
          <a:prstGeom prst="rect">
            <a:avLst/>
          </a:prstGeom>
          <a:noFill/>
        </p:spPr>
        <p:txBody>
          <a:bodyPr wrap="square" rtlCol="0">
            <a:spAutoFit/>
          </a:bodyPr>
          <a:lstStyle/>
          <a:p>
            <a:r>
              <a:rPr lang="en-US" altLang="zh-CN" sz="2600" b="1" kern="700" spc="-50" dirty="0">
                <a:gradFill>
                  <a:gsLst>
                    <a:gs pos="42000">
                      <a:schemeClr val="accent1">
                        <a:lumMod val="5000"/>
                        <a:lumOff val="95000"/>
                      </a:schemeClr>
                    </a:gs>
                    <a:gs pos="100000">
                      <a:schemeClr val="accent1">
                        <a:lumMod val="60000"/>
                        <a:lumOff val="40000"/>
                      </a:schemeClr>
                    </a:gs>
                  </a:gsLst>
                  <a:lin ang="5400000" scaled="1"/>
                </a:gradFill>
                <a:latin typeface="Arial" panose="020B0604020202020204" pitchFamily="34" charset="0"/>
                <a:ea typeface="+mj-ea"/>
                <a:cs typeface="Arial Unicode MS" panose="020B0604020202020204" pitchFamily="34" charset="-122"/>
              </a:rPr>
              <a:t>OPTIMIZE PROJECT RETURNS WITH SMART AND TURNKEY SOLUTIONS</a:t>
            </a:r>
          </a:p>
        </p:txBody>
      </p:sp>
      <p:cxnSp>
        <p:nvCxnSpPr>
          <p:cNvPr id="34" name="直接连接符 33"/>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33</a:t>
            </a:r>
            <a:endParaRPr lang="zh-CN" altLang="en-US" sz="1100" dirty="0">
              <a:solidFill>
                <a:schemeClr val="bg1"/>
              </a:solidFill>
              <a:latin typeface="Arial" panose="020B0604020202020204" pitchFamily="34" charset="0"/>
            </a:endParaRPr>
          </a:p>
        </p:txBody>
      </p:sp>
      <p:sp>
        <p:nvSpPr>
          <p:cNvPr id="28" name="文本框 2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3749621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1" name="组合 20"/>
          <p:cNvGrpSpPr/>
          <p:nvPr/>
        </p:nvGrpSpPr>
        <p:grpSpPr>
          <a:xfrm>
            <a:off x="1363151" y="4156845"/>
            <a:ext cx="6176335" cy="1332729"/>
            <a:chOff x="1363152" y="4156845"/>
            <a:chExt cx="6148898" cy="1332729"/>
          </a:xfrm>
        </p:grpSpPr>
        <p:sp>
          <p:nvSpPr>
            <p:cNvPr id="19" name="矩形 18"/>
            <p:cNvSpPr/>
            <p:nvPr/>
          </p:nvSpPr>
          <p:spPr>
            <a:xfrm>
              <a:off x="1363152" y="4156845"/>
              <a:ext cx="6148898" cy="1332729"/>
            </a:xfrm>
            <a:prstGeom prst="rect">
              <a:avLst/>
            </a:prstGeom>
            <a:solidFill>
              <a:srgbClr val="0019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19"/>
            <p:cNvSpPr/>
            <p:nvPr/>
          </p:nvSpPr>
          <p:spPr>
            <a:xfrm>
              <a:off x="1363152" y="5457174"/>
              <a:ext cx="6148800" cy="32400"/>
            </a:xfrm>
            <a:prstGeom prst="rect">
              <a:avLst/>
            </a:prstGeom>
            <a:gradFill>
              <a:gsLst>
                <a:gs pos="0">
                  <a:srgbClr val="E50012"/>
                </a:gs>
                <a:gs pos="100000">
                  <a:srgbClr val="E50012">
                    <a:alpha val="52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34</a:t>
            </a:r>
            <a:endParaRPr lang="zh-CN" altLang="en-US" sz="1100" dirty="0">
              <a:solidFill>
                <a:schemeClr val="bg1"/>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2" name="文本框 1"/>
          <p:cNvSpPr txBox="1"/>
          <p:nvPr/>
        </p:nvSpPr>
        <p:spPr>
          <a:xfrm>
            <a:off x="1238697" y="1501297"/>
            <a:ext cx="2676525" cy="977191"/>
          </a:xfrm>
          <a:prstGeom prst="rect">
            <a:avLst/>
          </a:prstGeom>
          <a:noFill/>
        </p:spPr>
        <p:txBody>
          <a:bodyPr wrap="square" rtlCol="0">
            <a:spAutoFit/>
          </a:bodyPr>
          <a:lstStyle/>
          <a:p>
            <a:pPr>
              <a:lnSpc>
                <a:spcPts val="2300"/>
              </a:lnSpc>
            </a:pPr>
            <a:r>
              <a:rPr lang="en-US" altLang="zh-CN" sz="1700" b="1" dirty="0">
                <a:solidFill>
                  <a:schemeClr val="bg1"/>
                </a:solidFill>
                <a:latin typeface="Arial" panose="020B0604020202020204" pitchFamily="34" charset="0"/>
                <a:cs typeface="Arial" panose="020B0604020202020204" pitchFamily="34" charset="0"/>
              </a:rPr>
              <a:t>Utility-scale </a:t>
            </a:r>
          </a:p>
          <a:p>
            <a:pPr>
              <a:lnSpc>
                <a:spcPts val="2300"/>
              </a:lnSpc>
            </a:pPr>
            <a:r>
              <a:rPr lang="en-US" altLang="zh-CN" sz="1700" b="1" dirty="0">
                <a:solidFill>
                  <a:schemeClr val="bg1"/>
                </a:solidFill>
                <a:latin typeface="Arial" panose="020B0604020202020204" pitchFamily="34" charset="0"/>
                <a:cs typeface="Arial" panose="020B0604020202020204" pitchFamily="34" charset="0"/>
              </a:rPr>
              <a:t>Inverter 225-250kW</a:t>
            </a:r>
          </a:p>
          <a:p>
            <a:pPr>
              <a:lnSpc>
                <a:spcPts val="2300"/>
              </a:lnSpc>
            </a:pPr>
            <a:endParaRPr lang="zh-CN" altLang="en-US" sz="1700" dirty="0">
              <a:solidFill>
                <a:schemeClr val="bg1"/>
              </a:solidFill>
              <a:latin typeface="Arial Black" panose="020B0A04020102020204" pitchFamily="34" charset="0"/>
            </a:endParaRPr>
          </a:p>
        </p:txBody>
      </p:sp>
      <p:sp>
        <p:nvSpPr>
          <p:cNvPr id="8" name="文本框 7"/>
          <p:cNvSpPr txBox="1"/>
          <p:nvPr/>
        </p:nvSpPr>
        <p:spPr>
          <a:xfrm>
            <a:off x="1655931" y="476888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Compatible with </a:t>
            </a:r>
          </a:p>
          <a:p>
            <a:pPr algn="ctr"/>
            <a:r>
              <a:rPr lang="en-US" altLang="zh-CN" sz="900" dirty="0">
                <a:solidFill>
                  <a:schemeClr val="bg1"/>
                </a:solidFill>
                <a:latin typeface="Arial" panose="020B0604020202020204" pitchFamily="34" charset="0"/>
              </a:rPr>
              <a:t>High-power Modules</a:t>
            </a:r>
            <a:endParaRPr lang="zh-CN" altLang="en-US" sz="900" dirty="0">
              <a:solidFill>
                <a:schemeClr val="bg1"/>
              </a:solidFill>
              <a:latin typeface="Arial" panose="020B0604020202020204" pitchFamily="34" charset="0"/>
            </a:endParaRPr>
          </a:p>
        </p:txBody>
      </p:sp>
      <p:sp>
        <p:nvSpPr>
          <p:cNvPr id="9" name="文本框 8"/>
          <p:cNvSpPr txBox="1"/>
          <p:nvPr/>
        </p:nvSpPr>
        <p:spPr>
          <a:xfrm>
            <a:off x="3043406" y="476888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Power Line</a:t>
            </a:r>
          </a:p>
          <a:p>
            <a:pPr algn="ctr"/>
            <a:r>
              <a:rPr lang="en-US" altLang="zh-CN" sz="900" dirty="0">
                <a:solidFill>
                  <a:schemeClr val="bg1"/>
                </a:solidFill>
                <a:latin typeface="Arial" panose="020B0604020202020204" pitchFamily="34" charset="0"/>
              </a:rPr>
              <a:t>Communication 2.0</a:t>
            </a:r>
            <a:endParaRPr lang="zh-CN" altLang="en-US" sz="900" dirty="0">
              <a:solidFill>
                <a:schemeClr val="bg1"/>
              </a:solidFill>
              <a:latin typeface="Arial" panose="020B0604020202020204" pitchFamily="34" charset="0"/>
            </a:endParaRPr>
          </a:p>
        </p:txBody>
      </p:sp>
      <p:sp>
        <p:nvSpPr>
          <p:cNvPr id="10" name="文本框 9"/>
          <p:cNvSpPr txBox="1"/>
          <p:nvPr/>
        </p:nvSpPr>
        <p:spPr>
          <a:xfrm>
            <a:off x="4130531" y="476888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I-V Curve</a:t>
            </a:r>
          </a:p>
          <a:p>
            <a:pPr algn="ctr"/>
            <a:r>
              <a:rPr lang="en-US" altLang="zh-CN" sz="900" dirty="0">
                <a:solidFill>
                  <a:schemeClr val="bg1"/>
                </a:solidFill>
                <a:latin typeface="Arial" panose="020B0604020202020204" pitchFamily="34" charset="0"/>
              </a:rPr>
              <a:t>Diagnosis</a:t>
            </a:r>
            <a:endParaRPr lang="zh-CN" altLang="en-US" sz="900" dirty="0">
              <a:solidFill>
                <a:schemeClr val="bg1"/>
              </a:solidFill>
              <a:latin typeface="Arial" panose="020B0604020202020204" pitchFamily="34" charset="0"/>
            </a:endParaRPr>
          </a:p>
        </p:txBody>
      </p:sp>
      <p:sp>
        <p:nvSpPr>
          <p:cNvPr id="11" name="文本框 10"/>
          <p:cNvSpPr txBox="1"/>
          <p:nvPr/>
        </p:nvSpPr>
        <p:spPr>
          <a:xfrm>
            <a:off x="5047312" y="476888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Internal Humidity</a:t>
            </a:r>
          </a:p>
          <a:p>
            <a:pPr algn="ctr"/>
            <a:r>
              <a:rPr lang="en-US" altLang="zh-CN" sz="900" dirty="0">
                <a:solidFill>
                  <a:schemeClr val="bg1"/>
                </a:solidFill>
                <a:latin typeface="Arial" panose="020B0604020202020204" pitchFamily="34" charset="0"/>
              </a:rPr>
              <a:t>Detection</a:t>
            </a:r>
          </a:p>
        </p:txBody>
      </p:sp>
      <p:sp>
        <p:nvSpPr>
          <p:cNvPr id="12" name="文本框 11"/>
          <p:cNvSpPr txBox="1"/>
          <p:nvPr/>
        </p:nvSpPr>
        <p:spPr>
          <a:xfrm>
            <a:off x="6114112" y="4768887"/>
            <a:ext cx="1275388" cy="369332"/>
          </a:xfrm>
          <a:prstGeom prst="rect">
            <a:avLst/>
          </a:prstGeom>
          <a:noFill/>
        </p:spPr>
        <p:txBody>
          <a:bodyPr wrap="square" rtlCol="0">
            <a:spAutoFit/>
          </a:bodyPr>
          <a:lstStyle/>
          <a:p>
            <a:pPr algn="ctr"/>
            <a:r>
              <a:rPr lang="en-US" altLang="zh-CN" sz="900" dirty="0">
                <a:solidFill>
                  <a:schemeClr val="bg1"/>
                </a:solidFill>
                <a:latin typeface="Arial" panose="020B0604020202020204" pitchFamily="34" charset="0"/>
              </a:rPr>
              <a:t>SVG Function </a:t>
            </a:r>
          </a:p>
          <a:p>
            <a:pPr algn="ctr"/>
            <a:r>
              <a:rPr lang="en-US" altLang="zh-CN" sz="900" dirty="0">
                <a:solidFill>
                  <a:schemeClr val="bg1"/>
                </a:solidFill>
                <a:latin typeface="Arial" panose="020B0604020202020204" pitchFamily="34" charset="0"/>
              </a:rPr>
              <a:t>Available </a:t>
            </a:r>
          </a:p>
        </p:txBody>
      </p:sp>
      <p:cxnSp>
        <p:nvCxnSpPr>
          <p:cNvPr id="14" name="直接连接符 13"/>
          <p:cNvCxnSpPr/>
          <p:nvPr/>
        </p:nvCxnSpPr>
        <p:spPr>
          <a:xfrm>
            <a:off x="1322325" y="2228197"/>
            <a:ext cx="3764473" cy="0"/>
          </a:xfrm>
          <a:prstGeom prst="line">
            <a:avLst/>
          </a:prstGeom>
          <a:ln w="15875">
            <a:gradFill>
              <a:gsLst>
                <a:gs pos="34000">
                  <a:schemeClr val="bg1"/>
                </a:gs>
                <a:gs pos="100000">
                  <a:schemeClr val="bg1">
                    <a:alpha val="25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0465" y="4423694"/>
            <a:ext cx="326320" cy="342474"/>
          </a:xfrm>
          <a:prstGeom prst="rect">
            <a:avLst/>
          </a:prstGeom>
        </p:spPr>
      </p:pic>
      <p:pic>
        <p:nvPicPr>
          <p:cNvPr id="23" name="图片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7940" y="4463254"/>
            <a:ext cx="326320" cy="287549"/>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6988" y="4466041"/>
            <a:ext cx="342474" cy="294011"/>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1539" y="4461006"/>
            <a:ext cx="306935" cy="306935"/>
          </a:xfrm>
          <a:prstGeom prst="rect">
            <a:avLst/>
          </a:prstGeom>
        </p:spPr>
      </p:pic>
      <p:pic>
        <p:nvPicPr>
          <p:cNvPr id="26" name="图片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8032" y="4461006"/>
            <a:ext cx="287549" cy="310166"/>
          </a:xfrm>
          <a:prstGeom prst="rect">
            <a:avLst/>
          </a:prstGeom>
        </p:spPr>
      </p:pic>
      <p:pic>
        <p:nvPicPr>
          <p:cNvPr id="28" name="图片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3" name="图片 2"/>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7767960" y="2265799"/>
            <a:ext cx="3941687" cy="2441360"/>
          </a:xfrm>
          <a:prstGeom prst="rect">
            <a:avLst/>
          </a:prstGeom>
          <a:effectLst>
            <a:reflection blurRad="6350" stA="52000" endA="300" endPos="35000" dir="5400000" sy="-100000" algn="bl" rotWithShape="0"/>
          </a:effectLst>
        </p:spPr>
      </p:pic>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29930" y="2522534"/>
            <a:ext cx="3717382" cy="107461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liuxiaoyue/AppData/Local/Temp/picturecompress_20220420164406/output_1.jpgoutput_1"/>
          <p:cNvPicPr>
            <a:picLocks noChangeAspect="1"/>
          </p:cNvPicPr>
          <p:nvPr/>
        </p:nvPicPr>
        <p:blipFill>
          <a:blip r:embed="rId8" cstate="screen">
            <a:extLst>
              <a:ext uri="{28A0092B-C50C-407E-A947-70E740481C1C}">
                <a14:useLocalDpi xmlns:a14="http://schemas.microsoft.com/office/drawing/2010/main"/>
              </a:ext>
            </a:extLst>
          </a:blip>
          <a:srcRect r="-185"/>
          <a:stretch>
            <a:fillRect/>
          </a:stretch>
        </p:blipFill>
        <p:spPr>
          <a:xfrm>
            <a:off x="-7584" y="-3456"/>
            <a:ext cx="12269253" cy="6866109"/>
          </a:xfrm>
          <a:prstGeom prst="rect">
            <a:avLst/>
          </a:prstGeom>
        </p:spPr>
      </p:pic>
      <p:sp>
        <p:nvSpPr>
          <p:cNvPr id="31" name="矩形 30">
            <a:extLst>
              <a:ext uri="{FF2B5EF4-FFF2-40B4-BE49-F238E27FC236}">
                <a16:creationId xmlns:a16="http://schemas.microsoft.com/office/drawing/2014/main" xmlns="" id="{DB658CA0-A7AB-BC40-ADFA-0EF644831AD8}"/>
              </a:ext>
            </a:extLst>
          </p:cNvPr>
          <p:cNvSpPr/>
          <p:nvPr/>
        </p:nvSpPr>
        <p:spPr>
          <a:xfrm rot="10800000">
            <a:off x="-7585" y="2325950"/>
            <a:ext cx="12269254" cy="4536703"/>
          </a:xfrm>
          <a:prstGeom prst="rect">
            <a:avLst/>
          </a:prstGeom>
          <a:gradFill flip="none" rotWithShape="1">
            <a:gsLst>
              <a:gs pos="100000">
                <a:schemeClr val="accent1">
                  <a:lumMod val="60000"/>
                  <a:lumOff val="40000"/>
                  <a:alpha val="0"/>
                </a:schemeClr>
              </a:gs>
              <a:gs pos="16000">
                <a:schemeClr val="tx2">
                  <a:lumMod val="50000"/>
                </a:schemeClr>
              </a:gs>
              <a:gs pos="53000">
                <a:schemeClr val="tx2">
                  <a:lumMod val="75000"/>
                  <a:alpha val="0"/>
                </a:schemeClr>
              </a:gs>
            </a:gsLst>
            <a:lin ang="5400000" scaled="0"/>
            <a:tileRect/>
          </a:gra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dirty="0"/>
          </a:p>
        </p:txBody>
      </p:sp>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9977" y="714103"/>
            <a:ext cx="5812971" cy="5812971"/>
          </a:xfrm>
          <a:prstGeom prst="rect">
            <a:avLst/>
          </a:prstGeom>
        </p:spPr>
      </p:pic>
      <p:pic>
        <p:nvPicPr>
          <p:cNvPr id="18" name="图片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26" name="矩形: 圆角 52" descr="e7d195523061f1c074694c8bbf98be7b1e4b015d796375963FD28840057458461C7CA0DAD340D15583DEDFC2E3241C4F392EF3A8B4D067B40CF4F149DD7E51F346B0CAB1BCCF6DB2480C67273C6C9E4CF3607C35607BCF6C9EE3E0D5EA351022C19A429D9004C1BA180D166CF89AA8436092FAC27C90FDD259FD1B40998CAEF8285DED5AC2D235BA"/>
          <p:cNvSpPr/>
          <p:nvPr>
            <p:custDataLst>
              <p:tags r:id="rId1"/>
            </p:custDataLst>
          </p:nvPr>
        </p:nvSpPr>
        <p:spPr>
          <a:xfrm>
            <a:off x="950808" y="5700669"/>
            <a:ext cx="1894840" cy="566420"/>
          </a:xfrm>
          <a:prstGeom prst="roundRect">
            <a:avLst>
              <a:gd name="adj" fmla="val 22122"/>
            </a:avLst>
          </a:prstGeom>
          <a:gradFill flip="none" rotWithShape="1">
            <a:gsLst>
              <a:gs pos="100000">
                <a:srgbClr val="64D5FD">
                  <a:alpha val="25000"/>
                </a:srgbClr>
              </a:gs>
              <a:gs pos="0">
                <a:srgbClr val="0000FF">
                  <a:alpha val="0"/>
                </a:srgbClr>
              </a:gs>
            </a:gsLst>
            <a:path path="circle">
              <a:fillToRect l="100000" t="100000"/>
            </a:path>
            <a:tileRect r="-100000" b="-100000"/>
          </a:gradFill>
          <a:ln w="9525">
            <a:gradFill flip="none" rotWithShape="1">
              <a:gsLst>
                <a:gs pos="0">
                  <a:schemeClr val="bg1"/>
                </a:gs>
                <a:gs pos="13000">
                  <a:srgbClr val="64D5FD">
                    <a:alpha val="80000"/>
                  </a:srgbClr>
                </a:gs>
                <a:gs pos="50000">
                  <a:srgbClr val="3C48E9">
                    <a:alpha val="85000"/>
                  </a:srgbClr>
                </a:gs>
                <a:gs pos="98876">
                  <a:schemeClr val="bg1"/>
                </a:gs>
                <a:gs pos="87000">
                  <a:srgbClr val="64D5FD">
                    <a:alpha val="8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52" descr="e7d195523061f1c074694c8bbf98be7b1e4b015d796375963FD28840057458461C7CA0DAD340D15583DEDFC2E3241C4F392EF3A8B4D067B40CF4F149DD7E51F346B0CAB1BCCF6DB2480C67273C6C9E4CF3607C35607BCF6C9EE3E0D5EA351022C19A429D9004C1BA180D166CF89AA8436092FAC27C90FDD259FD1B40998CAEF8285DED5AC2D235BA"/>
          <p:cNvSpPr/>
          <p:nvPr>
            <p:custDataLst>
              <p:tags r:id="rId2"/>
            </p:custDataLst>
          </p:nvPr>
        </p:nvSpPr>
        <p:spPr>
          <a:xfrm>
            <a:off x="3206326" y="5700669"/>
            <a:ext cx="2158153" cy="566420"/>
          </a:xfrm>
          <a:prstGeom prst="roundRect">
            <a:avLst>
              <a:gd name="adj" fmla="val 22122"/>
            </a:avLst>
          </a:prstGeom>
          <a:gradFill flip="none" rotWithShape="1">
            <a:gsLst>
              <a:gs pos="100000">
                <a:srgbClr val="64D5FD">
                  <a:alpha val="25000"/>
                </a:srgbClr>
              </a:gs>
              <a:gs pos="0">
                <a:srgbClr val="0000FF">
                  <a:alpha val="0"/>
                </a:srgbClr>
              </a:gs>
            </a:gsLst>
            <a:path path="circle">
              <a:fillToRect l="100000" t="100000"/>
            </a:path>
            <a:tileRect r="-100000" b="-100000"/>
          </a:gradFill>
          <a:ln w="9525">
            <a:gradFill flip="none" rotWithShape="1">
              <a:gsLst>
                <a:gs pos="0">
                  <a:schemeClr val="bg1"/>
                </a:gs>
                <a:gs pos="13000">
                  <a:srgbClr val="64D5FD">
                    <a:alpha val="80000"/>
                  </a:srgbClr>
                </a:gs>
                <a:gs pos="50000">
                  <a:srgbClr val="3C48E9">
                    <a:alpha val="85000"/>
                  </a:srgbClr>
                </a:gs>
                <a:gs pos="98876">
                  <a:schemeClr val="bg1"/>
                </a:gs>
                <a:gs pos="87000">
                  <a:srgbClr val="64D5FD">
                    <a:alpha val="8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圆角 52" descr="e7d195523061f1c074694c8bbf98be7b1e4b015d796375963FD28840057458461C7CA0DAD340D15583DEDFC2E3241C4F392EF3A8B4D067B40CF4F149DD7E51F346B0CAB1BCCF6DB2480C67273C6C9E4CF3607C35607BCF6C9EE3E0D5EA351022C19A429D9004C1BA180D166CF89AA8436092FAC27C90FDD259FD1B40998CAEF8285DED5AC2D235BA"/>
          <p:cNvSpPr/>
          <p:nvPr>
            <p:custDataLst>
              <p:tags r:id="rId3"/>
            </p:custDataLst>
          </p:nvPr>
        </p:nvSpPr>
        <p:spPr>
          <a:xfrm>
            <a:off x="5789838" y="5677525"/>
            <a:ext cx="2596516" cy="566420"/>
          </a:xfrm>
          <a:prstGeom prst="roundRect">
            <a:avLst>
              <a:gd name="adj" fmla="val 22122"/>
            </a:avLst>
          </a:prstGeom>
          <a:gradFill flip="none" rotWithShape="1">
            <a:gsLst>
              <a:gs pos="100000">
                <a:srgbClr val="64D5FD">
                  <a:alpha val="25000"/>
                </a:srgbClr>
              </a:gs>
              <a:gs pos="0">
                <a:srgbClr val="0000FF">
                  <a:alpha val="0"/>
                </a:srgbClr>
              </a:gs>
            </a:gsLst>
            <a:path path="circle">
              <a:fillToRect l="100000" t="100000"/>
            </a:path>
            <a:tileRect r="-100000" b="-100000"/>
          </a:gradFill>
          <a:ln w="9525">
            <a:gradFill flip="none" rotWithShape="1">
              <a:gsLst>
                <a:gs pos="0">
                  <a:schemeClr val="bg1"/>
                </a:gs>
                <a:gs pos="13000">
                  <a:srgbClr val="64D5FD">
                    <a:alpha val="80000"/>
                  </a:srgbClr>
                </a:gs>
                <a:gs pos="50000">
                  <a:srgbClr val="3C48E9">
                    <a:alpha val="85000"/>
                  </a:srgbClr>
                </a:gs>
                <a:gs pos="98876">
                  <a:schemeClr val="bg1"/>
                </a:gs>
                <a:gs pos="87000">
                  <a:srgbClr val="64D5FD">
                    <a:alpha val="8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圆角 52" descr="e7d195523061f1c074694c8bbf98be7b1e4b015d796375963FD28840057458461C7CA0DAD340D15583DEDFC2E3241C4F392EF3A8B4D067B40CF4F149DD7E51F346B0CAB1BCCF6DB2480C67273C6C9E4CF3607C35607BCF6C9EE3E0D5EA351022C19A429D9004C1BA180D166CF89AA8436092FAC27C90FDD259FD1B40998CAEF8285DED5AC2D235BA"/>
          <p:cNvSpPr/>
          <p:nvPr>
            <p:custDataLst>
              <p:tags r:id="rId4"/>
            </p:custDataLst>
          </p:nvPr>
        </p:nvSpPr>
        <p:spPr>
          <a:xfrm>
            <a:off x="9057476" y="5677525"/>
            <a:ext cx="2158153" cy="566420"/>
          </a:xfrm>
          <a:prstGeom prst="roundRect">
            <a:avLst>
              <a:gd name="adj" fmla="val 22122"/>
            </a:avLst>
          </a:prstGeom>
          <a:gradFill flip="none" rotWithShape="1">
            <a:gsLst>
              <a:gs pos="100000">
                <a:srgbClr val="64D5FD">
                  <a:alpha val="25000"/>
                </a:srgbClr>
              </a:gs>
              <a:gs pos="0">
                <a:srgbClr val="0000FF">
                  <a:alpha val="0"/>
                </a:srgbClr>
              </a:gs>
            </a:gsLst>
            <a:path path="circle">
              <a:fillToRect l="100000" t="100000"/>
            </a:path>
            <a:tileRect r="-100000" b="-100000"/>
          </a:gradFill>
          <a:ln w="9525">
            <a:gradFill flip="none" rotWithShape="1">
              <a:gsLst>
                <a:gs pos="0">
                  <a:schemeClr val="bg1"/>
                </a:gs>
                <a:gs pos="13000">
                  <a:srgbClr val="64D5FD">
                    <a:alpha val="80000"/>
                  </a:srgbClr>
                </a:gs>
                <a:gs pos="50000">
                  <a:srgbClr val="3C48E9">
                    <a:alpha val="85000"/>
                  </a:srgbClr>
                </a:gs>
                <a:gs pos="98876">
                  <a:schemeClr val="bg1"/>
                </a:gs>
                <a:gs pos="87000">
                  <a:srgbClr val="64D5FD">
                    <a:alpha val="8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文本框 47"/>
          <p:cNvSpPr txBox="1"/>
          <p:nvPr>
            <p:custDataLst>
              <p:tags r:id="rId5"/>
            </p:custDataLst>
          </p:nvPr>
        </p:nvSpPr>
        <p:spPr>
          <a:xfrm>
            <a:off x="401164" y="5709789"/>
            <a:ext cx="11482805" cy="416011"/>
          </a:xfrm>
          <a:prstGeom prst="rect">
            <a:avLst/>
          </a:prstGeom>
          <a:solidFill>
            <a:srgbClr val="000000">
              <a:alpha val="0"/>
            </a:srgbClr>
          </a:solidFill>
        </p:spPr>
        <p:txBody>
          <a:bodyPr wrap="square" rtlCol="0">
            <a:spAutoFit/>
          </a:bodyPr>
          <a:lstStyle/>
          <a:p>
            <a:pPr algn="ctr">
              <a:lnSpc>
                <a:spcPct val="150000"/>
              </a:lnSpc>
              <a:buClrTx/>
              <a:buSzTx/>
              <a:buFontTx/>
            </a:pPr>
            <a:r>
              <a:rPr lang="en-US" altLang="zh-CN" sz="1600" b="1" dirty="0">
                <a:solidFill>
                  <a:schemeClr val="bg1"/>
                </a:solidFill>
                <a:latin typeface="Arial" panose="020B0604020202020204" pitchFamily="34" charset="0"/>
                <a:ea typeface="微软雅黑" panose="020B0503020204020204" charset="-122"/>
                <a:cs typeface="Arial" panose="020B0604020202020204" pitchFamily="34" charset="0"/>
              </a:rPr>
              <a:t>Easy O&amp;M                 Compact Structure               Convenient Shipment                     Upgraded Safety</a:t>
            </a:r>
          </a:p>
        </p:txBody>
      </p:sp>
      <p:pic>
        <p:nvPicPr>
          <p:cNvPr id="10" name="图片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13875" y="2751910"/>
            <a:ext cx="4887201" cy="738226"/>
          </a:xfrm>
          <a:prstGeom prst="rect">
            <a:avLst/>
          </a:prstGeom>
        </p:spPr>
      </p:pic>
      <p:sp>
        <p:nvSpPr>
          <p:cNvPr id="12" name="文本框 11"/>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35</a:t>
            </a:r>
            <a:endParaRPr lang="zh-CN" altLang="en-US" sz="1100" dirty="0">
              <a:solidFill>
                <a:schemeClr val="bg1"/>
              </a:solidFill>
              <a:latin typeface="Arial" panose="020B0604020202020204" pitchFamily="34" charset="0"/>
            </a:endParaRPr>
          </a:p>
        </p:txBody>
      </p:sp>
      <p:sp>
        <p:nvSpPr>
          <p:cNvPr id="13" name="文本框 12"/>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2748130133"/>
      </p:ext>
    </p:extLst>
  </p:cSld>
  <p:clrMapOvr>
    <a:masterClrMapping/>
  </p:clrMapOvr>
  <p:transition spd="slow" advClick="0" advTm="3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
        <p:nvSpPr>
          <p:cNvPr id="6" name="文本框 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36</a:t>
            </a:r>
            <a:endParaRPr lang="zh-CN" altLang="en-US" sz="1100" dirty="0">
              <a:solidFill>
                <a:schemeClr val="bg1"/>
              </a:solidFill>
              <a:latin typeface="Arial" panose="020B0604020202020204" pitchFamily="34" charset="0"/>
            </a:endParaRPr>
          </a:p>
        </p:txBody>
      </p:sp>
      <p:sp>
        <p:nvSpPr>
          <p:cNvPr id="7" name="文本框 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9" name="文本框 8"/>
          <p:cNvSpPr txBox="1"/>
          <p:nvPr/>
        </p:nvSpPr>
        <p:spPr>
          <a:xfrm>
            <a:off x="688270" y="5330168"/>
            <a:ext cx="4673762" cy="707886"/>
          </a:xfrm>
          <a:prstGeom prst="rect">
            <a:avLst/>
          </a:prstGeom>
          <a:noFill/>
        </p:spPr>
        <p:txBody>
          <a:bodyPr wrap="square" rtlCol="0">
            <a:spAutoFit/>
          </a:bodyPr>
          <a:lstStyle/>
          <a:p>
            <a:pPr marL="171450" indent="-171450" algn="just">
              <a:buFont typeface="Arial" panose="020B0604020202020204" pitchFamily="34" charset="0"/>
              <a:buChar char="•"/>
            </a:pPr>
            <a:r>
              <a:rPr lang="en-US" altLang="zh-CN" sz="1000" dirty="0">
                <a:solidFill>
                  <a:srgbClr val="A4B0BA"/>
                </a:solidFill>
                <a:latin typeface="Helvetica-Light" panose="020B0400000000000000" pitchFamily="34" charset="0"/>
              </a:rPr>
              <a:t>Full Lifecycle Monitoring</a:t>
            </a:r>
          </a:p>
          <a:p>
            <a:pPr marL="171450" indent="-171450" algn="just">
              <a:buFont typeface="Arial" panose="020B0604020202020204" pitchFamily="34" charset="0"/>
              <a:buChar char="•"/>
            </a:pPr>
            <a:r>
              <a:rPr lang="en-US" altLang="zh-CN" sz="1000" dirty="0">
                <a:solidFill>
                  <a:srgbClr val="A4B0BA"/>
                </a:solidFill>
                <a:latin typeface="Helvetica-Light" panose="020B0400000000000000" pitchFamily="34" charset="0"/>
              </a:rPr>
              <a:t>One-Click Building of PV Plant Topology</a:t>
            </a:r>
          </a:p>
          <a:p>
            <a:pPr marL="171450" indent="-171450" algn="just">
              <a:buFont typeface="Arial" panose="020B0604020202020204" pitchFamily="34" charset="0"/>
              <a:buChar char="•"/>
            </a:pPr>
            <a:r>
              <a:rPr lang="en-US" altLang="zh-CN" sz="1000" dirty="0">
                <a:solidFill>
                  <a:srgbClr val="A4B0BA"/>
                </a:solidFill>
                <a:latin typeface="Helvetica-Light" panose="020B0400000000000000" pitchFamily="34" charset="0"/>
              </a:rPr>
              <a:t>Flexible Deployment - Public Cloud, Private Cloud, On-premise</a:t>
            </a:r>
          </a:p>
          <a:p>
            <a:pPr marL="171450" indent="-171450" algn="just">
              <a:buFont typeface="Arial" panose="020B0604020202020204" pitchFamily="34" charset="0"/>
              <a:buChar char="•"/>
            </a:pPr>
            <a:r>
              <a:rPr lang="en-US" altLang="zh-CN" sz="1000" dirty="0">
                <a:solidFill>
                  <a:srgbClr val="A4B0BA"/>
                </a:solidFill>
                <a:latin typeface="Helvetica-Light" panose="020B0400000000000000" pitchFamily="34" charset="0"/>
              </a:rPr>
              <a:t>Smart Device Management, Maintenance, and Upgrade</a:t>
            </a:r>
            <a:endParaRPr lang="zh-CN" altLang="en-US" sz="1000" dirty="0">
              <a:solidFill>
                <a:srgbClr val="A4B0BA"/>
              </a:solidFill>
              <a:latin typeface="Helvetica-Light" panose="020B0400000000000000" pitchFamily="34" charset="0"/>
            </a:endParaRPr>
          </a:p>
        </p:txBody>
      </p:sp>
      <p:pic>
        <p:nvPicPr>
          <p:cNvPr id="30" name="图片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3" name="矩形 2"/>
          <p:cNvSpPr/>
          <p:nvPr/>
        </p:nvSpPr>
        <p:spPr>
          <a:xfrm>
            <a:off x="688270" y="1283105"/>
            <a:ext cx="7663250" cy="366126"/>
          </a:xfrm>
          <a:prstGeom prst="rect">
            <a:avLst/>
          </a:prstGeom>
        </p:spPr>
        <p:txBody>
          <a:bodyPr wrap="square">
            <a:spAutoFit/>
          </a:bodyPr>
          <a:lstStyle/>
          <a:p>
            <a:pPr>
              <a:lnSpc>
                <a:spcPts val="2300"/>
              </a:lnSpc>
            </a:pPr>
            <a:r>
              <a:rPr lang="en-US" altLang="zh-CN" dirty="0">
                <a:solidFill>
                  <a:schemeClr val="bg1"/>
                </a:solidFill>
                <a:latin typeface="Arial" panose="020B0604020202020204" pitchFamily="34" charset="0"/>
              </a:rPr>
              <a:t>GoodWe Newly-Developed Smart Utility Plant O&amp;M Platform</a:t>
            </a:r>
            <a:endParaRPr lang="zh-CN" altLang="en-US" dirty="0">
              <a:solidFill>
                <a:schemeClr val="bg1"/>
              </a:solidFill>
              <a:latin typeface="Arial" panose="020B0604020202020204" pitchFamily="34" charset="0"/>
            </a:endParaRPr>
          </a:p>
        </p:txBody>
      </p:sp>
      <p:sp>
        <p:nvSpPr>
          <p:cNvPr id="31" name="文本框 30"/>
          <p:cNvSpPr txBox="1"/>
          <p:nvPr/>
        </p:nvSpPr>
        <p:spPr>
          <a:xfrm>
            <a:off x="688270" y="604335"/>
            <a:ext cx="7827079" cy="523220"/>
          </a:xfrm>
          <a:prstGeom prst="rect">
            <a:avLst/>
          </a:prstGeom>
          <a:noFill/>
        </p:spPr>
        <p:txBody>
          <a:bodyPr wrap="square" rtlCol="0">
            <a:spAutoFit/>
          </a:bodyPr>
          <a:lstStyle/>
          <a:p>
            <a:r>
              <a:rPr lang="en-US" altLang="zh-CN" sz="2800" b="1" dirty="0" err="1">
                <a:solidFill>
                  <a:schemeClr val="bg1"/>
                </a:solidFill>
                <a:latin typeface="Arial" panose="020B0604020202020204" pitchFamily="34" charset="0"/>
                <a:cs typeface="Arial" panose="020B0604020202020204" pitchFamily="34" charset="0"/>
              </a:rPr>
              <a:t>SolarOS</a:t>
            </a:r>
            <a:endParaRPr lang="en-US" altLang="zh-CN" sz="2800" b="1" dirty="0">
              <a:solidFill>
                <a:schemeClr val="bg1"/>
              </a:solidFill>
              <a:latin typeface="Arial" panose="020B0604020202020204" pitchFamily="34" charset="0"/>
              <a:cs typeface="Arial" panose="020B0604020202020204" pitchFamily="34" charset="0"/>
            </a:endParaRPr>
          </a:p>
        </p:txBody>
      </p:sp>
      <p:cxnSp>
        <p:nvCxnSpPr>
          <p:cNvPr id="33" name="直接连接符 32"/>
          <p:cNvCxnSpPr/>
          <p:nvPr/>
        </p:nvCxnSpPr>
        <p:spPr>
          <a:xfrm>
            <a:off x="795660" y="1208989"/>
            <a:ext cx="6985517" cy="0"/>
          </a:xfrm>
          <a:prstGeom prst="line">
            <a:avLst/>
          </a:prstGeom>
          <a:ln w="15875">
            <a:gradFill>
              <a:gsLst>
                <a:gs pos="34000">
                  <a:srgbClr val="E50012"/>
                </a:gs>
                <a:gs pos="100000">
                  <a:srgbClr val="E50012">
                    <a:alpha val="30000"/>
                  </a:srgb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986118" y="2068696"/>
            <a:ext cx="10183280" cy="2800071"/>
            <a:chOff x="986118" y="2068696"/>
            <a:chExt cx="10183280" cy="2800071"/>
          </a:xfrm>
        </p:grpSpPr>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118" y="2402807"/>
              <a:ext cx="3877799" cy="2221656"/>
            </a:xfrm>
            <a:prstGeom prst="rect">
              <a:avLst/>
            </a:prstGeom>
            <a:effectLst>
              <a:reflection blurRad="6350" stA="52000" endA="300" endPos="35000" dir="5400000" sy="-100000" algn="bl" rotWithShape="0"/>
            </a:effectLst>
          </p:spPr>
        </p:pic>
        <p:pic>
          <p:nvPicPr>
            <p:cNvPr id="34" name="图片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9787" y="2402806"/>
              <a:ext cx="3949611" cy="2221656"/>
            </a:xfrm>
            <a:prstGeom prst="rect">
              <a:avLst/>
            </a:prstGeom>
            <a:effectLst>
              <a:reflection blurRad="6350" stA="52000" endA="300" endPos="35000" dir="5400000" sy="-100000" algn="bl" rotWithShape="0"/>
            </a:effectLst>
          </p:spPr>
        </p:pic>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25151" y="2068696"/>
              <a:ext cx="6030435" cy="2800071"/>
            </a:xfrm>
            <a:prstGeom prst="rect">
              <a:avLst/>
            </a:prstGeom>
            <a:effectLst>
              <a:reflection blurRad="6350" stA="52000" endA="300" endPos="35000" dir="5400000" sy="-100000" algn="bl" rotWithShape="0"/>
            </a:effec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82404" y="2652507"/>
            <a:ext cx="2974854" cy="3310135"/>
          </a:xfrm>
          <a:prstGeom prst="rect">
            <a:avLst/>
          </a:prstGeom>
        </p:spPr>
      </p:pic>
      <p:sp>
        <p:nvSpPr>
          <p:cNvPr id="10" name="文本框 9"/>
          <p:cNvSpPr txBox="1"/>
          <p:nvPr/>
        </p:nvSpPr>
        <p:spPr>
          <a:xfrm>
            <a:off x="4972625" y="5330921"/>
            <a:ext cx="696757"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74</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11" name="文本框 10"/>
          <p:cNvSpPr txBox="1"/>
          <p:nvPr/>
        </p:nvSpPr>
        <p:spPr>
          <a:xfrm>
            <a:off x="5420300" y="5497607"/>
            <a:ext cx="696757" cy="323165"/>
          </a:xfrm>
          <a:prstGeom prst="rect">
            <a:avLst/>
          </a:prstGeom>
          <a:noFill/>
        </p:spPr>
        <p:txBody>
          <a:bodyPr wrap="square" rtlCol="0">
            <a:spAutoFit/>
          </a:bodyPr>
          <a:lstStyle/>
          <a:p>
            <a:r>
              <a:rPr lang="en-US" altLang="zh-CN" sz="1500" dirty="0">
                <a:solidFill>
                  <a:srgbClr val="E60012"/>
                </a:solidFill>
                <a:latin typeface="Helvetica-Light" panose="020B0400000000000000" pitchFamily="34" charset="0"/>
              </a:rPr>
              <a:t>MW</a:t>
            </a:r>
            <a:endParaRPr lang="zh-CN" altLang="en-US" sz="1500" dirty="0">
              <a:solidFill>
                <a:srgbClr val="E60012"/>
              </a:solidFill>
              <a:latin typeface="Helvetica-Light" panose="020B0400000000000000" pitchFamily="34" charset="0"/>
            </a:endParaRPr>
          </a:p>
        </p:txBody>
      </p:sp>
      <p:sp>
        <p:nvSpPr>
          <p:cNvPr id="12" name="文本框 11"/>
          <p:cNvSpPr txBox="1"/>
          <p:nvPr/>
        </p:nvSpPr>
        <p:spPr>
          <a:xfrm>
            <a:off x="5245157" y="5869381"/>
            <a:ext cx="1231468" cy="215444"/>
          </a:xfrm>
          <a:prstGeom prst="rect">
            <a:avLst/>
          </a:prstGeom>
          <a:noFill/>
        </p:spPr>
        <p:txBody>
          <a:bodyPr wrap="square" rtlCol="0">
            <a:spAutoFit/>
          </a:bodyPr>
          <a:lstStyle/>
          <a:p>
            <a:r>
              <a:rPr lang="en-US" altLang="zh-CN" sz="800" dirty="0">
                <a:solidFill>
                  <a:srgbClr val="19191A"/>
                </a:solidFill>
                <a:latin typeface="Arial" panose="020B0604020202020204" pitchFamily="34" charset="0"/>
              </a:rPr>
              <a:t>Thessaloniki, Greece</a:t>
            </a:r>
            <a:endParaRPr lang="zh-CN" altLang="en-US" sz="800" dirty="0">
              <a:solidFill>
                <a:srgbClr val="19191A"/>
              </a:solidFill>
              <a:latin typeface="Arial" panose="020B0604020202020204" pitchFamily="34" charset="0"/>
            </a:endParaRPr>
          </a:p>
        </p:txBody>
      </p:sp>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1746" y="5838624"/>
            <a:ext cx="147218" cy="211226"/>
          </a:xfrm>
          <a:prstGeom prst="rect">
            <a:avLst/>
          </a:prstGeom>
        </p:spPr>
      </p:pic>
      <p:grpSp>
        <p:nvGrpSpPr>
          <p:cNvPr id="16" name="组合 15"/>
          <p:cNvGrpSpPr/>
          <p:nvPr/>
        </p:nvGrpSpPr>
        <p:grpSpPr>
          <a:xfrm>
            <a:off x="6432690" y="3356369"/>
            <a:ext cx="2839340" cy="2606273"/>
            <a:chOff x="7931255" y="3208740"/>
            <a:chExt cx="2839340" cy="2606273"/>
          </a:xfrm>
        </p:grpSpPr>
        <p:sp>
          <p:nvSpPr>
            <p:cNvPr id="14" name="椭圆 13"/>
            <p:cNvSpPr/>
            <p:nvPr/>
          </p:nvSpPr>
          <p:spPr>
            <a:xfrm>
              <a:off x="10738195" y="3208740"/>
              <a:ext cx="32400" cy="324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任意多边形 1"/>
            <p:cNvSpPr/>
            <p:nvPr/>
          </p:nvSpPr>
          <p:spPr>
            <a:xfrm>
              <a:off x="7931255" y="3228975"/>
              <a:ext cx="2822470" cy="2586038"/>
            </a:xfrm>
            <a:custGeom>
              <a:avLst/>
              <a:gdLst>
                <a:gd name="connsiteX0" fmla="*/ 2185988 w 2185988"/>
                <a:gd name="connsiteY0" fmla="*/ 0 h 2586038"/>
                <a:gd name="connsiteX1" fmla="*/ 2185988 w 2185988"/>
                <a:gd name="connsiteY1" fmla="*/ 2586038 h 2586038"/>
                <a:gd name="connsiteX2" fmla="*/ 0 w 2185988"/>
                <a:gd name="connsiteY2" fmla="*/ 2586038 h 2586038"/>
              </a:gdLst>
              <a:ahLst/>
              <a:cxnLst>
                <a:cxn ang="0">
                  <a:pos x="connsiteX0" y="connsiteY0"/>
                </a:cxn>
                <a:cxn ang="0">
                  <a:pos x="connsiteX1" y="connsiteY1"/>
                </a:cxn>
                <a:cxn ang="0">
                  <a:pos x="connsiteX2" y="connsiteY2"/>
                </a:cxn>
              </a:cxnLst>
              <a:rect l="l" t="t" r="r" b="b"/>
              <a:pathLst>
                <a:path w="2185988" h="2586038">
                  <a:moveTo>
                    <a:pt x="2185988" y="0"/>
                  </a:moveTo>
                  <a:lnTo>
                    <a:pt x="2185988" y="2586038"/>
                  </a:lnTo>
                  <a:lnTo>
                    <a:pt x="0" y="2586038"/>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 name="组合 5"/>
          <p:cNvGrpSpPr/>
          <p:nvPr/>
        </p:nvGrpSpPr>
        <p:grpSpPr>
          <a:xfrm>
            <a:off x="669220" y="6305812"/>
            <a:ext cx="10922705" cy="261610"/>
            <a:chOff x="669220" y="6305812"/>
            <a:chExt cx="10922705" cy="261610"/>
          </a:xfrm>
        </p:grpSpPr>
        <p:sp>
          <p:nvSpPr>
            <p:cNvPr id="8" name="文本框 7"/>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24</a:t>
              </a:r>
            </a:p>
          </p:txBody>
        </p:sp>
        <p:sp>
          <p:nvSpPr>
            <p:cNvPr id="9" name="文本框 8"/>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grpSp>
      <p:sp>
        <p:nvSpPr>
          <p:cNvPr id="25" name="文本框 24"/>
          <p:cNvSpPr txBox="1"/>
          <p:nvPr/>
        </p:nvSpPr>
        <p:spPr>
          <a:xfrm>
            <a:off x="669220" y="6305812"/>
            <a:ext cx="792867" cy="261610"/>
          </a:xfrm>
          <a:prstGeom prst="rect">
            <a:avLst/>
          </a:prstGeom>
          <a:noFill/>
        </p:spPr>
        <p:txBody>
          <a:bodyPr wrap="square" rtlCol="0">
            <a:spAutoFit/>
          </a:bodyPr>
          <a:lstStyle/>
          <a:p>
            <a:r>
              <a:rPr lang="en-US" altLang="zh-CN" sz="1100" dirty="0">
                <a:solidFill>
                  <a:srgbClr val="19191A"/>
                </a:solidFill>
                <a:latin typeface="Arial" panose="020B0604020202020204" pitchFamily="34" charset="0"/>
              </a:rPr>
              <a:t>37</a:t>
            </a:r>
          </a:p>
        </p:txBody>
      </p:sp>
      <p:pic>
        <p:nvPicPr>
          <p:cNvPr id="27" name="内容占位符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932" y="1263890"/>
            <a:ext cx="7218057" cy="3771436"/>
          </a:xfrm>
          <a:prstGeom prst="rect">
            <a:avLst/>
          </a:prstGeom>
        </p:spPr>
      </p:pic>
      <p:pic>
        <p:nvPicPr>
          <p:cNvPr id="28" name="图片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8874" y="1266890"/>
            <a:ext cx="2888127" cy="1509047"/>
          </a:xfrm>
          <a:prstGeom prst="rect">
            <a:avLst/>
          </a:prstGeom>
        </p:spPr>
      </p:pic>
      <p:cxnSp>
        <p:nvCxnSpPr>
          <p:cNvPr id="17" name="直接连接符 16"/>
          <p:cNvCxnSpPr/>
          <p:nvPr/>
        </p:nvCxnSpPr>
        <p:spPr>
          <a:xfrm>
            <a:off x="751681" y="535451"/>
            <a:ext cx="9154319" cy="0"/>
          </a:xfrm>
          <a:prstGeom prst="line">
            <a:avLst/>
          </a:prstGeom>
          <a:ln w="9525">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69220" y="597510"/>
            <a:ext cx="7827079" cy="538609"/>
          </a:xfrm>
          <a:prstGeom prst="rect">
            <a:avLst/>
          </a:prstGeom>
          <a:noFill/>
        </p:spPr>
        <p:txBody>
          <a:bodyPr wrap="square" rtlCol="0">
            <a:spAutoFit/>
          </a:bodyPr>
          <a:lstStyle/>
          <a:p>
            <a:r>
              <a:rPr lang="en-US" altLang="zh-CN" sz="2900" dirty="0">
                <a:latin typeface="Arial" panose="020B0604020202020204" pitchFamily="34" charset="0"/>
                <a:cs typeface="Arial" panose="020B0604020202020204" pitchFamily="34" charset="0"/>
              </a:rPr>
              <a:t>UTILITY PROJECTS</a:t>
            </a:r>
          </a:p>
        </p:txBody>
      </p:sp>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178710" y="5242779"/>
            <a:ext cx="696757"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40</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11" name="文本框 10"/>
          <p:cNvSpPr txBox="1"/>
          <p:nvPr/>
        </p:nvSpPr>
        <p:spPr>
          <a:xfrm>
            <a:off x="6626385" y="5409465"/>
            <a:ext cx="696757" cy="323165"/>
          </a:xfrm>
          <a:prstGeom prst="rect">
            <a:avLst/>
          </a:prstGeom>
          <a:noFill/>
        </p:spPr>
        <p:txBody>
          <a:bodyPr wrap="square" rtlCol="0">
            <a:spAutoFit/>
          </a:bodyPr>
          <a:lstStyle/>
          <a:p>
            <a:r>
              <a:rPr lang="en-US" altLang="zh-CN" sz="1500" dirty="0">
                <a:solidFill>
                  <a:srgbClr val="E60012"/>
                </a:solidFill>
                <a:latin typeface="Helvetica-Light" panose="020B0400000000000000" pitchFamily="34" charset="0"/>
              </a:rPr>
              <a:t>MW</a:t>
            </a:r>
            <a:endParaRPr lang="zh-CN" altLang="en-US" sz="1500" dirty="0">
              <a:solidFill>
                <a:srgbClr val="E60012"/>
              </a:solidFill>
              <a:latin typeface="Helvetica-Light" panose="020B0400000000000000" pitchFamily="34" charset="0"/>
            </a:endParaRPr>
          </a:p>
        </p:txBody>
      </p:sp>
      <p:sp>
        <p:nvSpPr>
          <p:cNvPr id="12" name="文本框 11"/>
          <p:cNvSpPr txBox="1"/>
          <p:nvPr/>
        </p:nvSpPr>
        <p:spPr>
          <a:xfrm>
            <a:off x="6396298" y="5807859"/>
            <a:ext cx="1138482" cy="213995"/>
          </a:xfrm>
          <a:prstGeom prst="rect">
            <a:avLst/>
          </a:prstGeom>
          <a:noFill/>
        </p:spPr>
        <p:txBody>
          <a:bodyPr wrap="square" rtlCol="0">
            <a:spAutoFit/>
          </a:bodyPr>
          <a:lstStyle/>
          <a:p>
            <a:r>
              <a:rPr lang="en-US" altLang="zh-CN" sz="800" dirty="0">
                <a:solidFill>
                  <a:srgbClr val="19191A"/>
                </a:solidFill>
                <a:latin typeface="Arial" panose="020B0604020202020204" pitchFamily="34" charset="0"/>
                <a:ea typeface="Helvetica" panose="020B0604020202030204" pitchFamily="34" charset="0"/>
                <a:cs typeface="Arial" panose="020B0604020202020204" pitchFamily="34" charset="0"/>
              </a:rPr>
              <a:t>Gansu, China</a:t>
            </a:r>
          </a:p>
        </p:txBody>
      </p:sp>
      <p:pic>
        <p:nvPicPr>
          <p:cNvPr id="5" name="图片 4"/>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51680" y="3389410"/>
            <a:ext cx="3754295" cy="2762812"/>
          </a:xfrm>
          <a:prstGeom prst="rect">
            <a:avLst/>
          </a:prstGeom>
        </p:spPr>
      </p:pic>
      <p:pic>
        <p:nvPicPr>
          <p:cNvPr id="20" name="图片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0509" y="5765999"/>
            <a:ext cx="147218" cy="211226"/>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4442" y="2663299"/>
            <a:ext cx="2617201" cy="1853117"/>
          </a:xfrm>
          <a:prstGeom prst="rect">
            <a:avLst/>
          </a:prstGeom>
        </p:spPr>
      </p:pic>
      <p:grpSp>
        <p:nvGrpSpPr>
          <p:cNvPr id="6" name="组合 5"/>
          <p:cNvGrpSpPr/>
          <p:nvPr/>
        </p:nvGrpSpPr>
        <p:grpSpPr>
          <a:xfrm>
            <a:off x="5282003" y="905200"/>
            <a:ext cx="1356070" cy="779075"/>
            <a:chOff x="9001518" y="1019849"/>
            <a:chExt cx="1356070" cy="779075"/>
          </a:xfrm>
        </p:grpSpPr>
        <p:sp>
          <p:nvSpPr>
            <p:cNvPr id="14" name="文本框 13"/>
            <p:cNvSpPr txBox="1"/>
            <p:nvPr/>
          </p:nvSpPr>
          <p:spPr>
            <a:xfrm>
              <a:off x="9001518" y="1019849"/>
              <a:ext cx="696757" cy="523220"/>
            </a:xfrm>
            <a:prstGeom prst="rect">
              <a:avLst/>
            </a:prstGeom>
            <a:noFill/>
          </p:spPr>
          <p:txBody>
            <a:bodyPr wrap="square" rtlCol="0">
              <a:spAutoFit/>
            </a:bodyPr>
            <a:lstStyle/>
            <a:p>
              <a:r>
                <a:rPr lang="en-US" altLang="zh-CN" sz="2800" b="1" dirty="0">
                  <a:solidFill>
                    <a:srgbClr val="E60012"/>
                  </a:solidFill>
                  <a:latin typeface="Arial" panose="020B0604020202020204" pitchFamily="34" charset="0"/>
                  <a:cs typeface="Arial" panose="020B0604020202020204" pitchFamily="34" charset="0"/>
                </a:rPr>
                <a:t>40</a:t>
              </a:r>
              <a:endParaRPr lang="zh-CN" altLang="en-US" sz="2800" b="1" dirty="0">
                <a:solidFill>
                  <a:srgbClr val="E60012"/>
                </a:solidFill>
                <a:latin typeface="Arial" panose="020B0604020202020204" pitchFamily="34" charset="0"/>
                <a:cs typeface="Arial" panose="020B0604020202020204" pitchFamily="34" charset="0"/>
              </a:endParaRPr>
            </a:p>
          </p:txBody>
        </p:sp>
        <p:sp>
          <p:nvSpPr>
            <p:cNvPr id="15" name="文本框 14"/>
            <p:cNvSpPr txBox="1"/>
            <p:nvPr/>
          </p:nvSpPr>
          <p:spPr>
            <a:xfrm>
              <a:off x="9449193" y="1186535"/>
              <a:ext cx="696757" cy="323165"/>
            </a:xfrm>
            <a:prstGeom prst="rect">
              <a:avLst/>
            </a:prstGeom>
            <a:noFill/>
          </p:spPr>
          <p:txBody>
            <a:bodyPr wrap="square" rtlCol="0">
              <a:spAutoFit/>
            </a:bodyPr>
            <a:lstStyle/>
            <a:p>
              <a:r>
                <a:rPr lang="en-US" altLang="zh-CN" sz="1500" b="1" dirty="0">
                  <a:solidFill>
                    <a:srgbClr val="E60012"/>
                  </a:solidFill>
                  <a:latin typeface="Arial" panose="020B0604020202020204" pitchFamily="34" charset="0"/>
                  <a:cs typeface="Arial" panose="020B0604020202020204" pitchFamily="34" charset="0"/>
                </a:rPr>
                <a:t>MW</a:t>
              </a:r>
              <a:endParaRPr lang="zh-CN" altLang="en-US" sz="1500" b="1" dirty="0">
                <a:solidFill>
                  <a:srgbClr val="E60012"/>
                </a:solidFill>
                <a:latin typeface="Arial" panose="020B0604020202020204" pitchFamily="34" charset="0"/>
                <a:cs typeface="Arial" panose="020B0604020202020204" pitchFamily="34" charset="0"/>
              </a:endParaRPr>
            </a:p>
          </p:txBody>
        </p:sp>
        <p:sp>
          <p:nvSpPr>
            <p:cNvPr id="16" name="文本框 15"/>
            <p:cNvSpPr txBox="1"/>
            <p:nvPr/>
          </p:nvSpPr>
          <p:spPr>
            <a:xfrm>
              <a:off x="9219106" y="1584929"/>
              <a:ext cx="1138482" cy="213995"/>
            </a:xfrm>
            <a:prstGeom prst="rect">
              <a:avLst/>
            </a:prstGeom>
            <a:noFill/>
          </p:spPr>
          <p:txBody>
            <a:bodyPr wrap="square" rtlCol="0">
              <a:spAutoFit/>
            </a:bodyPr>
            <a:lstStyle/>
            <a:p>
              <a:r>
                <a:rPr lang="en-US" altLang="zh-CN" sz="800" b="1" dirty="0">
                  <a:solidFill>
                    <a:srgbClr val="19191A"/>
                  </a:solidFill>
                  <a:latin typeface="Arial" panose="020B0604020202020204" pitchFamily="34" charset="0"/>
                  <a:ea typeface="Helvetica" panose="020B0604020202030204" pitchFamily="34" charset="0"/>
                  <a:cs typeface="Arial" panose="020B0604020202020204" pitchFamily="34" charset="0"/>
                </a:rPr>
                <a:t>Gansu, China</a:t>
              </a:r>
            </a:p>
          </p:txBody>
        </p:sp>
        <p:pic>
          <p:nvPicPr>
            <p:cNvPr id="17" name="图片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5228" y="1517448"/>
              <a:ext cx="147218" cy="211226"/>
            </a:xfrm>
            <a:prstGeom prst="rect">
              <a:avLst/>
            </a:prstGeom>
          </p:spPr>
        </p:pic>
      </p:grpSp>
      <p:grpSp>
        <p:nvGrpSpPr>
          <p:cNvPr id="8" name="组合 7"/>
          <p:cNvGrpSpPr/>
          <p:nvPr/>
        </p:nvGrpSpPr>
        <p:grpSpPr>
          <a:xfrm flipH="1">
            <a:off x="4947117" y="1608329"/>
            <a:ext cx="359693" cy="1575337"/>
            <a:chOff x="10468133" y="1656301"/>
            <a:chExt cx="359693" cy="1575337"/>
          </a:xfrm>
        </p:grpSpPr>
        <p:sp>
          <p:nvSpPr>
            <p:cNvPr id="3" name="椭圆 2"/>
            <p:cNvSpPr/>
            <p:nvPr/>
          </p:nvSpPr>
          <p:spPr>
            <a:xfrm>
              <a:off x="10791826" y="3195638"/>
              <a:ext cx="36000" cy="36000"/>
            </a:xfrm>
            <a:prstGeom prst="ellipse">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10468133" y="1656301"/>
              <a:ext cx="339312" cy="1557337"/>
            </a:xfrm>
            <a:custGeom>
              <a:avLst/>
              <a:gdLst>
                <a:gd name="connsiteX0" fmla="*/ 0 w 708026"/>
                <a:gd name="connsiteY0" fmla="*/ 0 h 1557337"/>
                <a:gd name="connsiteX1" fmla="*/ 708026 w 708026"/>
                <a:gd name="connsiteY1" fmla="*/ 0 h 1557337"/>
                <a:gd name="connsiteX2" fmla="*/ 708026 w 708026"/>
                <a:gd name="connsiteY2" fmla="*/ 1557337 h 1557337"/>
                <a:gd name="connsiteX3" fmla="*/ 0 w 708026"/>
                <a:gd name="connsiteY3" fmla="*/ 1557337 h 1557337"/>
                <a:gd name="connsiteX4" fmla="*/ 0 w 708026"/>
                <a:gd name="connsiteY4" fmla="*/ 0 h 1557337"/>
                <a:gd name="connsiteX0-1" fmla="*/ 0 w 708026"/>
                <a:gd name="connsiteY0-2" fmla="*/ 1557337 h 1648777"/>
                <a:gd name="connsiteX1-3" fmla="*/ 0 w 708026"/>
                <a:gd name="connsiteY1-4" fmla="*/ 0 h 1648777"/>
                <a:gd name="connsiteX2-5" fmla="*/ 708026 w 708026"/>
                <a:gd name="connsiteY2-6" fmla="*/ 0 h 1648777"/>
                <a:gd name="connsiteX3-7" fmla="*/ 708026 w 708026"/>
                <a:gd name="connsiteY3-8" fmla="*/ 1557337 h 1648777"/>
                <a:gd name="connsiteX4-9" fmla="*/ 91440 w 708026"/>
                <a:gd name="connsiteY4-10" fmla="*/ 1648777 h 1648777"/>
                <a:gd name="connsiteX0-11" fmla="*/ 0 w 708026"/>
                <a:gd name="connsiteY0-12" fmla="*/ 1557337 h 1557337"/>
                <a:gd name="connsiteX1-13" fmla="*/ 0 w 708026"/>
                <a:gd name="connsiteY1-14" fmla="*/ 0 h 1557337"/>
                <a:gd name="connsiteX2-15" fmla="*/ 708026 w 708026"/>
                <a:gd name="connsiteY2-16" fmla="*/ 0 h 1557337"/>
                <a:gd name="connsiteX3-17" fmla="*/ 708026 w 708026"/>
                <a:gd name="connsiteY3-18" fmla="*/ 1557337 h 1557337"/>
                <a:gd name="connsiteX0-19" fmla="*/ 0 w 708026"/>
                <a:gd name="connsiteY0-20" fmla="*/ 0 h 1557337"/>
                <a:gd name="connsiteX1-21" fmla="*/ 708026 w 708026"/>
                <a:gd name="connsiteY1-22" fmla="*/ 0 h 1557337"/>
                <a:gd name="connsiteX2-23" fmla="*/ 708026 w 708026"/>
                <a:gd name="connsiteY2-24" fmla="*/ 1557337 h 1557337"/>
              </a:gdLst>
              <a:ahLst/>
              <a:cxnLst>
                <a:cxn ang="0">
                  <a:pos x="connsiteX0-1" y="connsiteY0-2"/>
                </a:cxn>
                <a:cxn ang="0">
                  <a:pos x="connsiteX1-3" y="connsiteY1-4"/>
                </a:cxn>
                <a:cxn ang="0">
                  <a:pos x="connsiteX2-5" y="connsiteY2-6"/>
                </a:cxn>
              </a:cxnLst>
              <a:rect l="l" t="t" r="r" b="b"/>
              <a:pathLst>
                <a:path w="708026" h="1557337">
                  <a:moveTo>
                    <a:pt x="0" y="0"/>
                  </a:moveTo>
                  <a:lnTo>
                    <a:pt x="708026" y="0"/>
                  </a:lnTo>
                  <a:lnTo>
                    <a:pt x="708026" y="1557337"/>
                  </a:lnTo>
                </a:path>
              </a:pathLst>
            </a:custGeom>
            <a:noFill/>
            <a:ln w="381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2" name="组合 21"/>
          <p:cNvGrpSpPr/>
          <p:nvPr/>
        </p:nvGrpSpPr>
        <p:grpSpPr>
          <a:xfrm flipH="1" flipV="1">
            <a:off x="5552931" y="3339958"/>
            <a:ext cx="625779" cy="2600421"/>
            <a:chOff x="10202047" y="631217"/>
            <a:chExt cx="625779" cy="2600421"/>
          </a:xfrm>
        </p:grpSpPr>
        <p:sp>
          <p:nvSpPr>
            <p:cNvPr id="23" name="椭圆 22"/>
            <p:cNvSpPr/>
            <p:nvPr/>
          </p:nvSpPr>
          <p:spPr>
            <a:xfrm>
              <a:off x="10791826" y="3195638"/>
              <a:ext cx="36000" cy="36000"/>
            </a:xfrm>
            <a:prstGeom prst="ellipse">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3"/>
            <p:cNvSpPr/>
            <p:nvPr/>
          </p:nvSpPr>
          <p:spPr>
            <a:xfrm>
              <a:off x="10202047" y="631217"/>
              <a:ext cx="607778" cy="2582422"/>
            </a:xfrm>
            <a:custGeom>
              <a:avLst/>
              <a:gdLst>
                <a:gd name="connsiteX0" fmla="*/ 0 w 708026"/>
                <a:gd name="connsiteY0" fmla="*/ 0 h 1557337"/>
                <a:gd name="connsiteX1" fmla="*/ 708026 w 708026"/>
                <a:gd name="connsiteY1" fmla="*/ 0 h 1557337"/>
                <a:gd name="connsiteX2" fmla="*/ 708026 w 708026"/>
                <a:gd name="connsiteY2" fmla="*/ 1557337 h 1557337"/>
                <a:gd name="connsiteX3" fmla="*/ 0 w 708026"/>
                <a:gd name="connsiteY3" fmla="*/ 1557337 h 1557337"/>
                <a:gd name="connsiteX4" fmla="*/ 0 w 708026"/>
                <a:gd name="connsiteY4" fmla="*/ 0 h 1557337"/>
                <a:gd name="connsiteX0-1" fmla="*/ 0 w 708026"/>
                <a:gd name="connsiteY0-2" fmla="*/ 1557337 h 1648777"/>
                <a:gd name="connsiteX1-3" fmla="*/ 0 w 708026"/>
                <a:gd name="connsiteY1-4" fmla="*/ 0 h 1648777"/>
                <a:gd name="connsiteX2-5" fmla="*/ 708026 w 708026"/>
                <a:gd name="connsiteY2-6" fmla="*/ 0 h 1648777"/>
                <a:gd name="connsiteX3-7" fmla="*/ 708026 w 708026"/>
                <a:gd name="connsiteY3-8" fmla="*/ 1557337 h 1648777"/>
                <a:gd name="connsiteX4-9" fmla="*/ 91440 w 708026"/>
                <a:gd name="connsiteY4-10" fmla="*/ 1648777 h 1648777"/>
                <a:gd name="connsiteX0-11" fmla="*/ 0 w 708026"/>
                <a:gd name="connsiteY0-12" fmla="*/ 1557337 h 1557337"/>
                <a:gd name="connsiteX1-13" fmla="*/ 0 w 708026"/>
                <a:gd name="connsiteY1-14" fmla="*/ 0 h 1557337"/>
                <a:gd name="connsiteX2-15" fmla="*/ 708026 w 708026"/>
                <a:gd name="connsiteY2-16" fmla="*/ 0 h 1557337"/>
                <a:gd name="connsiteX3-17" fmla="*/ 708026 w 708026"/>
                <a:gd name="connsiteY3-18" fmla="*/ 1557337 h 1557337"/>
                <a:gd name="connsiteX0-19" fmla="*/ 0 w 708026"/>
                <a:gd name="connsiteY0-20" fmla="*/ 0 h 1557337"/>
                <a:gd name="connsiteX1-21" fmla="*/ 708026 w 708026"/>
                <a:gd name="connsiteY1-22" fmla="*/ 0 h 1557337"/>
                <a:gd name="connsiteX2-23" fmla="*/ 708026 w 708026"/>
                <a:gd name="connsiteY2-24" fmla="*/ 1557337 h 1557337"/>
              </a:gdLst>
              <a:ahLst/>
              <a:cxnLst>
                <a:cxn ang="0">
                  <a:pos x="connsiteX0-1" y="connsiteY0-2"/>
                </a:cxn>
                <a:cxn ang="0">
                  <a:pos x="connsiteX1-3" y="connsiteY1-4"/>
                </a:cxn>
                <a:cxn ang="0">
                  <a:pos x="connsiteX2-5" y="connsiteY2-6"/>
                </a:cxn>
              </a:cxnLst>
              <a:rect l="l" t="t" r="r" b="b"/>
              <a:pathLst>
                <a:path w="708026" h="1557337">
                  <a:moveTo>
                    <a:pt x="0" y="0"/>
                  </a:moveTo>
                  <a:lnTo>
                    <a:pt x="708026" y="0"/>
                  </a:lnTo>
                  <a:lnTo>
                    <a:pt x="708026" y="1557337"/>
                  </a:lnTo>
                </a:path>
              </a:pathLst>
            </a:custGeom>
            <a:noFill/>
            <a:ln w="3810">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6"/>
          <p:cNvPicPr>
            <a:picLocks noChangeAspect="1"/>
          </p:cNvPicPr>
          <p:nvPr/>
        </p:nvPicPr>
        <p:blipFill>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tretch>
            <a:fillRect/>
          </a:stretch>
        </p:blipFill>
        <p:spPr>
          <a:xfrm>
            <a:off x="751681" y="1186880"/>
            <a:ext cx="3754295" cy="2100481"/>
          </a:xfrm>
          <a:prstGeom prst="rect">
            <a:avLst/>
          </a:prstGeom>
        </p:spPr>
      </p:pic>
      <p:grpSp>
        <p:nvGrpSpPr>
          <p:cNvPr id="19" name="组合 18"/>
          <p:cNvGrpSpPr/>
          <p:nvPr/>
        </p:nvGrpSpPr>
        <p:grpSpPr>
          <a:xfrm>
            <a:off x="7437829" y="1178651"/>
            <a:ext cx="4071528" cy="4973571"/>
            <a:chOff x="7572652" y="998525"/>
            <a:chExt cx="4321571" cy="5279011"/>
          </a:xfrm>
        </p:grpSpPr>
        <p:pic>
          <p:nvPicPr>
            <p:cNvPr id="9" name="图片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4223" y="3409977"/>
              <a:ext cx="4320000" cy="2867559"/>
            </a:xfrm>
            <a:prstGeom prst="rect">
              <a:avLst/>
            </a:prstGeom>
          </p:spPr>
        </p:pic>
        <p:pic>
          <p:nvPicPr>
            <p:cNvPr id="18" name="图片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72652" y="998525"/>
              <a:ext cx="4320000" cy="2258004"/>
            </a:xfrm>
            <a:prstGeom prst="rect">
              <a:avLst/>
            </a:prstGeom>
          </p:spPr>
        </p:pic>
      </p:grpSp>
      <p:pic>
        <p:nvPicPr>
          <p:cNvPr id="25" name="图片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grpSp>
        <p:nvGrpSpPr>
          <p:cNvPr id="26" name="组合 25"/>
          <p:cNvGrpSpPr/>
          <p:nvPr/>
        </p:nvGrpSpPr>
        <p:grpSpPr>
          <a:xfrm>
            <a:off x="669220" y="6305812"/>
            <a:ext cx="10922705" cy="261610"/>
            <a:chOff x="669220" y="6305812"/>
            <a:chExt cx="10922705" cy="261610"/>
          </a:xfrm>
        </p:grpSpPr>
        <p:sp>
          <p:nvSpPr>
            <p:cNvPr id="27" name="文本框 26"/>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2">
                      <a:lumMod val="50000"/>
                    </a:schemeClr>
                  </a:solidFill>
                  <a:latin typeface="Arial" panose="020B0604020202020204" pitchFamily="34" charset="0"/>
                </a:rPr>
                <a:t>38</a:t>
              </a:r>
            </a:p>
          </p:txBody>
        </p:sp>
        <p:sp>
          <p:nvSpPr>
            <p:cNvPr id="28" name="文本框 2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grpSp>
      <p:cxnSp>
        <p:nvCxnSpPr>
          <p:cNvPr id="29" name="直接连接符 28"/>
          <p:cNvCxnSpPr/>
          <p:nvPr/>
        </p:nvCxnSpPr>
        <p:spPr>
          <a:xfrm>
            <a:off x="751681" y="535451"/>
            <a:ext cx="9154319" cy="0"/>
          </a:xfrm>
          <a:prstGeom prst="line">
            <a:avLst/>
          </a:prstGeom>
          <a:ln w="9525">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69220" y="597510"/>
            <a:ext cx="7827079" cy="538609"/>
          </a:xfrm>
          <a:prstGeom prst="rect">
            <a:avLst/>
          </a:prstGeom>
          <a:noFill/>
        </p:spPr>
        <p:txBody>
          <a:bodyPr wrap="square" rtlCol="0">
            <a:spAutoFit/>
          </a:bodyPr>
          <a:lstStyle/>
          <a:p>
            <a:r>
              <a:rPr lang="en-US" altLang="zh-CN" sz="2900" dirty="0">
                <a:latin typeface="Arial" panose="020B0604020202020204" pitchFamily="34" charset="0"/>
                <a:cs typeface="Arial" panose="020B0604020202020204" pitchFamily="34" charset="0"/>
              </a:rPr>
              <a:t>UTILITY PROJECTS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矩形 207"/>
          <p:cNvSpPr/>
          <p:nvPr/>
        </p:nvSpPr>
        <p:spPr>
          <a:xfrm>
            <a:off x="-1061" y="0"/>
            <a:ext cx="12192000" cy="6858000"/>
          </a:xfrm>
          <a:prstGeom prst="rect">
            <a:avLst/>
          </a:prstGeom>
          <a:solidFill>
            <a:srgbClr val="2D3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76" name="Straight Connector 2"/>
          <p:cNvCxnSpPr/>
          <p:nvPr/>
        </p:nvCxnSpPr>
        <p:spPr bwMode="auto">
          <a:xfrm>
            <a:off x="3277076" y="2075101"/>
            <a:ext cx="1043155" cy="0"/>
          </a:xfrm>
          <a:prstGeom prst="line">
            <a:avLst/>
          </a:prstGeom>
          <a:noFill/>
          <a:ln w="19050" cap="flat" cmpd="sng" algn="ctr">
            <a:solidFill>
              <a:srgbClr val="F15A24"/>
            </a:solidFill>
            <a:prstDash val="solid"/>
            <a:round/>
            <a:headEnd type="none" w="med" len="med"/>
            <a:tailEnd type="none" w="med" len="med"/>
          </a:ln>
          <a:effectLst/>
        </p:spPr>
      </p:cxnSp>
      <p:cxnSp>
        <p:nvCxnSpPr>
          <p:cNvPr id="677" name="Straight Connector 2"/>
          <p:cNvCxnSpPr/>
          <p:nvPr/>
        </p:nvCxnSpPr>
        <p:spPr bwMode="auto">
          <a:xfrm>
            <a:off x="5303967" y="2070619"/>
            <a:ext cx="1338911" cy="0"/>
          </a:xfrm>
          <a:prstGeom prst="line">
            <a:avLst/>
          </a:prstGeom>
          <a:noFill/>
          <a:ln w="38100" cap="flat" cmpd="sng" algn="ctr">
            <a:solidFill>
              <a:srgbClr val="A3BEFF"/>
            </a:solidFill>
            <a:prstDash val="solid"/>
            <a:round/>
            <a:headEnd type="none" w="med" len="med"/>
            <a:tailEnd type="none" w="med" len="med"/>
          </a:ln>
          <a:effectLst/>
        </p:spPr>
      </p:cxnSp>
      <p:cxnSp>
        <p:nvCxnSpPr>
          <p:cNvPr id="679" name="Straight Connector 2"/>
          <p:cNvCxnSpPr/>
          <p:nvPr/>
        </p:nvCxnSpPr>
        <p:spPr bwMode="auto">
          <a:xfrm>
            <a:off x="7629505" y="2072916"/>
            <a:ext cx="1931788" cy="0"/>
          </a:xfrm>
          <a:prstGeom prst="line">
            <a:avLst/>
          </a:prstGeom>
          <a:noFill/>
          <a:ln w="38100" cap="flat" cmpd="sng" algn="ctr">
            <a:solidFill>
              <a:srgbClr val="A3BEFF"/>
            </a:solidFill>
            <a:prstDash val="solid"/>
            <a:round/>
            <a:headEnd type="none" w="med" len="med"/>
            <a:tailEnd type="none" w="med" len="med"/>
          </a:ln>
          <a:effectLst/>
        </p:spPr>
      </p:cxnSp>
      <p:cxnSp>
        <p:nvCxnSpPr>
          <p:cNvPr id="680" name="Straight Connector 2"/>
          <p:cNvCxnSpPr/>
          <p:nvPr/>
        </p:nvCxnSpPr>
        <p:spPr bwMode="auto">
          <a:xfrm>
            <a:off x="8543707" y="2061785"/>
            <a:ext cx="0" cy="1177970"/>
          </a:xfrm>
          <a:prstGeom prst="line">
            <a:avLst/>
          </a:prstGeom>
          <a:noFill/>
          <a:ln w="38100" cap="flat" cmpd="sng" algn="ctr">
            <a:solidFill>
              <a:srgbClr val="A3BEFF"/>
            </a:solidFill>
            <a:prstDash val="solid"/>
            <a:round/>
            <a:headEnd type="none" w="med" len="med"/>
            <a:tailEnd type="none" w="med" len="med"/>
          </a:ln>
          <a:effectLst/>
        </p:spPr>
      </p:cxnSp>
      <p:cxnSp>
        <p:nvCxnSpPr>
          <p:cNvPr id="682" name="Straight Connector 2"/>
          <p:cNvCxnSpPr/>
          <p:nvPr/>
        </p:nvCxnSpPr>
        <p:spPr bwMode="auto">
          <a:xfrm>
            <a:off x="7629505" y="3239755"/>
            <a:ext cx="935346" cy="0"/>
          </a:xfrm>
          <a:prstGeom prst="line">
            <a:avLst/>
          </a:prstGeom>
          <a:noFill/>
          <a:ln w="19050" cap="flat" cmpd="sng" algn="ctr">
            <a:solidFill>
              <a:srgbClr val="A3BEFF"/>
            </a:solidFill>
            <a:prstDash val="solid"/>
            <a:round/>
            <a:headEnd type="none" w="med" len="med"/>
            <a:tailEnd type="none" w="med" len="med"/>
          </a:ln>
          <a:effectLst/>
        </p:spPr>
      </p:cxnSp>
      <p:cxnSp>
        <p:nvCxnSpPr>
          <p:cNvPr id="689" name="Straight Connector 2"/>
          <p:cNvCxnSpPr/>
          <p:nvPr/>
        </p:nvCxnSpPr>
        <p:spPr bwMode="auto">
          <a:xfrm flipH="1" flipV="1">
            <a:off x="6659973" y="2100870"/>
            <a:ext cx="13457" cy="1782559"/>
          </a:xfrm>
          <a:prstGeom prst="line">
            <a:avLst/>
          </a:prstGeom>
          <a:noFill/>
          <a:ln w="19050" cap="flat" cmpd="sng" algn="ctr">
            <a:solidFill>
              <a:srgbClr val="29ABE2"/>
            </a:solidFill>
            <a:prstDash val="sysDash"/>
            <a:round/>
            <a:headEnd type="none" w="med" len="med"/>
            <a:tailEnd type="none" w="med" len="med"/>
          </a:ln>
          <a:effectLst/>
        </p:spPr>
      </p:cxnSp>
      <p:sp>
        <p:nvSpPr>
          <p:cNvPr id="693" name="任意多边形 692"/>
          <p:cNvSpPr/>
          <p:nvPr/>
        </p:nvSpPr>
        <p:spPr bwMode="auto">
          <a:xfrm>
            <a:off x="5883637" y="2033559"/>
            <a:ext cx="233710" cy="79704"/>
          </a:xfrm>
          <a:custGeom>
            <a:avLst/>
            <a:gdLst>
              <a:gd name="connsiteX0" fmla="*/ 0 w 1314450"/>
              <a:gd name="connsiteY0" fmla="*/ 114567 h 257467"/>
              <a:gd name="connsiteX1" fmla="*/ 47625 w 1314450"/>
              <a:gd name="connsiteY1" fmla="*/ 267 h 257467"/>
              <a:gd name="connsiteX2" fmla="*/ 114300 w 1314450"/>
              <a:gd name="connsiteY2" fmla="*/ 143142 h 257467"/>
              <a:gd name="connsiteX3" fmla="*/ 161925 w 1314450"/>
              <a:gd name="connsiteY3" fmla="*/ 257442 h 257467"/>
              <a:gd name="connsiteX4" fmla="*/ 228600 w 1314450"/>
              <a:gd name="connsiteY4" fmla="*/ 133617 h 257467"/>
              <a:gd name="connsiteX5" fmla="*/ 276225 w 1314450"/>
              <a:gd name="connsiteY5" fmla="*/ 19317 h 257467"/>
              <a:gd name="connsiteX6" fmla="*/ 371475 w 1314450"/>
              <a:gd name="connsiteY6" fmla="*/ 143142 h 257467"/>
              <a:gd name="connsiteX7" fmla="*/ 419100 w 1314450"/>
              <a:gd name="connsiteY7" fmla="*/ 247917 h 257467"/>
              <a:gd name="connsiteX8" fmla="*/ 485775 w 1314450"/>
              <a:gd name="connsiteY8" fmla="*/ 114567 h 257467"/>
              <a:gd name="connsiteX9" fmla="*/ 523875 w 1314450"/>
              <a:gd name="connsiteY9" fmla="*/ 28842 h 257467"/>
              <a:gd name="connsiteX10" fmla="*/ 609600 w 1314450"/>
              <a:gd name="connsiteY10" fmla="*/ 124092 h 257467"/>
              <a:gd name="connsiteX11" fmla="*/ 676275 w 1314450"/>
              <a:gd name="connsiteY11" fmla="*/ 228867 h 257467"/>
              <a:gd name="connsiteX12" fmla="*/ 733425 w 1314450"/>
              <a:gd name="connsiteY12" fmla="*/ 133617 h 257467"/>
              <a:gd name="connsiteX13" fmla="*/ 800100 w 1314450"/>
              <a:gd name="connsiteY13" fmla="*/ 47892 h 257467"/>
              <a:gd name="connsiteX14" fmla="*/ 857250 w 1314450"/>
              <a:gd name="connsiteY14" fmla="*/ 124092 h 257467"/>
              <a:gd name="connsiteX15" fmla="*/ 914400 w 1314450"/>
              <a:gd name="connsiteY15" fmla="*/ 209817 h 257467"/>
              <a:gd name="connsiteX16" fmla="*/ 1019175 w 1314450"/>
              <a:gd name="connsiteY16" fmla="*/ 47892 h 257467"/>
              <a:gd name="connsiteX17" fmla="*/ 1114425 w 1314450"/>
              <a:gd name="connsiteY17" fmla="*/ 200292 h 257467"/>
              <a:gd name="connsiteX18" fmla="*/ 1219200 w 1314450"/>
              <a:gd name="connsiteY18" fmla="*/ 66942 h 257467"/>
              <a:gd name="connsiteX19" fmla="*/ 1314450 w 1314450"/>
              <a:gd name="connsiteY19" fmla="*/ 181242 h 2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4450" h="257467">
                <a:moveTo>
                  <a:pt x="0" y="114567"/>
                </a:moveTo>
                <a:cubicBezTo>
                  <a:pt x="14287" y="55036"/>
                  <a:pt x="28575" y="-4495"/>
                  <a:pt x="47625" y="267"/>
                </a:cubicBezTo>
                <a:cubicBezTo>
                  <a:pt x="66675" y="5029"/>
                  <a:pt x="95250" y="100279"/>
                  <a:pt x="114300" y="143142"/>
                </a:cubicBezTo>
                <a:cubicBezTo>
                  <a:pt x="133350" y="186005"/>
                  <a:pt x="142875" y="259029"/>
                  <a:pt x="161925" y="257442"/>
                </a:cubicBezTo>
                <a:cubicBezTo>
                  <a:pt x="180975" y="255855"/>
                  <a:pt x="209550" y="173305"/>
                  <a:pt x="228600" y="133617"/>
                </a:cubicBezTo>
                <a:cubicBezTo>
                  <a:pt x="247650" y="93929"/>
                  <a:pt x="252412" y="17729"/>
                  <a:pt x="276225" y="19317"/>
                </a:cubicBezTo>
                <a:cubicBezTo>
                  <a:pt x="300038" y="20905"/>
                  <a:pt x="347663" y="105042"/>
                  <a:pt x="371475" y="143142"/>
                </a:cubicBezTo>
                <a:cubicBezTo>
                  <a:pt x="395287" y="181242"/>
                  <a:pt x="400050" y="252679"/>
                  <a:pt x="419100" y="247917"/>
                </a:cubicBezTo>
                <a:cubicBezTo>
                  <a:pt x="438150" y="243155"/>
                  <a:pt x="468313" y="151079"/>
                  <a:pt x="485775" y="114567"/>
                </a:cubicBezTo>
                <a:cubicBezTo>
                  <a:pt x="503237" y="78055"/>
                  <a:pt x="503238" y="27255"/>
                  <a:pt x="523875" y="28842"/>
                </a:cubicBezTo>
                <a:cubicBezTo>
                  <a:pt x="544512" y="30429"/>
                  <a:pt x="584200" y="90755"/>
                  <a:pt x="609600" y="124092"/>
                </a:cubicBezTo>
                <a:cubicBezTo>
                  <a:pt x="635000" y="157429"/>
                  <a:pt x="655638" y="227280"/>
                  <a:pt x="676275" y="228867"/>
                </a:cubicBezTo>
                <a:cubicBezTo>
                  <a:pt x="696912" y="230454"/>
                  <a:pt x="712788" y="163779"/>
                  <a:pt x="733425" y="133617"/>
                </a:cubicBezTo>
                <a:cubicBezTo>
                  <a:pt x="754062" y="103455"/>
                  <a:pt x="779463" y="49479"/>
                  <a:pt x="800100" y="47892"/>
                </a:cubicBezTo>
                <a:cubicBezTo>
                  <a:pt x="820737" y="46305"/>
                  <a:pt x="838200" y="97105"/>
                  <a:pt x="857250" y="124092"/>
                </a:cubicBezTo>
                <a:cubicBezTo>
                  <a:pt x="876300" y="151079"/>
                  <a:pt x="887413" y="222517"/>
                  <a:pt x="914400" y="209817"/>
                </a:cubicBezTo>
                <a:cubicBezTo>
                  <a:pt x="941387" y="197117"/>
                  <a:pt x="985838" y="49479"/>
                  <a:pt x="1019175" y="47892"/>
                </a:cubicBezTo>
                <a:cubicBezTo>
                  <a:pt x="1052512" y="46305"/>
                  <a:pt x="1081088" y="197117"/>
                  <a:pt x="1114425" y="200292"/>
                </a:cubicBezTo>
                <a:cubicBezTo>
                  <a:pt x="1147762" y="203467"/>
                  <a:pt x="1185863" y="70117"/>
                  <a:pt x="1219200" y="66942"/>
                </a:cubicBezTo>
                <a:cubicBezTo>
                  <a:pt x="1252537" y="63767"/>
                  <a:pt x="1283493" y="122504"/>
                  <a:pt x="1314450" y="181242"/>
                </a:cubicBezTo>
              </a:path>
            </a:pathLst>
          </a:custGeom>
          <a:noFill/>
          <a:ln w="12700" cap="flat" cmpd="sng" algn="ctr">
            <a:solidFill>
              <a:srgbClr val="99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endParaRPr lang="zh-CN" altLang="en-US">
              <a:latin typeface="FrutigerNext LT RegularCn" panose="020B0506040504020204" pitchFamily="34" charset="0"/>
              <a:ea typeface="微软雅黑" panose="020B0503020204020204" charset="-122"/>
              <a:sym typeface="FrutigerNext LT RegularCn" panose="020B0506040504020204" pitchFamily="34" charset="0"/>
            </a:endParaRPr>
          </a:p>
        </p:txBody>
      </p:sp>
      <p:cxnSp>
        <p:nvCxnSpPr>
          <p:cNvPr id="694" name="Straight Connector 2"/>
          <p:cNvCxnSpPr/>
          <p:nvPr/>
        </p:nvCxnSpPr>
        <p:spPr bwMode="auto">
          <a:xfrm>
            <a:off x="5303967" y="3239755"/>
            <a:ext cx="1320211" cy="0"/>
          </a:xfrm>
          <a:prstGeom prst="line">
            <a:avLst/>
          </a:prstGeom>
          <a:noFill/>
          <a:ln w="38100" cap="flat" cmpd="sng" algn="ctr">
            <a:solidFill>
              <a:srgbClr val="A3BEFF"/>
            </a:solidFill>
            <a:prstDash val="solid"/>
            <a:round/>
            <a:headEnd type="none" w="med" len="med"/>
            <a:tailEnd type="none" w="med" len="med"/>
          </a:ln>
          <a:effectLst/>
        </p:spPr>
      </p:cxnSp>
      <p:cxnSp>
        <p:nvCxnSpPr>
          <p:cNvPr id="698" name="Straight Connector 2"/>
          <p:cNvCxnSpPr/>
          <p:nvPr/>
        </p:nvCxnSpPr>
        <p:spPr bwMode="auto">
          <a:xfrm flipV="1">
            <a:off x="2760009" y="4018427"/>
            <a:ext cx="5146318" cy="22633"/>
          </a:xfrm>
          <a:prstGeom prst="line">
            <a:avLst/>
          </a:prstGeom>
          <a:noFill/>
          <a:ln w="19050" cap="flat" cmpd="sng" algn="ctr">
            <a:solidFill>
              <a:srgbClr val="29ABE2"/>
            </a:solidFill>
            <a:prstDash val="sysDash"/>
            <a:round/>
            <a:headEnd type="none" w="med" len="med"/>
            <a:tailEnd type="none" w="med" len="med"/>
          </a:ln>
          <a:effectLst/>
        </p:spPr>
      </p:cxnSp>
      <p:cxnSp>
        <p:nvCxnSpPr>
          <p:cNvPr id="707" name="Straight Connector 2"/>
          <p:cNvCxnSpPr/>
          <p:nvPr/>
        </p:nvCxnSpPr>
        <p:spPr bwMode="auto">
          <a:xfrm flipH="1">
            <a:off x="8449376" y="4012415"/>
            <a:ext cx="1073050" cy="0"/>
          </a:xfrm>
          <a:prstGeom prst="line">
            <a:avLst/>
          </a:prstGeom>
          <a:noFill/>
          <a:ln w="19050" cap="flat" cmpd="sng" algn="ctr">
            <a:solidFill>
              <a:srgbClr val="29ABE2"/>
            </a:solidFill>
            <a:prstDash val="sysDash"/>
            <a:round/>
            <a:headEnd type="none" w="med" len="med"/>
            <a:tailEnd type="none" w="med" len="med"/>
          </a:ln>
          <a:effectLst/>
        </p:spPr>
      </p:cxnSp>
      <p:sp>
        <p:nvSpPr>
          <p:cNvPr id="712" name="文本框 711"/>
          <p:cNvSpPr txBox="1"/>
          <p:nvPr/>
        </p:nvSpPr>
        <p:spPr>
          <a:xfrm>
            <a:off x="6749695" y="2370915"/>
            <a:ext cx="1450566" cy="253916"/>
          </a:xfrm>
          <a:prstGeom prst="rect">
            <a:avLst/>
          </a:prstGeom>
          <a:noFill/>
        </p:spPr>
        <p:txBody>
          <a:bodyPr wrap="square" rtlCol="0">
            <a:spAutoFit/>
          </a:bodyPr>
          <a:lstStyle>
            <a:defPPr>
              <a:defRPr lang="zh-CN"/>
            </a:defPPr>
            <a:lvl1pPr algn="ctr">
              <a:defRPr b="1">
                <a:solidFill>
                  <a:srgbClr val="C00000"/>
                </a:solidFill>
                <a:latin typeface="微软雅黑" panose="020B0503020204020204" charset="-122"/>
                <a:ea typeface="微软雅黑" panose="020B0503020204020204" charset="-122"/>
              </a:defRPr>
            </a:lvl1pPr>
          </a:lstStyle>
          <a:p>
            <a:pPr algn="l"/>
            <a:r>
              <a:rPr lang="en-US" altLang="zh-CN" sz="1050" b="0" dirty="0">
                <a:solidFill>
                  <a:schemeClr val="bg1"/>
                </a:solidFill>
                <a:latin typeface="Arial" panose="020B0604020202020204" pitchFamily="34" charset="0"/>
                <a:cs typeface="Arial" panose="020B0604020202020204" pitchFamily="34" charset="0"/>
              </a:rPr>
              <a:t>Smart Transformer</a:t>
            </a:r>
            <a:endParaRPr lang="zh-CN" altLang="en-US" sz="1050" b="0" dirty="0">
              <a:solidFill>
                <a:schemeClr val="bg1"/>
              </a:solidFill>
              <a:latin typeface="Arial" panose="020B0604020202020204" pitchFamily="34" charset="0"/>
              <a:cs typeface="Arial" panose="020B0604020202020204" pitchFamily="34" charset="0"/>
            </a:endParaRPr>
          </a:p>
        </p:txBody>
      </p:sp>
      <p:sp>
        <p:nvSpPr>
          <p:cNvPr id="714" name="文本框 713"/>
          <p:cNvSpPr txBox="1"/>
          <p:nvPr/>
        </p:nvSpPr>
        <p:spPr>
          <a:xfrm>
            <a:off x="9664299" y="2384042"/>
            <a:ext cx="492443" cy="276999"/>
          </a:xfrm>
          <a:prstGeom prst="rect">
            <a:avLst/>
          </a:prstGeom>
          <a:noFill/>
        </p:spPr>
        <p:txBody>
          <a:bodyPr wrap="none" rtlCol="0">
            <a:spAutoFit/>
          </a:bodyPr>
          <a:lstStyle/>
          <a:p>
            <a:r>
              <a:rPr lang="en-US" altLang="zh-CN" sz="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Grid</a:t>
            </a:r>
            <a:endParaRPr lang="zh-CN" altLang="en-US" sz="12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15" name="文本框 714"/>
          <p:cNvSpPr txBox="1"/>
          <p:nvPr/>
        </p:nvSpPr>
        <p:spPr>
          <a:xfrm>
            <a:off x="4158195" y="2308251"/>
            <a:ext cx="1520109" cy="346249"/>
          </a:xfrm>
          <a:prstGeom prst="rect">
            <a:avLst/>
          </a:prstGeom>
          <a:noFill/>
        </p:spPr>
        <p:txBody>
          <a:bodyPr wrap="square" rtlCol="0">
            <a:spAutoFit/>
          </a:bodyPr>
          <a:lstStyle/>
          <a:p>
            <a:pPr>
              <a:lnSpc>
                <a:spcPct val="150000"/>
              </a:lnSpc>
            </a:pPr>
            <a:r>
              <a:rPr lang="en-US" altLang="zh-CN"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On-Grid Inverter</a:t>
            </a:r>
            <a:endParaRPr lang="zh-CN" altLang="en-US"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16" name="文本框 715"/>
          <p:cNvSpPr txBox="1"/>
          <p:nvPr/>
        </p:nvSpPr>
        <p:spPr>
          <a:xfrm>
            <a:off x="4179489" y="3463713"/>
            <a:ext cx="1210588" cy="346249"/>
          </a:xfrm>
          <a:prstGeom prst="rect">
            <a:avLst/>
          </a:prstGeom>
          <a:noFill/>
        </p:spPr>
        <p:txBody>
          <a:bodyPr wrap="none" rtlCol="0">
            <a:spAutoFit/>
          </a:bodyPr>
          <a:lstStyle/>
          <a:p>
            <a:pPr>
              <a:lnSpc>
                <a:spcPct val="150000"/>
              </a:lnSpc>
            </a:pPr>
            <a:r>
              <a:rPr lang="en-US" altLang="zh-CN"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String Converter</a:t>
            </a:r>
            <a:endParaRPr lang="zh-CN" altLang="en-US"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17" name="文本框 716"/>
          <p:cNvSpPr txBox="1"/>
          <p:nvPr/>
        </p:nvSpPr>
        <p:spPr>
          <a:xfrm>
            <a:off x="7789934" y="4211066"/>
            <a:ext cx="796246" cy="253916"/>
          </a:xfrm>
          <a:prstGeom prst="rect">
            <a:avLst/>
          </a:prstGeom>
          <a:noFill/>
        </p:spPr>
        <p:txBody>
          <a:bodyPr wrap="square" rtlCol="0">
            <a:spAutoFit/>
          </a:bodyPr>
          <a:lstStyle>
            <a:defPPr>
              <a:defRPr lang="zh-CN"/>
            </a:defPPr>
            <a:lvl1pPr algn="ctr">
              <a:defRPr b="1">
                <a:solidFill>
                  <a:srgbClr val="C00000"/>
                </a:solidFill>
                <a:latin typeface="微软雅黑" panose="020B0503020204020204" charset="-122"/>
                <a:ea typeface="微软雅黑" panose="020B0503020204020204" charset="-122"/>
              </a:defRPr>
            </a:lvl1pPr>
          </a:lstStyle>
          <a:p>
            <a:pPr algn="l"/>
            <a:r>
              <a:rPr lang="en-US" altLang="zh-CN" sz="1050" b="0" dirty="0">
                <a:solidFill>
                  <a:schemeClr val="bg1"/>
                </a:solidFill>
                <a:latin typeface="Arial" panose="020B0604020202020204" pitchFamily="34" charset="0"/>
                <a:cs typeface="Arial" panose="020B0604020202020204" pitchFamily="34" charset="0"/>
              </a:rPr>
              <a:t>SCU3000</a:t>
            </a:r>
            <a:endParaRPr lang="zh-CN" altLang="en-US" sz="1050" b="0" dirty="0">
              <a:solidFill>
                <a:schemeClr val="bg1"/>
              </a:solidFill>
              <a:latin typeface="Arial" panose="020B0604020202020204" pitchFamily="34" charset="0"/>
              <a:cs typeface="Arial" panose="020B0604020202020204" pitchFamily="34" charset="0"/>
            </a:endParaRPr>
          </a:p>
        </p:txBody>
      </p:sp>
      <p:sp>
        <p:nvSpPr>
          <p:cNvPr id="718" name="矩形 717"/>
          <p:cNvSpPr/>
          <p:nvPr/>
        </p:nvSpPr>
        <p:spPr>
          <a:xfrm>
            <a:off x="9561293" y="4220695"/>
            <a:ext cx="723275" cy="261610"/>
          </a:xfrm>
          <a:prstGeom prst="rect">
            <a:avLst/>
          </a:prstGeom>
        </p:spPr>
        <p:txBody>
          <a:bodyPr wrap="none">
            <a:spAutoFit/>
          </a:bodyPr>
          <a:lstStyle/>
          <a:p>
            <a:pPr algn="ctr"/>
            <a:r>
              <a:rPr lang="en-US" altLang="zh-CN" sz="1100" dirty="0" err="1">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SolarOS</a:t>
            </a:r>
            <a:endParaRPr lang="zh-CN" altLang="en-US" sz="110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19" name="文本框 718"/>
          <p:cNvSpPr txBox="1"/>
          <p:nvPr/>
        </p:nvSpPr>
        <p:spPr>
          <a:xfrm>
            <a:off x="5717468" y="2105118"/>
            <a:ext cx="562975" cy="346249"/>
          </a:xfrm>
          <a:prstGeom prst="rect">
            <a:avLst/>
          </a:prstGeom>
          <a:noFill/>
        </p:spPr>
        <p:txBody>
          <a:bodyPr wrap="none" rtlCol="0">
            <a:spAutoFit/>
          </a:bodyPr>
          <a:lstStyle/>
          <a:p>
            <a:pPr>
              <a:lnSpc>
                <a:spcPct val="150000"/>
              </a:lnSpc>
            </a:pPr>
            <a:r>
              <a:rPr lang="en-US" altLang="zh-CN"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HPLC</a:t>
            </a:r>
            <a:endParaRPr lang="zh-CN" altLang="en-US"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20" name="文本框 719"/>
          <p:cNvSpPr txBox="1"/>
          <p:nvPr/>
        </p:nvSpPr>
        <p:spPr>
          <a:xfrm>
            <a:off x="8780029" y="3941717"/>
            <a:ext cx="548548" cy="323165"/>
          </a:xfrm>
          <a:prstGeom prst="rect">
            <a:avLst/>
          </a:prstGeom>
          <a:noFill/>
        </p:spPr>
        <p:txBody>
          <a:bodyPr wrap="none" rtlCol="0">
            <a:spAutoFit/>
          </a:bodyPr>
          <a:lstStyle/>
          <a:p>
            <a:pPr>
              <a:lnSpc>
                <a:spcPct val="150000"/>
              </a:lnSpc>
            </a:pPr>
            <a:r>
              <a:rPr lang="en-US" altLang="zh-CN" sz="10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MQTT</a:t>
            </a:r>
            <a:endParaRPr lang="zh-CN" altLang="en-US" sz="10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21" name="文本框 720"/>
          <p:cNvSpPr txBox="1"/>
          <p:nvPr/>
        </p:nvSpPr>
        <p:spPr>
          <a:xfrm>
            <a:off x="6010722" y="3759060"/>
            <a:ext cx="1229824" cy="323165"/>
          </a:xfrm>
          <a:prstGeom prst="rect">
            <a:avLst/>
          </a:prstGeom>
          <a:noFill/>
        </p:spPr>
        <p:txBody>
          <a:bodyPr wrap="none" rtlCol="0">
            <a:spAutoFit/>
          </a:bodyPr>
          <a:lstStyle/>
          <a:p>
            <a:pPr>
              <a:lnSpc>
                <a:spcPct val="150000"/>
              </a:lnSpc>
            </a:pPr>
            <a:r>
              <a:rPr lang="en-US" altLang="zh-CN" sz="10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Modbus RTU/TCP</a:t>
            </a:r>
            <a:endParaRPr lang="zh-CN" altLang="en-US" sz="10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cxnSp>
        <p:nvCxnSpPr>
          <p:cNvPr id="734" name="Straight Connector 2"/>
          <p:cNvCxnSpPr/>
          <p:nvPr/>
        </p:nvCxnSpPr>
        <p:spPr bwMode="auto">
          <a:xfrm>
            <a:off x="3277076" y="3239755"/>
            <a:ext cx="1043155" cy="0"/>
          </a:xfrm>
          <a:prstGeom prst="line">
            <a:avLst/>
          </a:prstGeom>
          <a:noFill/>
          <a:ln w="19050" cap="flat" cmpd="sng" algn="ctr">
            <a:solidFill>
              <a:srgbClr val="F15A24"/>
            </a:solidFill>
            <a:prstDash val="solid"/>
            <a:round/>
            <a:headEnd type="none" w="med" len="med"/>
            <a:tailEnd type="none" w="med" len="med"/>
          </a:ln>
          <a:effectLst/>
        </p:spPr>
      </p:cxnSp>
      <p:sp>
        <p:nvSpPr>
          <p:cNvPr id="735" name="文本框 734"/>
          <p:cNvSpPr txBox="1"/>
          <p:nvPr/>
        </p:nvSpPr>
        <p:spPr>
          <a:xfrm>
            <a:off x="2295165" y="2300312"/>
            <a:ext cx="875561" cy="346249"/>
          </a:xfrm>
          <a:prstGeom prst="rect">
            <a:avLst/>
          </a:prstGeom>
          <a:noFill/>
        </p:spPr>
        <p:txBody>
          <a:bodyPr wrap="none" rtlCol="0">
            <a:spAutoFit/>
          </a:bodyPr>
          <a:lstStyle/>
          <a:p>
            <a:pPr>
              <a:lnSpc>
                <a:spcPct val="150000"/>
              </a:lnSpc>
            </a:pPr>
            <a:r>
              <a:rPr lang="en-US" altLang="zh-CN"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PV Module</a:t>
            </a:r>
            <a:endParaRPr lang="zh-CN" altLang="en-US"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736" name="文本框 735"/>
          <p:cNvSpPr txBox="1"/>
          <p:nvPr/>
        </p:nvSpPr>
        <p:spPr>
          <a:xfrm>
            <a:off x="1744887" y="3463713"/>
            <a:ext cx="2048959" cy="346249"/>
          </a:xfrm>
          <a:prstGeom prst="rect">
            <a:avLst/>
          </a:prstGeom>
          <a:noFill/>
        </p:spPr>
        <p:txBody>
          <a:bodyPr wrap="none" rtlCol="0">
            <a:spAutoFit/>
          </a:bodyPr>
          <a:lstStyle/>
          <a:p>
            <a:pPr>
              <a:lnSpc>
                <a:spcPct val="150000"/>
              </a:lnSpc>
            </a:pPr>
            <a:r>
              <a:rPr lang="en-US" altLang="zh-CN" sz="1100" dirty="0">
                <a:solidFill>
                  <a:schemeClr val="bg1"/>
                </a:solidFill>
                <a:latin typeface="Arial" panose="020B0604020202020204" pitchFamily="34" charset="0"/>
                <a:ea typeface="微软雅黑" panose="020B0503020204020204" charset="-122"/>
                <a:cs typeface="Arial" panose="020B0604020202020204" pitchFamily="34" charset="0"/>
              </a:rPr>
              <a:t>Containerized Battery System</a:t>
            </a:r>
            <a:endParaRPr lang="zh-CN" altLang="en-US" sz="1100" dirty="0">
              <a:solidFill>
                <a:schemeClr val="bg1"/>
              </a:solidFill>
              <a:latin typeface="Arial" panose="020B0604020202020204" pitchFamily="34" charset="0"/>
              <a:ea typeface="微软雅黑" panose="020B0503020204020204" charset="-122"/>
              <a:cs typeface="Arial" panose="020B0604020202020204" pitchFamily="34" charset="0"/>
            </a:endParaRPr>
          </a:p>
        </p:txBody>
      </p:sp>
      <p:sp>
        <p:nvSpPr>
          <p:cNvPr id="753" name="矩形 752"/>
          <p:cNvSpPr/>
          <p:nvPr/>
        </p:nvSpPr>
        <p:spPr>
          <a:xfrm>
            <a:off x="9603147" y="3412799"/>
            <a:ext cx="667170" cy="261610"/>
          </a:xfrm>
          <a:prstGeom prst="rect">
            <a:avLst/>
          </a:prstGeom>
        </p:spPr>
        <p:txBody>
          <a:bodyPr wrap="none">
            <a:spAutoFit/>
          </a:bodyPr>
          <a:lstStyle/>
          <a:p>
            <a:pPr algn="ctr"/>
            <a:r>
              <a:rPr lang="en-US" altLang="zh-CN"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SCADA</a:t>
            </a:r>
            <a:endParaRPr lang="zh-CN" altLang="en-US" sz="11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54" name="文本框 753"/>
          <p:cNvSpPr txBox="1"/>
          <p:nvPr/>
        </p:nvSpPr>
        <p:spPr>
          <a:xfrm>
            <a:off x="8041779" y="3271411"/>
            <a:ext cx="1191352" cy="323165"/>
          </a:xfrm>
          <a:prstGeom prst="rect">
            <a:avLst/>
          </a:prstGeom>
          <a:noFill/>
        </p:spPr>
        <p:txBody>
          <a:bodyPr wrap="none" rtlCol="0">
            <a:spAutoFit/>
          </a:bodyPr>
          <a:lstStyle/>
          <a:p>
            <a:pPr>
              <a:lnSpc>
                <a:spcPct val="150000"/>
              </a:lnSpc>
            </a:pPr>
            <a:r>
              <a:rPr lang="en-US" altLang="zh-CN" sz="10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104/TCP/GOOSE</a:t>
            </a:r>
            <a:endParaRPr lang="zh-CN" altLang="en-US" sz="10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81461" y="1903086"/>
            <a:ext cx="592144" cy="381381"/>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8665" y="1905184"/>
            <a:ext cx="713696" cy="487402"/>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1905" y="1772210"/>
            <a:ext cx="484837" cy="606046"/>
          </a:xfrm>
          <a:prstGeom prst="rect">
            <a:avLst/>
          </a:prstGeom>
        </p:spPr>
      </p:pic>
      <p:pic>
        <p:nvPicPr>
          <p:cNvPr id="11" name="图片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5209" y="2870153"/>
            <a:ext cx="1086917" cy="722773"/>
          </a:xfrm>
          <a:prstGeom prst="rect">
            <a:avLst/>
          </a:prstGeom>
        </p:spPr>
      </p:pic>
      <p:grpSp>
        <p:nvGrpSpPr>
          <p:cNvPr id="13" name="组合 12"/>
          <p:cNvGrpSpPr/>
          <p:nvPr/>
        </p:nvGrpSpPr>
        <p:grpSpPr>
          <a:xfrm>
            <a:off x="2753551" y="3774885"/>
            <a:ext cx="2146715" cy="247260"/>
            <a:chOff x="2604443" y="3674880"/>
            <a:chExt cx="2146715" cy="347265"/>
          </a:xfrm>
        </p:grpSpPr>
        <p:cxnSp>
          <p:nvCxnSpPr>
            <p:cNvPr id="708" name="Straight Connector 2"/>
            <p:cNvCxnSpPr/>
            <p:nvPr/>
          </p:nvCxnSpPr>
          <p:spPr bwMode="auto">
            <a:xfrm flipH="1" flipV="1">
              <a:off x="4744700" y="3674880"/>
              <a:ext cx="6458" cy="347265"/>
            </a:xfrm>
            <a:prstGeom prst="line">
              <a:avLst/>
            </a:prstGeom>
            <a:noFill/>
            <a:ln w="19050" cap="flat" cmpd="sng" algn="ctr">
              <a:solidFill>
                <a:srgbClr val="29ABE2"/>
              </a:solidFill>
              <a:prstDash val="sysDash"/>
              <a:round/>
              <a:headEnd type="none" w="med" len="med"/>
              <a:tailEnd type="none" w="med" len="med"/>
            </a:ln>
            <a:effectLst/>
          </p:spPr>
        </p:cxnSp>
        <p:cxnSp>
          <p:nvCxnSpPr>
            <p:cNvPr id="222" name="Straight Connector 2"/>
            <p:cNvCxnSpPr/>
            <p:nvPr/>
          </p:nvCxnSpPr>
          <p:spPr bwMode="auto">
            <a:xfrm flipH="1" flipV="1">
              <a:off x="2604443" y="3674880"/>
              <a:ext cx="6458" cy="347265"/>
            </a:xfrm>
            <a:prstGeom prst="line">
              <a:avLst/>
            </a:prstGeom>
            <a:noFill/>
            <a:ln w="19050" cap="flat" cmpd="sng" algn="ctr">
              <a:solidFill>
                <a:srgbClr val="29ABE2"/>
              </a:solidFill>
              <a:prstDash val="sysDash"/>
              <a:round/>
              <a:headEnd type="none" w="med" len="med"/>
              <a:tailEnd type="none" w="med" len="med"/>
            </a:ln>
            <a:effectLst/>
          </p:spPr>
        </p:cxnSp>
      </p:grpSp>
      <p:pic>
        <p:nvPicPr>
          <p:cNvPr id="15" name="图片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56751" y="3010040"/>
            <a:ext cx="532357" cy="430956"/>
          </a:xfrm>
          <a:prstGeom prst="rect">
            <a:avLst/>
          </a:prstGeom>
        </p:spPr>
      </p:pic>
      <p:sp>
        <p:nvSpPr>
          <p:cNvPr id="19" name="任意多边形 18"/>
          <p:cNvSpPr/>
          <p:nvPr/>
        </p:nvSpPr>
        <p:spPr>
          <a:xfrm>
            <a:off x="8452845" y="3220233"/>
            <a:ext cx="1069093" cy="475699"/>
          </a:xfrm>
          <a:custGeom>
            <a:avLst/>
            <a:gdLst>
              <a:gd name="connsiteX0" fmla="*/ 0 w 1046539"/>
              <a:gd name="connsiteY0" fmla="*/ 475699 h 475699"/>
              <a:gd name="connsiteX1" fmla="*/ 745262 w 1046539"/>
              <a:gd name="connsiteY1" fmla="*/ 475699 h 475699"/>
              <a:gd name="connsiteX2" fmla="*/ 745262 w 1046539"/>
              <a:gd name="connsiteY2" fmla="*/ 0 h 475699"/>
              <a:gd name="connsiteX3" fmla="*/ 1046539 w 1046539"/>
              <a:gd name="connsiteY3" fmla="*/ 0 h 475699"/>
            </a:gdLst>
            <a:ahLst/>
            <a:cxnLst>
              <a:cxn ang="0">
                <a:pos x="connsiteX0" y="connsiteY0"/>
              </a:cxn>
              <a:cxn ang="0">
                <a:pos x="connsiteX1" y="connsiteY1"/>
              </a:cxn>
              <a:cxn ang="0">
                <a:pos x="connsiteX2" y="connsiteY2"/>
              </a:cxn>
              <a:cxn ang="0">
                <a:pos x="connsiteX3" y="connsiteY3"/>
              </a:cxn>
            </a:cxnLst>
            <a:rect l="l" t="t" r="r" b="b"/>
            <a:pathLst>
              <a:path w="1046539" h="475699">
                <a:moveTo>
                  <a:pt x="0" y="475699"/>
                </a:moveTo>
                <a:lnTo>
                  <a:pt x="745262" y="475699"/>
                </a:lnTo>
                <a:lnTo>
                  <a:pt x="745262" y="0"/>
                </a:lnTo>
                <a:lnTo>
                  <a:pt x="1046539" y="0"/>
                </a:lnTo>
              </a:path>
            </a:pathLst>
          </a:custGeom>
          <a:noFill/>
          <a:ln w="19050">
            <a:solidFill>
              <a:srgbClr val="29AB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3" name="组合 232"/>
          <p:cNvGrpSpPr/>
          <p:nvPr/>
        </p:nvGrpSpPr>
        <p:grpSpPr>
          <a:xfrm>
            <a:off x="2074120" y="5249228"/>
            <a:ext cx="8917183" cy="348217"/>
            <a:chOff x="1273241" y="5880263"/>
            <a:chExt cx="8917183" cy="348217"/>
          </a:xfrm>
        </p:grpSpPr>
        <p:sp>
          <p:nvSpPr>
            <p:cNvPr id="234" name="圆角矩形 233"/>
            <p:cNvSpPr/>
            <p:nvPr/>
          </p:nvSpPr>
          <p:spPr>
            <a:xfrm>
              <a:off x="1273241" y="5890755"/>
              <a:ext cx="2109395"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5" name="文本框 234"/>
            <p:cNvSpPr txBox="1"/>
            <p:nvPr/>
          </p:nvSpPr>
          <p:spPr>
            <a:xfrm>
              <a:off x="1454220" y="5889926"/>
              <a:ext cx="2210656"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Optimal LCOE</a:t>
              </a:r>
            </a:p>
          </p:txBody>
        </p:sp>
        <p:sp>
          <p:nvSpPr>
            <p:cNvPr id="236" name="圆角矩形 235"/>
            <p:cNvSpPr/>
            <p:nvPr/>
          </p:nvSpPr>
          <p:spPr>
            <a:xfrm>
              <a:off x="3057890" y="5890755"/>
              <a:ext cx="2253912"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7" name="文本框 236"/>
            <p:cNvSpPr txBox="1"/>
            <p:nvPr/>
          </p:nvSpPr>
          <p:spPr>
            <a:xfrm>
              <a:off x="3246584" y="5880263"/>
              <a:ext cx="1346151"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Smart O&amp;M</a:t>
              </a:r>
            </a:p>
          </p:txBody>
        </p:sp>
        <p:sp>
          <p:nvSpPr>
            <p:cNvPr id="238" name="圆角矩形 237"/>
            <p:cNvSpPr/>
            <p:nvPr/>
          </p:nvSpPr>
          <p:spPr>
            <a:xfrm>
              <a:off x="4670406" y="5890755"/>
              <a:ext cx="3331800"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9" name="文本框 238"/>
            <p:cNvSpPr txBox="1"/>
            <p:nvPr/>
          </p:nvSpPr>
          <p:spPr>
            <a:xfrm>
              <a:off x="4781429" y="5880263"/>
              <a:ext cx="306335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Upgraded Safety and Reliability</a:t>
              </a:r>
            </a:p>
          </p:txBody>
        </p:sp>
        <p:sp>
          <p:nvSpPr>
            <p:cNvPr id="240" name="圆角矩形 239"/>
            <p:cNvSpPr/>
            <p:nvPr/>
          </p:nvSpPr>
          <p:spPr>
            <a:xfrm>
              <a:off x="7696061" y="5890755"/>
              <a:ext cx="1833669" cy="306316"/>
            </a:xfrm>
            <a:prstGeom prst="roundRect">
              <a:avLst>
                <a:gd name="adj" fmla="val 50000"/>
              </a:avLst>
            </a:prstGeom>
            <a:gradFill>
              <a:gsLst>
                <a:gs pos="0">
                  <a:srgbClr val="29ABE2">
                    <a:alpha val="0"/>
                  </a:srgbClr>
                </a:gs>
                <a:gs pos="100000">
                  <a:srgbClr val="29AB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41" name="文本框 240"/>
            <p:cNvSpPr txBox="1"/>
            <p:nvPr/>
          </p:nvSpPr>
          <p:spPr>
            <a:xfrm>
              <a:off x="7839779" y="5880263"/>
              <a:ext cx="2350645"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Grid Friendly</a:t>
              </a:r>
            </a:p>
          </p:txBody>
        </p:sp>
      </p:grpSp>
      <p:pic>
        <p:nvPicPr>
          <p:cNvPr id="59" name="图片 5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3331" y="1836241"/>
            <a:ext cx="644499" cy="509190"/>
          </a:xfrm>
          <a:prstGeom prst="rect">
            <a:avLst/>
          </a:prstGeom>
        </p:spPr>
      </p:pic>
      <p:pic>
        <p:nvPicPr>
          <p:cNvPr id="60" name="图片 5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3331" y="2985889"/>
            <a:ext cx="644499" cy="509190"/>
          </a:xfrm>
          <a:prstGeom prst="rect">
            <a:avLst/>
          </a:prstGeom>
        </p:spPr>
      </p:pic>
      <p:pic>
        <p:nvPicPr>
          <p:cNvPr id="12" name="图片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44139" y="3584454"/>
            <a:ext cx="461936" cy="561380"/>
          </a:xfrm>
          <a:prstGeom prst="rect">
            <a:avLst/>
          </a:prstGeom>
        </p:spPr>
      </p:pic>
      <p:pic>
        <p:nvPicPr>
          <p:cNvPr id="17" name="图片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1905" y="3814268"/>
            <a:ext cx="521185" cy="392724"/>
          </a:xfrm>
          <a:prstGeom prst="rect">
            <a:avLst/>
          </a:prstGeom>
        </p:spPr>
      </p:pic>
      <p:pic>
        <p:nvPicPr>
          <p:cNvPr id="18" name="图片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79810" y="2975561"/>
            <a:ext cx="838883" cy="488152"/>
          </a:xfrm>
          <a:prstGeom prst="rect">
            <a:avLst/>
          </a:prstGeom>
        </p:spPr>
      </p:pic>
      <p:cxnSp>
        <p:nvCxnSpPr>
          <p:cNvPr id="52" name="直接连接符 51"/>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54" name="文本框 53"/>
          <p:cNvSpPr txBox="1"/>
          <p:nvPr/>
        </p:nvSpPr>
        <p:spPr>
          <a:xfrm>
            <a:off x="669220" y="597510"/>
            <a:ext cx="7827079"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cs typeface="Arial" panose="020B0604020202020204" pitchFamily="34" charset="0"/>
              </a:rPr>
              <a:t>GOODWE UTILITY SOLUTION</a:t>
            </a:r>
          </a:p>
        </p:txBody>
      </p:sp>
      <p:sp>
        <p:nvSpPr>
          <p:cNvPr id="55" name="文本框 54"/>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39</a:t>
            </a:r>
            <a:endParaRPr lang="zh-CN" altLang="en-US" sz="1100" dirty="0">
              <a:solidFill>
                <a:schemeClr val="bg1"/>
              </a:solidFill>
              <a:latin typeface="Arial" panose="020B0604020202020204" pitchFamily="34" charset="0"/>
            </a:endParaRPr>
          </a:p>
        </p:txBody>
      </p:sp>
      <p:sp>
        <p:nvSpPr>
          <p:cNvPr id="57" name="文本框 56"/>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2189446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6991969" cy="6858000"/>
          </a:xfrm>
          <a:prstGeom prst="rect">
            <a:avLst/>
          </a:prstGeom>
        </p:spPr>
      </p:pic>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5189" y="0"/>
            <a:ext cx="5355336" cy="6858000"/>
          </a:xfrm>
          <a:prstGeom prst="rect">
            <a:avLst/>
          </a:prstGeom>
        </p:spPr>
      </p:pic>
      <p:sp>
        <p:nvSpPr>
          <p:cNvPr id="7" name="文本框 6"/>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Helvetica" panose="020B0604020202030204" pitchFamily="34" charset="0"/>
              </a:rPr>
              <a:t>04</a:t>
            </a:r>
            <a:endParaRPr lang="zh-CN" altLang="en-US" sz="1100" dirty="0">
              <a:solidFill>
                <a:schemeClr val="bg1"/>
              </a:solidFill>
              <a:latin typeface="Helvetica" panose="020B0604020202030204" pitchFamily="34" charset="0"/>
            </a:endParaRPr>
          </a:p>
        </p:txBody>
      </p:sp>
      <p:sp>
        <p:nvSpPr>
          <p:cNvPr id="8" name="文本框 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Helvetica" panose="020B0604020202030204" pitchFamily="34" charset="0"/>
              </a:rPr>
              <a:t>GOODWE TECHNOLOGIES CO., LTD.</a:t>
            </a:r>
            <a:endParaRPr lang="zh-CN" altLang="en-US" sz="620" dirty="0">
              <a:solidFill>
                <a:schemeClr val="bg1"/>
              </a:solidFill>
              <a:latin typeface="Helvetica" panose="020B0604020202030204" pitchFamily="34" charset="0"/>
            </a:endParaRPr>
          </a:p>
        </p:txBody>
      </p:sp>
      <p:sp>
        <p:nvSpPr>
          <p:cNvPr id="9" name="文本框 8"/>
          <p:cNvSpPr txBox="1"/>
          <p:nvPr/>
        </p:nvSpPr>
        <p:spPr>
          <a:xfrm>
            <a:off x="7305912" y="1135159"/>
            <a:ext cx="3205147" cy="430887"/>
          </a:xfrm>
          <a:prstGeom prst="rect">
            <a:avLst/>
          </a:prstGeom>
          <a:noFill/>
        </p:spPr>
        <p:txBody>
          <a:bodyPr wrap="square" rtlCol="0">
            <a:spAutoFit/>
          </a:bodyPr>
          <a:lstStyle/>
          <a:p>
            <a:r>
              <a:rPr lang="en-US" altLang="zh-CN" sz="2200" dirty="0">
                <a:solidFill>
                  <a:schemeClr val="bg1"/>
                </a:solidFill>
                <a:latin typeface="Helvetica Bold" panose="020B0806030702040204" pitchFamily="34" charset="0"/>
              </a:rPr>
              <a:t>GOODWE FAMILY</a:t>
            </a:r>
            <a:endParaRPr lang="zh-CN" altLang="en-US" sz="2200" dirty="0">
              <a:solidFill>
                <a:schemeClr val="bg1"/>
              </a:solidFill>
              <a:latin typeface="Helvetica Bold" panose="020B0806030702040204" pitchFamily="34" charset="0"/>
            </a:endParaRPr>
          </a:p>
        </p:txBody>
      </p:sp>
      <p:sp>
        <p:nvSpPr>
          <p:cNvPr id="10" name="文本框 9"/>
          <p:cNvSpPr txBox="1"/>
          <p:nvPr/>
        </p:nvSpPr>
        <p:spPr>
          <a:xfrm>
            <a:off x="7305911" y="3023391"/>
            <a:ext cx="3804912" cy="430887"/>
          </a:xfrm>
          <a:prstGeom prst="rect">
            <a:avLst/>
          </a:prstGeom>
          <a:noFill/>
        </p:spPr>
        <p:txBody>
          <a:bodyPr wrap="square" rtlCol="0">
            <a:spAutoFit/>
          </a:bodyPr>
          <a:lstStyle/>
          <a:p>
            <a:r>
              <a:rPr lang="en-US" altLang="zh-CN" sz="2200" dirty="0">
                <a:solidFill>
                  <a:schemeClr val="bg1"/>
                </a:solidFill>
                <a:latin typeface="Helvetica Bold" panose="020B0806030702040204" pitchFamily="34" charset="0"/>
              </a:rPr>
              <a:t>GLOBAL SALES REVENUE</a:t>
            </a:r>
            <a:endParaRPr lang="zh-CN" altLang="en-US" sz="2200" dirty="0">
              <a:solidFill>
                <a:schemeClr val="bg1"/>
              </a:solidFill>
              <a:latin typeface="Helvetica Bold" panose="020B0806030702040204" pitchFamily="34" charset="0"/>
            </a:endParaRPr>
          </a:p>
        </p:txBody>
      </p:sp>
      <p:sp>
        <p:nvSpPr>
          <p:cNvPr id="11" name="文本框 10"/>
          <p:cNvSpPr txBox="1"/>
          <p:nvPr/>
        </p:nvSpPr>
        <p:spPr>
          <a:xfrm>
            <a:off x="7260669" y="2072973"/>
            <a:ext cx="847487" cy="430887"/>
          </a:xfrm>
          <a:prstGeom prst="rect">
            <a:avLst/>
          </a:prstGeom>
          <a:noFill/>
        </p:spPr>
        <p:txBody>
          <a:bodyPr wrap="square" rtlCol="0">
            <a:spAutoFit/>
          </a:bodyPr>
          <a:lstStyle/>
          <a:p>
            <a:r>
              <a:rPr lang="en-US" altLang="zh-CN" sz="2200" dirty="0">
                <a:solidFill>
                  <a:srgbClr val="E60012"/>
                </a:solidFill>
                <a:latin typeface="Helvetica Bold" panose="020B0806030702040204" pitchFamily="34" charset="0"/>
              </a:rPr>
              <a:t>4600</a:t>
            </a:r>
          </a:p>
        </p:txBody>
      </p:sp>
      <p:sp>
        <p:nvSpPr>
          <p:cNvPr id="12" name="文本框 11"/>
          <p:cNvSpPr txBox="1"/>
          <p:nvPr/>
        </p:nvSpPr>
        <p:spPr>
          <a:xfrm>
            <a:off x="7933253" y="2072973"/>
            <a:ext cx="349806" cy="430887"/>
          </a:xfrm>
          <a:prstGeom prst="rect">
            <a:avLst/>
          </a:prstGeom>
          <a:noFill/>
        </p:spPr>
        <p:txBody>
          <a:bodyPr wrap="square" rtlCol="0">
            <a:spAutoFit/>
          </a:bodyPr>
          <a:lstStyle/>
          <a:p>
            <a:r>
              <a:rPr lang="en-US" altLang="zh-CN" sz="2200" dirty="0">
                <a:solidFill>
                  <a:srgbClr val="E60012"/>
                </a:solidFill>
                <a:latin typeface="Helvetica Bold" panose="020B0806030702040204" pitchFamily="34" charset="0"/>
              </a:rPr>
              <a:t>+</a:t>
            </a:r>
            <a:endParaRPr lang="zh-CN" altLang="en-US" sz="2200" dirty="0">
              <a:solidFill>
                <a:srgbClr val="E60012"/>
              </a:solidFill>
              <a:latin typeface="Helvetica Bold" panose="020B0806030702040204" pitchFamily="34" charset="0"/>
            </a:endParaRPr>
          </a:p>
        </p:txBody>
      </p:sp>
      <p:sp>
        <p:nvSpPr>
          <p:cNvPr id="13" name="文本框 12"/>
          <p:cNvSpPr txBox="1"/>
          <p:nvPr/>
        </p:nvSpPr>
        <p:spPr>
          <a:xfrm>
            <a:off x="7268008" y="2396138"/>
            <a:ext cx="1542813"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Total number of employees</a:t>
            </a:r>
            <a:endParaRPr lang="zh-CN" altLang="en-US" sz="800" dirty="0">
              <a:solidFill>
                <a:schemeClr val="bg1"/>
              </a:solidFill>
              <a:latin typeface="Helvetica" panose="020B0604020202030204" pitchFamily="34" charset="0"/>
            </a:endParaRPr>
          </a:p>
        </p:txBody>
      </p:sp>
      <p:sp>
        <p:nvSpPr>
          <p:cNvPr id="14" name="文本框 13"/>
          <p:cNvSpPr txBox="1"/>
          <p:nvPr/>
        </p:nvSpPr>
        <p:spPr>
          <a:xfrm>
            <a:off x="8955644" y="2396138"/>
            <a:ext cx="76303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R&amp;D staff</a:t>
            </a:r>
            <a:endParaRPr lang="zh-CN" altLang="en-US" sz="800" dirty="0">
              <a:solidFill>
                <a:schemeClr val="bg1"/>
              </a:solidFill>
              <a:latin typeface="Helvetica" panose="020B0604020202030204" pitchFamily="34" charset="0"/>
            </a:endParaRPr>
          </a:p>
        </p:txBody>
      </p:sp>
      <p:sp>
        <p:nvSpPr>
          <p:cNvPr id="15" name="文本框 14"/>
          <p:cNvSpPr txBox="1"/>
          <p:nvPr/>
        </p:nvSpPr>
        <p:spPr>
          <a:xfrm>
            <a:off x="10217146" y="2396138"/>
            <a:ext cx="1204746"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Overseas employees</a:t>
            </a:r>
            <a:endParaRPr lang="zh-CN" altLang="en-US" sz="800" dirty="0">
              <a:solidFill>
                <a:schemeClr val="bg1"/>
              </a:solidFill>
              <a:latin typeface="Helvetica" panose="020B0604020202030204" pitchFamily="34" charset="0"/>
            </a:endParaRPr>
          </a:p>
        </p:txBody>
      </p:sp>
      <p:sp>
        <p:nvSpPr>
          <p:cNvPr id="16" name="文本框 15"/>
          <p:cNvSpPr txBox="1"/>
          <p:nvPr/>
        </p:nvSpPr>
        <p:spPr>
          <a:xfrm>
            <a:off x="8955643" y="2072973"/>
            <a:ext cx="847487" cy="430887"/>
          </a:xfrm>
          <a:prstGeom prst="rect">
            <a:avLst/>
          </a:prstGeom>
          <a:noFill/>
        </p:spPr>
        <p:txBody>
          <a:bodyPr wrap="square" rtlCol="0">
            <a:spAutoFit/>
          </a:bodyPr>
          <a:lstStyle/>
          <a:p>
            <a:r>
              <a:rPr lang="en-US" altLang="zh-CN" sz="2200" dirty="0">
                <a:solidFill>
                  <a:srgbClr val="E60012"/>
                </a:solidFill>
                <a:latin typeface="Helvetica Bold" panose="020B0806030702040204" pitchFamily="34" charset="0"/>
              </a:rPr>
              <a:t>850</a:t>
            </a:r>
          </a:p>
        </p:txBody>
      </p:sp>
      <p:sp>
        <p:nvSpPr>
          <p:cNvPr id="17" name="文本框 16"/>
          <p:cNvSpPr txBox="1"/>
          <p:nvPr/>
        </p:nvSpPr>
        <p:spPr>
          <a:xfrm>
            <a:off x="9462678" y="2072973"/>
            <a:ext cx="349806" cy="430887"/>
          </a:xfrm>
          <a:prstGeom prst="rect">
            <a:avLst/>
          </a:prstGeom>
          <a:noFill/>
        </p:spPr>
        <p:txBody>
          <a:bodyPr wrap="square" rtlCol="0">
            <a:spAutoFit/>
          </a:bodyPr>
          <a:lstStyle/>
          <a:p>
            <a:r>
              <a:rPr lang="en-US" altLang="zh-CN" sz="2200" dirty="0">
                <a:solidFill>
                  <a:srgbClr val="E60012"/>
                </a:solidFill>
                <a:latin typeface="Helvetica Bold" panose="020B0806030702040204" pitchFamily="34" charset="0"/>
              </a:rPr>
              <a:t>+</a:t>
            </a:r>
            <a:endParaRPr lang="zh-CN" altLang="en-US" sz="2200" dirty="0">
              <a:solidFill>
                <a:srgbClr val="E60012"/>
              </a:solidFill>
              <a:latin typeface="Helvetica Bold" panose="020B0806030702040204" pitchFamily="34" charset="0"/>
            </a:endParaRPr>
          </a:p>
        </p:txBody>
      </p:sp>
      <p:sp>
        <p:nvSpPr>
          <p:cNvPr id="18" name="文本框 17"/>
          <p:cNvSpPr txBox="1"/>
          <p:nvPr/>
        </p:nvSpPr>
        <p:spPr>
          <a:xfrm>
            <a:off x="10189756" y="2072973"/>
            <a:ext cx="665570" cy="430887"/>
          </a:xfrm>
          <a:prstGeom prst="rect">
            <a:avLst/>
          </a:prstGeom>
          <a:noFill/>
        </p:spPr>
        <p:txBody>
          <a:bodyPr wrap="square" rtlCol="0">
            <a:spAutoFit/>
          </a:bodyPr>
          <a:lstStyle/>
          <a:p>
            <a:r>
              <a:rPr lang="en-US" altLang="zh-CN" sz="2200" dirty="0">
                <a:solidFill>
                  <a:srgbClr val="E60012"/>
                </a:solidFill>
                <a:latin typeface="Helvetica Bold" panose="020B0806030702040204" pitchFamily="34" charset="0"/>
              </a:rPr>
              <a:t>150</a:t>
            </a:r>
          </a:p>
        </p:txBody>
      </p:sp>
      <p:sp>
        <p:nvSpPr>
          <p:cNvPr id="19" name="文本框 18"/>
          <p:cNvSpPr txBox="1"/>
          <p:nvPr/>
        </p:nvSpPr>
        <p:spPr>
          <a:xfrm>
            <a:off x="10680423" y="2072973"/>
            <a:ext cx="349806" cy="430887"/>
          </a:xfrm>
          <a:prstGeom prst="rect">
            <a:avLst/>
          </a:prstGeom>
          <a:noFill/>
        </p:spPr>
        <p:txBody>
          <a:bodyPr wrap="square" rtlCol="0">
            <a:spAutoFit/>
          </a:bodyPr>
          <a:lstStyle/>
          <a:p>
            <a:r>
              <a:rPr lang="en-US" altLang="zh-CN" sz="2200" dirty="0">
                <a:solidFill>
                  <a:srgbClr val="E60012"/>
                </a:solidFill>
                <a:latin typeface="Helvetica Bold" panose="020B0806030702040204" pitchFamily="34" charset="0"/>
              </a:rPr>
              <a:t>+</a:t>
            </a:r>
            <a:endParaRPr lang="zh-CN" altLang="en-US" sz="2200" dirty="0">
              <a:solidFill>
                <a:srgbClr val="E60012"/>
              </a:solidFill>
              <a:latin typeface="Helvetica Bold" panose="020B0806030702040204" pitchFamily="34" charset="0"/>
            </a:endParaRPr>
          </a:p>
        </p:txBody>
      </p:sp>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5581" y="1725262"/>
            <a:ext cx="380391" cy="237744"/>
          </a:xfrm>
          <a:prstGeom prst="rect">
            <a:avLst/>
          </a:prstGeom>
        </p:spPr>
      </p:pic>
      <p:pic>
        <p:nvPicPr>
          <p:cNvPr id="26" name="图片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5261" y="1693943"/>
            <a:ext cx="307483" cy="301143"/>
          </a:xfrm>
          <a:prstGeom prst="rect">
            <a:avLst/>
          </a:prstGeom>
        </p:spPr>
      </p:pic>
      <p:pic>
        <p:nvPicPr>
          <p:cNvPr id="2" name="图片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14376" y="1691788"/>
            <a:ext cx="304313" cy="313823"/>
          </a:xfrm>
          <a:prstGeom prst="rect">
            <a:avLst/>
          </a:prstGeom>
        </p:spPr>
      </p:pic>
      <p:pic>
        <p:nvPicPr>
          <p:cNvPr id="41" name="图片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graphicFrame>
        <p:nvGraphicFramePr>
          <p:cNvPr id="53" name="图表 52"/>
          <p:cNvGraphicFramePr>
            <a:graphicFrameLocks/>
          </p:cNvGraphicFramePr>
          <p:nvPr/>
        </p:nvGraphicFramePr>
        <p:xfrm>
          <a:off x="7176678" y="3571782"/>
          <a:ext cx="4572000" cy="2743200"/>
        </p:xfrm>
        <a:graphic>
          <a:graphicData uri="http://schemas.openxmlformats.org/drawingml/2006/chart">
            <c:chart xmlns:c="http://schemas.openxmlformats.org/drawingml/2006/chart" xmlns:r="http://schemas.openxmlformats.org/officeDocument/2006/relationships" r:id="rId9"/>
          </a:graphicData>
        </a:graphic>
      </p:graphicFrame>
      <p:cxnSp>
        <p:nvCxnSpPr>
          <p:cNvPr id="56" name="直接连接符 55"/>
          <p:cNvCxnSpPr/>
          <p:nvPr/>
        </p:nvCxnSpPr>
        <p:spPr>
          <a:xfrm flipV="1">
            <a:off x="7506117" y="3656716"/>
            <a:ext cx="0" cy="2383900"/>
          </a:xfrm>
          <a:prstGeom prst="line">
            <a:avLst/>
          </a:prstGeom>
          <a:ln w="12700">
            <a:solidFill>
              <a:srgbClr val="01FAFA"/>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509713" y="6040616"/>
            <a:ext cx="4082212" cy="0"/>
          </a:xfrm>
          <a:prstGeom prst="line">
            <a:avLst/>
          </a:prstGeom>
          <a:ln w="12700">
            <a:solidFill>
              <a:srgbClr val="01FAFA"/>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8404421" y="5572824"/>
            <a:ext cx="0" cy="471450"/>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8955643" y="5671396"/>
            <a:ext cx="0" cy="372878"/>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9574055" y="5618541"/>
            <a:ext cx="0" cy="425733"/>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10176610" y="5327836"/>
            <a:ext cx="0" cy="716438"/>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10729261" y="4825709"/>
            <a:ext cx="0" cy="1218565"/>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sp>
        <p:nvSpPr>
          <p:cNvPr id="34" name="任意多边形 33"/>
          <p:cNvSpPr/>
          <p:nvPr/>
        </p:nvSpPr>
        <p:spPr>
          <a:xfrm>
            <a:off x="7812041" y="3836819"/>
            <a:ext cx="3499033" cy="2199818"/>
          </a:xfrm>
          <a:custGeom>
            <a:avLst/>
            <a:gdLst>
              <a:gd name="connsiteX0" fmla="*/ 0 w 3499033"/>
              <a:gd name="connsiteY0" fmla="*/ 2077221 h 2246358"/>
              <a:gd name="connsiteX1" fmla="*/ 591981 w 3499033"/>
              <a:gd name="connsiteY1" fmla="*/ 1791801 h 2246358"/>
              <a:gd name="connsiteX2" fmla="*/ 1162821 w 3499033"/>
              <a:gd name="connsiteY2" fmla="*/ 1876370 h 2246358"/>
              <a:gd name="connsiteX3" fmla="*/ 1770659 w 3499033"/>
              <a:gd name="connsiteY3" fmla="*/ 1834086 h 2246358"/>
              <a:gd name="connsiteX4" fmla="*/ 2362640 w 3499033"/>
              <a:gd name="connsiteY4" fmla="*/ 1543380 h 2246358"/>
              <a:gd name="connsiteX5" fmla="*/ 2922908 w 3499033"/>
              <a:gd name="connsiteY5" fmla="*/ 1041253 h 2246358"/>
              <a:gd name="connsiteX6" fmla="*/ 3499033 w 3499033"/>
              <a:gd name="connsiteY6" fmla="*/ 0 h 2246358"/>
              <a:gd name="connsiteX7" fmla="*/ 3499033 w 3499033"/>
              <a:gd name="connsiteY7" fmla="*/ 2246358 h 2246358"/>
              <a:gd name="connsiteX8" fmla="*/ 10571 w 3499033"/>
              <a:gd name="connsiteY8" fmla="*/ 2246358 h 224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9033" h="2246358">
                <a:moveTo>
                  <a:pt x="0" y="2077221"/>
                </a:moveTo>
                <a:lnTo>
                  <a:pt x="591981" y="1791801"/>
                </a:lnTo>
                <a:lnTo>
                  <a:pt x="1162821" y="1876370"/>
                </a:lnTo>
                <a:lnTo>
                  <a:pt x="1770659" y="1834086"/>
                </a:lnTo>
                <a:lnTo>
                  <a:pt x="2362640" y="1543380"/>
                </a:lnTo>
                <a:lnTo>
                  <a:pt x="2922908" y="1041253"/>
                </a:lnTo>
                <a:lnTo>
                  <a:pt x="3499033" y="0"/>
                </a:lnTo>
                <a:lnTo>
                  <a:pt x="3499033" y="2246358"/>
                </a:lnTo>
                <a:lnTo>
                  <a:pt x="10571" y="2246358"/>
                </a:lnTo>
              </a:path>
            </a:pathLst>
          </a:custGeom>
          <a:gradFill>
            <a:gsLst>
              <a:gs pos="0">
                <a:srgbClr val="01FAFA">
                  <a:alpha val="0"/>
                </a:srgbClr>
              </a:gs>
              <a:gs pos="100000">
                <a:srgbClr val="01FAFA">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p:nvPr/>
        </p:nvCxnSpPr>
        <p:spPr>
          <a:xfrm flipV="1">
            <a:off x="11305386" y="3784455"/>
            <a:ext cx="0" cy="2259819"/>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7829824" y="5866962"/>
            <a:ext cx="0" cy="177312"/>
          </a:xfrm>
          <a:prstGeom prst="line">
            <a:avLst/>
          </a:prstGeom>
          <a:ln w="9525">
            <a:solidFill>
              <a:srgbClr val="01FAFA">
                <a:alpha val="25000"/>
              </a:srgbClr>
            </a:solidFill>
            <a:prstDash val="dash"/>
          </a:ln>
        </p:spPr>
        <p:style>
          <a:lnRef idx="1">
            <a:schemeClr val="accent1"/>
          </a:lnRef>
          <a:fillRef idx="0">
            <a:schemeClr val="accent1"/>
          </a:fillRef>
          <a:effectRef idx="0">
            <a:schemeClr val="accent1"/>
          </a:effectRef>
          <a:fontRef idx="minor">
            <a:schemeClr val="tx1"/>
          </a:fontRef>
        </p:style>
      </p:cxnSp>
      <p:sp>
        <p:nvSpPr>
          <p:cNvPr id="71" name="文本框 12"/>
          <p:cNvSpPr txBox="1"/>
          <p:nvPr/>
        </p:nvSpPr>
        <p:spPr>
          <a:xfrm>
            <a:off x="7626702" y="5518799"/>
            <a:ext cx="54289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65.34</a:t>
            </a:r>
            <a:endParaRPr lang="zh-CN" altLang="en-US" sz="800" dirty="0">
              <a:solidFill>
                <a:schemeClr val="bg1"/>
              </a:solidFill>
              <a:latin typeface="Helvetica" panose="020B0604020202030204" pitchFamily="34" charset="0"/>
            </a:endParaRPr>
          </a:p>
        </p:txBody>
      </p:sp>
      <p:sp>
        <p:nvSpPr>
          <p:cNvPr id="72" name="文本框 12"/>
          <p:cNvSpPr txBox="1"/>
          <p:nvPr/>
        </p:nvSpPr>
        <p:spPr>
          <a:xfrm>
            <a:off x="8170894" y="5315799"/>
            <a:ext cx="54289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161.57</a:t>
            </a:r>
            <a:endParaRPr lang="zh-CN" altLang="en-US" sz="800" dirty="0">
              <a:solidFill>
                <a:schemeClr val="bg1"/>
              </a:solidFill>
              <a:latin typeface="Helvetica" panose="020B0604020202030204" pitchFamily="34" charset="0"/>
            </a:endParaRPr>
          </a:p>
        </p:txBody>
      </p:sp>
      <p:sp>
        <p:nvSpPr>
          <p:cNvPr id="75" name="文本框 12"/>
          <p:cNvSpPr txBox="1"/>
          <p:nvPr/>
        </p:nvSpPr>
        <p:spPr>
          <a:xfrm>
            <a:off x="8733784" y="5437507"/>
            <a:ext cx="54289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128.83</a:t>
            </a:r>
            <a:endParaRPr lang="zh-CN" altLang="en-US" sz="800" dirty="0">
              <a:solidFill>
                <a:schemeClr val="bg1"/>
              </a:solidFill>
              <a:latin typeface="Helvetica" panose="020B0604020202030204" pitchFamily="34" charset="0"/>
            </a:endParaRPr>
          </a:p>
        </p:txBody>
      </p:sp>
      <p:sp>
        <p:nvSpPr>
          <p:cNvPr id="76" name="文本框 12"/>
          <p:cNvSpPr txBox="1"/>
          <p:nvPr/>
        </p:nvSpPr>
        <p:spPr>
          <a:xfrm>
            <a:off x="9343930" y="5305046"/>
            <a:ext cx="54289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145.44</a:t>
            </a:r>
          </a:p>
        </p:txBody>
      </p:sp>
      <p:sp>
        <p:nvSpPr>
          <p:cNvPr id="77" name="文本框 12"/>
          <p:cNvSpPr txBox="1"/>
          <p:nvPr/>
        </p:nvSpPr>
        <p:spPr>
          <a:xfrm>
            <a:off x="9869072" y="5014191"/>
            <a:ext cx="54289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244.44</a:t>
            </a:r>
          </a:p>
        </p:txBody>
      </p:sp>
      <p:sp>
        <p:nvSpPr>
          <p:cNvPr id="78" name="文本框 12"/>
          <p:cNvSpPr txBox="1"/>
          <p:nvPr/>
        </p:nvSpPr>
        <p:spPr>
          <a:xfrm>
            <a:off x="10326619" y="4591735"/>
            <a:ext cx="542892" cy="215444"/>
          </a:xfrm>
          <a:prstGeom prst="rect">
            <a:avLst/>
          </a:prstGeom>
          <a:noFill/>
        </p:spPr>
        <p:txBody>
          <a:bodyPr wrap="square" rtlCol="0">
            <a:spAutoFit/>
          </a:bodyPr>
          <a:lstStyle/>
          <a:p>
            <a:r>
              <a:rPr lang="en-US" altLang="zh-CN" sz="800" dirty="0">
                <a:solidFill>
                  <a:schemeClr val="bg1"/>
                </a:solidFill>
                <a:latin typeface="Helvetica" panose="020B0604020202030204" pitchFamily="34" charset="0"/>
              </a:rPr>
              <a:t>420.5</a:t>
            </a:r>
          </a:p>
        </p:txBody>
      </p:sp>
      <p:sp>
        <p:nvSpPr>
          <p:cNvPr id="79" name="文本框 78"/>
          <p:cNvSpPr txBox="1"/>
          <p:nvPr/>
        </p:nvSpPr>
        <p:spPr>
          <a:xfrm>
            <a:off x="10387318" y="3570090"/>
            <a:ext cx="1083266" cy="400110"/>
          </a:xfrm>
          <a:prstGeom prst="rect">
            <a:avLst/>
          </a:prstGeom>
          <a:noFill/>
        </p:spPr>
        <p:txBody>
          <a:bodyPr wrap="square" rtlCol="0">
            <a:spAutoFit/>
          </a:bodyPr>
          <a:lstStyle/>
          <a:p>
            <a:r>
              <a:rPr lang="en-US" altLang="zh-CN" sz="2000" dirty="0">
                <a:solidFill>
                  <a:srgbClr val="E60012"/>
                </a:solidFill>
                <a:latin typeface="Helvetica Bold" panose="020B0806030702040204" pitchFamily="34" charset="0"/>
              </a:rPr>
              <a:t>780.00</a:t>
            </a:r>
            <a:endParaRPr lang="zh-CN" altLang="en-US" sz="2000" dirty="0">
              <a:solidFill>
                <a:srgbClr val="E60012"/>
              </a:solidFill>
              <a:latin typeface="Helvetica Bold" panose="020B0806030702040204" pitchFamily="34" charset="0"/>
            </a:endParaRPr>
          </a:p>
        </p:txBody>
      </p:sp>
      <p:sp>
        <p:nvSpPr>
          <p:cNvPr id="80" name="文本框 12"/>
          <p:cNvSpPr txBox="1"/>
          <p:nvPr/>
        </p:nvSpPr>
        <p:spPr>
          <a:xfrm>
            <a:off x="7461297" y="3595183"/>
            <a:ext cx="1199436" cy="200055"/>
          </a:xfrm>
          <a:prstGeom prst="rect">
            <a:avLst/>
          </a:prstGeom>
          <a:noFill/>
        </p:spPr>
        <p:txBody>
          <a:bodyPr wrap="square" rtlCol="0">
            <a:spAutoFit/>
          </a:bodyPr>
          <a:lstStyle/>
          <a:p>
            <a:r>
              <a:rPr lang="en-US" altLang="zh-CN" sz="700" dirty="0">
                <a:solidFill>
                  <a:schemeClr val="bg1"/>
                </a:solidFill>
                <a:latin typeface="Helvetica" panose="020B0604020202030204" pitchFamily="34" charset="0"/>
              </a:rPr>
              <a:t>Turnover (Millions USD)</a:t>
            </a:r>
            <a:endParaRPr lang="zh-CN" altLang="en-US" sz="700" dirty="0">
              <a:solidFill>
                <a:schemeClr val="bg1"/>
              </a:solidFill>
              <a:latin typeface="Helvetica" panose="020B0604020202030204" pitchFamily="34" charset="0"/>
            </a:endParaRPr>
          </a:p>
        </p:txBody>
      </p:sp>
      <p:grpSp>
        <p:nvGrpSpPr>
          <p:cNvPr id="20" name="组合 19"/>
          <p:cNvGrpSpPr/>
          <p:nvPr/>
        </p:nvGrpSpPr>
        <p:grpSpPr>
          <a:xfrm>
            <a:off x="7595776" y="6073188"/>
            <a:ext cx="3898400" cy="223138"/>
            <a:chOff x="7598005" y="6061191"/>
            <a:chExt cx="3898400" cy="223138"/>
          </a:xfrm>
        </p:grpSpPr>
        <p:sp>
          <p:nvSpPr>
            <p:cNvPr id="4" name="文本框 3"/>
            <p:cNvSpPr txBox="1"/>
            <p:nvPr/>
          </p:nvSpPr>
          <p:spPr>
            <a:xfrm>
              <a:off x="7598005" y="6061191"/>
              <a:ext cx="402674" cy="223138"/>
            </a:xfrm>
            <a:prstGeom prst="rect">
              <a:avLst/>
            </a:prstGeom>
            <a:noFill/>
          </p:spPr>
          <p:txBody>
            <a:bodyPr wrap="none" rtlCol="0">
              <a:spAutoFit/>
            </a:bodyPr>
            <a:lstStyle/>
            <a:p>
              <a:r>
                <a:rPr lang="en-US" altLang="zh-CN" sz="850" dirty="0">
                  <a:solidFill>
                    <a:srgbClr val="01FAFA"/>
                  </a:solidFill>
                </a:rPr>
                <a:t>2016</a:t>
              </a:r>
              <a:endParaRPr lang="zh-CN" altLang="en-US" sz="850" dirty="0">
                <a:solidFill>
                  <a:srgbClr val="01FAFA"/>
                </a:solidFill>
              </a:endParaRPr>
            </a:p>
          </p:txBody>
        </p:sp>
        <p:sp>
          <p:nvSpPr>
            <p:cNvPr id="43" name="文本框 42"/>
            <p:cNvSpPr txBox="1"/>
            <p:nvPr/>
          </p:nvSpPr>
          <p:spPr>
            <a:xfrm>
              <a:off x="8182293" y="6061191"/>
              <a:ext cx="402674" cy="223138"/>
            </a:xfrm>
            <a:prstGeom prst="rect">
              <a:avLst/>
            </a:prstGeom>
            <a:noFill/>
          </p:spPr>
          <p:txBody>
            <a:bodyPr wrap="none" rtlCol="0">
              <a:spAutoFit/>
            </a:bodyPr>
            <a:lstStyle/>
            <a:p>
              <a:r>
                <a:rPr lang="en-US" altLang="zh-CN" sz="850" dirty="0">
                  <a:solidFill>
                    <a:srgbClr val="01FAFA"/>
                  </a:solidFill>
                </a:rPr>
                <a:t>2017</a:t>
              </a:r>
              <a:endParaRPr lang="zh-CN" altLang="en-US" sz="850" dirty="0">
                <a:solidFill>
                  <a:srgbClr val="01FAFA"/>
                </a:solidFill>
              </a:endParaRPr>
            </a:p>
          </p:txBody>
        </p:sp>
        <p:sp>
          <p:nvSpPr>
            <p:cNvPr id="44" name="文本框 43"/>
            <p:cNvSpPr txBox="1"/>
            <p:nvPr/>
          </p:nvSpPr>
          <p:spPr>
            <a:xfrm>
              <a:off x="8775471" y="6061191"/>
              <a:ext cx="402674" cy="223138"/>
            </a:xfrm>
            <a:prstGeom prst="rect">
              <a:avLst/>
            </a:prstGeom>
            <a:noFill/>
          </p:spPr>
          <p:txBody>
            <a:bodyPr wrap="none" rtlCol="0">
              <a:spAutoFit/>
            </a:bodyPr>
            <a:lstStyle/>
            <a:p>
              <a:r>
                <a:rPr lang="en-US" altLang="zh-CN" sz="850" dirty="0">
                  <a:solidFill>
                    <a:srgbClr val="01FAFA"/>
                  </a:solidFill>
                </a:rPr>
                <a:t>2018</a:t>
              </a:r>
              <a:endParaRPr lang="zh-CN" altLang="en-US" sz="850" dirty="0">
                <a:solidFill>
                  <a:srgbClr val="01FAFA"/>
                </a:solidFill>
              </a:endParaRPr>
            </a:p>
          </p:txBody>
        </p:sp>
        <p:sp>
          <p:nvSpPr>
            <p:cNvPr id="45" name="文本框 44"/>
            <p:cNvSpPr txBox="1"/>
            <p:nvPr/>
          </p:nvSpPr>
          <p:spPr>
            <a:xfrm>
              <a:off x="9357285" y="6061191"/>
              <a:ext cx="402674" cy="223138"/>
            </a:xfrm>
            <a:prstGeom prst="rect">
              <a:avLst/>
            </a:prstGeom>
            <a:noFill/>
          </p:spPr>
          <p:txBody>
            <a:bodyPr wrap="none" rtlCol="0">
              <a:spAutoFit/>
            </a:bodyPr>
            <a:lstStyle/>
            <a:p>
              <a:r>
                <a:rPr lang="en-US" altLang="zh-CN" sz="850" dirty="0">
                  <a:solidFill>
                    <a:srgbClr val="01FAFA"/>
                  </a:solidFill>
                </a:rPr>
                <a:t>2019</a:t>
              </a:r>
              <a:endParaRPr lang="zh-CN" altLang="en-US" sz="850" dirty="0">
                <a:solidFill>
                  <a:srgbClr val="01FAFA"/>
                </a:solidFill>
              </a:endParaRPr>
            </a:p>
          </p:txBody>
        </p:sp>
        <p:sp>
          <p:nvSpPr>
            <p:cNvPr id="46" name="文本框 45"/>
            <p:cNvSpPr txBox="1"/>
            <p:nvPr/>
          </p:nvSpPr>
          <p:spPr>
            <a:xfrm>
              <a:off x="9939451" y="6061191"/>
              <a:ext cx="402674" cy="223138"/>
            </a:xfrm>
            <a:prstGeom prst="rect">
              <a:avLst/>
            </a:prstGeom>
            <a:noFill/>
          </p:spPr>
          <p:txBody>
            <a:bodyPr wrap="none" rtlCol="0">
              <a:spAutoFit/>
            </a:bodyPr>
            <a:lstStyle/>
            <a:p>
              <a:r>
                <a:rPr lang="en-US" altLang="zh-CN" sz="850" dirty="0">
                  <a:solidFill>
                    <a:srgbClr val="01FAFA"/>
                  </a:solidFill>
                </a:rPr>
                <a:t>2020</a:t>
              </a:r>
              <a:endParaRPr lang="zh-CN" altLang="en-US" sz="850" dirty="0">
                <a:solidFill>
                  <a:srgbClr val="01FAFA"/>
                </a:solidFill>
              </a:endParaRPr>
            </a:p>
          </p:txBody>
        </p:sp>
        <p:sp>
          <p:nvSpPr>
            <p:cNvPr id="47" name="文本框 46"/>
            <p:cNvSpPr txBox="1"/>
            <p:nvPr/>
          </p:nvSpPr>
          <p:spPr>
            <a:xfrm>
              <a:off x="10533087" y="6061191"/>
              <a:ext cx="402674" cy="223138"/>
            </a:xfrm>
            <a:prstGeom prst="rect">
              <a:avLst/>
            </a:prstGeom>
            <a:noFill/>
          </p:spPr>
          <p:txBody>
            <a:bodyPr wrap="none" rtlCol="0">
              <a:spAutoFit/>
            </a:bodyPr>
            <a:lstStyle/>
            <a:p>
              <a:r>
                <a:rPr lang="en-US" altLang="zh-CN" sz="850" dirty="0">
                  <a:solidFill>
                    <a:srgbClr val="01FAFA"/>
                  </a:solidFill>
                </a:rPr>
                <a:t>2021</a:t>
              </a:r>
              <a:endParaRPr lang="zh-CN" altLang="en-US" sz="850" dirty="0">
                <a:solidFill>
                  <a:srgbClr val="01FAFA"/>
                </a:solidFill>
              </a:endParaRPr>
            </a:p>
          </p:txBody>
        </p:sp>
        <p:sp>
          <p:nvSpPr>
            <p:cNvPr id="48" name="文本框 47"/>
            <p:cNvSpPr txBox="1"/>
            <p:nvPr/>
          </p:nvSpPr>
          <p:spPr>
            <a:xfrm>
              <a:off x="11093731" y="6061191"/>
              <a:ext cx="402674" cy="223138"/>
            </a:xfrm>
            <a:prstGeom prst="rect">
              <a:avLst/>
            </a:prstGeom>
            <a:noFill/>
          </p:spPr>
          <p:txBody>
            <a:bodyPr wrap="none" rtlCol="0">
              <a:spAutoFit/>
            </a:bodyPr>
            <a:lstStyle/>
            <a:p>
              <a:r>
                <a:rPr lang="en-US" altLang="zh-CN" sz="850" dirty="0">
                  <a:solidFill>
                    <a:srgbClr val="01FAFA"/>
                  </a:solidFill>
                </a:rPr>
                <a:t>2022</a:t>
              </a:r>
              <a:endParaRPr lang="zh-CN" altLang="en-US" sz="850" dirty="0">
                <a:solidFill>
                  <a:srgbClr val="01FAFA"/>
                </a:solidFill>
              </a:endParaRPr>
            </a:p>
          </p:txBody>
        </p:sp>
      </p:grpSp>
    </p:spTree>
    <p:extLst>
      <p:ext uri="{BB962C8B-B14F-4D97-AF65-F5344CB8AC3E}">
        <p14:creationId xmlns:p14="http://schemas.microsoft.com/office/powerpoint/2010/main" val="156572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286065" cy="6858000"/>
          </a:xfrm>
          <a:prstGeom prst="rect">
            <a:avLst/>
          </a:prstGeom>
        </p:spPr>
      </p:pic>
      <p:sp>
        <p:nvSpPr>
          <p:cNvPr id="69" name="矩形 68">
            <a:extLst>
              <a:ext uri="{FF2B5EF4-FFF2-40B4-BE49-F238E27FC236}">
                <a16:creationId xmlns:a16="http://schemas.microsoft.com/office/drawing/2014/main" xmlns="" id="{DB658CA0-A7AB-BC40-ADFA-0EF644831AD8}"/>
              </a:ext>
            </a:extLst>
          </p:cNvPr>
          <p:cNvSpPr/>
          <p:nvPr/>
        </p:nvSpPr>
        <p:spPr>
          <a:xfrm>
            <a:off x="-7570380" y="0"/>
            <a:ext cx="19762380" cy="6858000"/>
          </a:xfrm>
          <a:prstGeom prst="rect">
            <a:avLst/>
          </a:prstGeom>
          <a:gradFill flip="none" rotWithShape="1">
            <a:gsLst>
              <a:gs pos="100000">
                <a:schemeClr val="tx1">
                  <a:alpha val="0"/>
                </a:schemeClr>
              </a:gs>
              <a:gs pos="16000">
                <a:schemeClr val="tx1"/>
              </a:gs>
              <a:gs pos="53000">
                <a:schemeClr val="tx1">
                  <a:alpha val="55000"/>
                </a:schemeClr>
              </a:gs>
            </a:gsLst>
            <a:lin ang="10800000" scaled="1"/>
            <a:tileRect/>
          </a:gra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99" dirty="0"/>
          </a:p>
        </p:txBody>
      </p:sp>
      <p:sp>
        <p:nvSpPr>
          <p:cNvPr id="52" name="圆角矩形 51"/>
          <p:cNvSpPr/>
          <p:nvPr/>
        </p:nvSpPr>
        <p:spPr>
          <a:xfrm>
            <a:off x="2931513" y="1971452"/>
            <a:ext cx="6082365" cy="490910"/>
          </a:xfrm>
          <a:prstGeom prst="round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1050A"/>
              </a:solidFill>
            </a:endParaRPr>
          </a:p>
        </p:txBody>
      </p:sp>
      <p:sp>
        <p:nvSpPr>
          <p:cNvPr id="22" name="文本框 21">
            <a:extLst>
              <a:ext uri="{FF2B5EF4-FFF2-40B4-BE49-F238E27FC236}">
                <a16:creationId xmlns:a16="http://schemas.microsoft.com/office/drawing/2014/main" xmlns="" id="{A76DA9FB-02A0-2742-B0F1-EBC5C124AAC5}"/>
              </a:ext>
            </a:extLst>
          </p:cNvPr>
          <p:cNvSpPr txBox="1"/>
          <p:nvPr/>
        </p:nvSpPr>
        <p:spPr>
          <a:xfrm>
            <a:off x="4373357" y="2903766"/>
            <a:ext cx="3198676" cy="307777"/>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400" dirty="0">
                <a:solidFill>
                  <a:schemeClr val="bg1"/>
                </a:solidFill>
                <a:latin typeface="Arial" panose="020B0604020202020204" pitchFamily="34" charset="0"/>
                <a:ea typeface="+mj-ea"/>
                <a:cs typeface="Arial" panose="020B0604020202020204" pitchFamily="34" charset="0"/>
              </a:rPr>
              <a:t>Industry Ecosystem Services</a:t>
            </a:r>
            <a:endParaRPr lang="zh-CN" altLang="en-US" sz="1400" dirty="0">
              <a:ln>
                <a:noFill/>
              </a:ln>
              <a:solidFill>
                <a:schemeClr val="bg1"/>
              </a:solidFill>
              <a:latin typeface="Arial" panose="020B0604020202020204" pitchFamily="34" charset="0"/>
              <a:ea typeface="+mj-ea"/>
              <a:cs typeface="Arial" panose="020B0604020202020204" pitchFamily="34" charset="0"/>
            </a:endParaRPr>
          </a:p>
        </p:txBody>
      </p:sp>
      <p:cxnSp>
        <p:nvCxnSpPr>
          <p:cNvPr id="5" name="直接连接符 30">
            <a:extLst>
              <a:ext uri="{FF2B5EF4-FFF2-40B4-BE49-F238E27FC236}">
                <a16:creationId xmlns:a16="http://schemas.microsoft.com/office/drawing/2014/main" xmlns="" id="{A8739588-1854-EA4B-A700-B84100E83D36}"/>
              </a:ext>
            </a:extLst>
          </p:cNvPr>
          <p:cNvCxnSpPr/>
          <p:nvPr/>
        </p:nvCxnSpPr>
        <p:spPr>
          <a:xfrm>
            <a:off x="811316" y="-1790306"/>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xmlns="" id="{F52A3FB1-AF63-4140-B935-C0F322883F72}"/>
              </a:ext>
            </a:extLst>
          </p:cNvPr>
          <p:cNvSpPr txBox="1"/>
          <p:nvPr/>
        </p:nvSpPr>
        <p:spPr>
          <a:xfrm>
            <a:off x="3429701" y="5356571"/>
            <a:ext cx="1061989" cy="276999"/>
          </a:xfrm>
          <a:prstGeom prst="rect">
            <a:avLst/>
          </a:prstGeom>
          <a:noFill/>
        </p:spPr>
        <p:txBody>
          <a:bodyPr wrap="square" rtlCol="0">
            <a:spAutoFit/>
          </a:bodyPr>
          <a:lstStyle/>
          <a:p>
            <a:pPr algn="ctr"/>
            <a:r>
              <a:rPr lang="en-US" altLang="zh-CN" sz="1200" b="1" dirty="0">
                <a:solidFill>
                  <a:schemeClr val="bg1"/>
                </a:solidFill>
                <a:latin typeface="Arial" panose="020B0604020202020204" pitchFamily="34" charset="0"/>
                <a:cs typeface="Arial" panose="020B0604020202020204" pitchFamily="34" charset="0"/>
              </a:rPr>
              <a:t>Digitalize</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xmlns="" id="{5BC199B2-9D7B-E84B-802D-8C84176372F7}"/>
              </a:ext>
            </a:extLst>
          </p:cNvPr>
          <p:cNvSpPr txBox="1"/>
          <p:nvPr/>
        </p:nvSpPr>
        <p:spPr>
          <a:xfrm>
            <a:off x="5361504" y="5356571"/>
            <a:ext cx="1222382" cy="276999"/>
          </a:xfrm>
          <a:prstGeom prst="rect">
            <a:avLst/>
          </a:prstGeom>
          <a:noFill/>
        </p:spPr>
        <p:txBody>
          <a:bodyPr wrap="square" rtlCol="0">
            <a:spAutoFit/>
          </a:bodyPr>
          <a:lstStyle/>
          <a:p>
            <a:pPr algn="ctr"/>
            <a:r>
              <a:rPr lang="en-US" altLang="zh-CN" sz="1200" b="1" dirty="0">
                <a:solidFill>
                  <a:schemeClr val="bg1"/>
                </a:solidFill>
                <a:latin typeface="Arial" panose="020B0604020202020204" pitchFamily="34" charset="0"/>
                <a:cs typeface="Arial" panose="020B0604020202020204" pitchFamily="34" charset="0"/>
              </a:rPr>
              <a:t>Systemize</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xmlns="" id="{15E0F2D0-C3D4-894E-A91B-56063FFFA181}"/>
              </a:ext>
            </a:extLst>
          </p:cNvPr>
          <p:cNvSpPr txBox="1"/>
          <p:nvPr/>
        </p:nvSpPr>
        <p:spPr>
          <a:xfrm>
            <a:off x="7265719" y="5356571"/>
            <a:ext cx="1241587" cy="276999"/>
          </a:xfrm>
          <a:prstGeom prst="rect">
            <a:avLst/>
          </a:prstGeom>
          <a:noFill/>
        </p:spPr>
        <p:txBody>
          <a:bodyPr wrap="square" rtlCol="0">
            <a:spAutoFit/>
          </a:bodyPr>
          <a:lstStyle/>
          <a:p>
            <a:pPr algn="ctr"/>
            <a:r>
              <a:rPr lang="en-US" altLang="zh-CN" sz="1200" b="1" dirty="0" err="1">
                <a:solidFill>
                  <a:schemeClr val="bg1"/>
                </a:solidFill>
                <a:latin typeface="Arial" panose="020B0604020202020204" pitchFamily="34" charset="0"/>
                <a:cs typeface="Arial" panose="020B0604020202020204" pitchFamily="34" charset="0"/>
              </a:rPr>
              <a:t>Intelligentize</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 name="圆角矩形 1"/>
          <p:cNvSpPr/>
          <p:nvPr/>
        </p:nvSpPr>
        <p:spPr>
          <a:xfrm>
            <a:off x="2931513" y="5725295"/>
            <a:ext cx="6082365" cy="533174"/>
          </a:xfrm>
          <a:prstGeom prst="roundRect">
            <a:avLst/>
          </a:prstGeom>
          <a:gradFill flip="none" rotWithShape="1">
            <a:gsLst>
              <a:gs pos="0">
                <a:srgbClr val="FF0000"/>
              </a:gs>
              <a:gs pos="100000">
                <a:schemeClr val="accent1">
                  <a:lumMod val="7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圆角矩形 5"/>
          <p:cNvSpPr/>
          <p:nvPr/>
        </p:nvSpPr>
        <p:spPr>
          <a:xfrm>
            <a:off x="1415627" y="3243719"/>
            <a:ext cx="9114136" cy="1497628"/>
          </a:xfrm>
          <a:prstGeom prst="round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1050A"/>
              </a:solidFill>
            </a:endParaRPr>
          </a:p>
        </p:txBody>
      </p:sp>
      <p:sp>
        <p:nvSpPr>
          <p:cNvPr id="23" name="文本框 22">
            <a:extLst>
              <a:ext uri="{FF2B5EF4-FFF2-40B4-BE49-F238E27FC236}">
                <a16:creationId xmlns:a16="http://schemas.microsoft.com/office/drawing/2014/main" xmlns="" id="{1139036E-85FE-BD4B-BECF-96A5D6E052D8}"/>
              </a:ext>
            </a:extLst>
          </p:cNvPr>
          <p:cNvSpPr txBox="1"/>
          <p:nvPr/>
        </p:nvSpPr>
        <p:spPr>
          <a:xfrm>
            <a:off x="1575606" y="4008793"/>
            <a:ext cx="2102694" cy="253916"/>
          </a:xfrm>
          <a:prstGeom prst="rect">
            <a:avLst/>
          </a:prstGeom>
          <a:noFill/>
        </p:spPr>
        <p:txBody>
          <a:bodyPr wrap="square" rtlCol="0">
            <a:spAutoFit/>
          </a:bodyPr>
          <a:lstStyle/>
          <a:p>
            <a:pPr algn="ctr"/>
            <a:r>
              <a:rPr lang="en-US" altLang="zh-CN" sz="1050" dirty="0">
                <a:solidFill>
                  <a:schemeClr val="bg1"/>
                </a:solidFill>
                <a:latin typeface="Arial" panose="020B0604020202020204" pitchFamily="34" charset="0"/>
                <a:cs typeface="Arial" panose="020B0604020202020204" pitchFamily="34" charset="0"/>
              </a:rPr>
              <a:t>Energy Planning and Design</a:t>
            </a:r>
            <a:endParaRPr lang="zh-CN" altLang="en-US" sz="1050" dirty="0">
              <a:solidFill>
                <a:schemeClr val="bg1"/>
              </a:solidFill>
              <a:latin typeface="Arial" panose="020B0604020202020204" pitchFamily="34" charset="0"/>
              <a:cs typeface="Arial" panose="020B0604020202020204" pitchFamily="34" charset="0"/>
            </a:endParaRPr>
          </a:p>
        </p:txBody>
      </p:sp>
      <p:pic>
        <p:nvPicPr>
          <p:cNvPr id="87" name="图片 86">
            <a:extLst>
              <a:ext uri="{FF2B5EF4-FFF2-40B4-BE49-F238E27FC236}">
                <a16:creationId xmlns:a16="http://schemas.microsoft.com/office/drawing/2014/main" xmlns="" id="{7C23A436-BEEB-854D-855F-678E566971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377629" y="3605341"/>
            <a:ext cx="482655" cy="451332"/>
          </a:xfrm>
          <a:prstGeom prst="rect">
            <a:avLst/>
          </a:prstGeom>
        </p:spPr>
      </p:pic>
      <p:sp>
        <p:nvSpPr>
          <p:cNvPr id="24" name="文本框 23">
            <a:extLst>
              <a:ext uri="{FF2B5EF4-FFF2-40B4-BE49-F238E27FC236}">
                <a16:creationId xmlns:a16="http://schemas.microsoft.com/office/drawing/2014/main" xmlns="" id="{994A6516-4358-094E-9C68-41FB4A7FA440}"/>
              </a:ext>
            </a:extLst>
          </p:cNvPr>
          <p:cNvSpPr txBox="1"/>
          <p:nvPr/>
        </p:nvSpPr>
        <p:spPr>
          <a:xfrm>
            <a:off x="3575313" y="4018594"/>
            <a:ext cx="2178237" cy="253916"/>
          </a:xfrm>
          <a:prstGeom prst="rect">
            <a:avLst/>
          </a:prstGeom>
          <a:noFill/>
        </p:spPr>
        <p:txBody>
          <a:bodyPr wrap="square" rtlCol="0">
            <a:spAutoFit/>
          </a:bodyPr>
          <a:lstStyle/>
          <a:p>
            <a:pPr algn="ctr"/>
            <a:r>
              <a:rPr lang="en-US" altLang="zh-CN" sz="1050" dirty="0">
                <a:solidFill>
                  <a:schemeClr val="bg1"/>
                </a:solidFill>
                <a:latin typeface="Arial" panose="020B0604020202020204" pitchFamily="34" charset="0"/>
                <a:cs typeface="Arial" panose="020B0604020202020204" pitchFamily="34" charset="0"/>
              </a:rPr>
              <a:t>Energy Finance and Investment</a:t>
            </a:r>
          </a:p>
        </p:txBody>
      </p:sp>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8076" y="3651683"/>
            <a:ext cx="372710" cy="462277"/>
          </a:xfrm>
          <a:prstGeom prst="rect">
            <a:avLst/>
          </a:prstGeom>
        </p:spPr>
      </p:pic>
      <p:sp>
        <p:nvSpPr>
          <p:cNvPr id="26" name="文本框 25">
            <a:extLst>
              <a:ext uri="{FF2B5EF4-FFF2-40B4-BE49-F238E27FC236}">
                <a16:creationId xmlns:a16="http://schemas.microsoft.com/office/drawing/2014/main" xmlns="" id="{6C7C5105-F4CF-9B49-8672-E45A24C5D31D}"/>
              </a:ext>
            </a:extLst>
          </p:cNvPr>
          <p:cNvSpPr txBox="1"/>
          <p:nvPr/>
        </p:nvSpPr>
        <p:spPr>
          <a:xfrm>
            <a:off x="7853220" y="4004299"/>
            <a:ext cx="2509714" cy="253916"/>
          </a:xfrm>
          <a:prstGeom prst="rect">
            <a:avLst/>
          </a:prstGeom>
          <a:noFill/>
        </p:spPr>
        <p:txBody>
          <a:bodyPr wrap="square" rtlCol="0">
            <a:spAutoFit/>
          </a:bodyPr>
          <a:lstStyle/>
          <a:p>
            <a:pPr algn="ctr"/>
            <a:r>
              <a:rPr lang="en-US" altLang="zh-CN" sz="1050" dirty="0">
                <a:solidFill>
                  <a:schemeClr val="bg1"/>
                </a:solidFill>
                <a:latin typeface="Arial" panose="020B0604020202020204" pitchFamily="34" charset="0"/>
                <a:cs typeface="Arial" panose="020B0604020202020204" pitchFamily="34" charset="0"/>
              </a:rPr>
              <a:t>Energy Construction and Operation</a:t>
            </a:r>
            <a:endParaRPr lang="zh-CN" altLang="en-US" sz="1050" dirty="0">
              <a:solidFill>
                <a:schemeClr val="bg1"/>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xmlns="" id="{F46160C6-A01F-1A45-94FC-CBD60ADFAAFA}"/>
              </a:ext>
            </a:extLst>
          </p:cNvPr>
          <p:cNvSpPr txBox="1"/>
          <p:nvPr/>
        </p:nvSpPr>
        <p:spPr>
          <a:xfrm>
            <a:off x="5571776" y="4017180"/>
            <a:ext cx="2424539" cy="469359"/>
          </a:xfrm>
          <a:prstGeom prst="rect">
            <a:avLst/>
          </a:prstGeom>
          <a:noFill/>
        </p:spPr>
        <p:txBody>
          <a:bodyPr wrap="square" rtlCol="0">
            <a:spAutoFit/>
          </a:bodyPr>
          <a:lstStyle/>
          <a:p>
            <a:pPr algn="ctr"/>
            <a:r>
              <a:rPr lang="en-US" altLang="zh-CN" sz="1050" dirty="0">
                <a:solidFill>
                  <a:schemeClr val="bg1"/>
                </a:solidFill>
                <a:latin typeface="Arial" panose="020B0604020202020204" pitchFamily="34" charset="0"/>
                <a:cs typeface="Arial" panose="020B0604020202020204" pitchFamily="34" charset="0"/>
              </a:rPr>
              <a:t>Equipment Selection and Supply</a:t>
            </a:r>
          </a:p>
          <a:p>
            <a:endParaRPr lang="en-US" altLang="zh-CN" sz="1400" dirty="0">
              <a:solidFill>
                <a:schemeClr val="bg1"/>
              </a:solidFill>
              <a:latin typeface="Arial" panose="020B0604020202020204" pitchFamily="34" charset="0"/>
            </a:endParaRPr>
          </a:p>
        </p:txBody>
      </p:sp>
      <p:pic>
        <p:nvPicPr>
          <p:cNvPr id="82" name="图片 81">
            <a:extLst>
              <a:ext uri="{FF2B5EF4-FFF2-40B4-BE49-F238E27FC236}">
                <a16:creationId xmlns:a16="http://schemas.microsoft.com/office/drawing/2014/main" xmlns="" id="{8ED11271-613B-F640-B3BD-A2AB73DAAB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96900" y="3651683"/>
            <a:ext cx="420323" cy="393046"/>
          </a:xfrm>
          <a:prstGeom prst="rect">
            <a:avLst/>
          </a:prstGeom>
        </p:spPr>
      </p:pic>
      <p:pic>
        <p:nvPicPr>
          <p:cNvPr id="86" name="图片 85">
            <a:extLst>
              <a:ext uri="{FF2B5EF4-FFF2-40B4-BE49-F238E27FC236}">
                <a16:creationId xmlns:a16="http://schemas.microsoft.com/office/drawing/2014/main" xmlns="" id="{86B23613-EE94-5E45-BB21-6EB7063300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63122" y="3652250"/>
            <a:ext cx="411506" cy="375172"/>
          </a:xfrm>
          <a:prstGeom prst="rect">
            <a:avLst/>
          </a:prstGeom>
        </p:spPr>
      </p:pic>
      <p:cxnSp>
        <p:nvCxnSpPr>
          <p:cNvPr id="10" name="直接连接符 9"/>
          <p:cNvCxnSpPr/>
          <p:nvPr/>
        </p:nvCxnSpPr>
        <p:spPr>
          <a:xfrm>
            <a:off x="6551666" y="4277938"/>
            <a:ext cx="4542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2394574" y="4270403"/>
            <a:ext cx="4542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444879" y="4280204"/>
            <a:ext cx="4542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8896900" y="4259914"/>
            <a:ext cx="4542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xmlns="" id="{A76DA9FB-02A0-2742-B0F1-EBC5C124AAC5}"/>
              </a:ext>
            </a:extLst>
          </p:cNvPr>
          <p:cNvSpPr txBox="1"/>
          <p:nvPr/>
        </p:nvSpPr>
        <p:spPr>
          <a:xfrm>
            <a:off x="3651770" y="5817727"/>
            <a:ext cx="4641850" cy="338554"/>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600" b="1" dirty="0" err="1">
                <a:solidFill>
                  <a:schemeClr val="bg1"/>
                </a:solidFill>
                <a:latin typeface="Arial" panose="020B0604020202020204" pitchFamily="34" charset="0"/>
                <a:cs typeface="Arial" panose="020B0604020202020204" pitchFamily="34" charset="0"/>
              </a:rPr>
              <a:t>GoodWe</a:t>
            </a:r>
            <a:r>
              <a:rPr lang="en-US" altLang="zh-CN" sz="1600" b="1" dirty="0">
                <a:solidFill>
                  <a:schemeClr val="bg1"/>
                </a:solidFill>
                <a:latin typeface="Arial" panose="020B0604020202020204" pitchFamily="34" charset="0"/>
                <a:cs typeface="Arial" panose="020B0604020202020204" pitchFamily="34" charset="0"/>
              </a:rPr>
              <a:t> Smart Energy Management Platform</a:t>
            </a:r>
            <a:endParaRPr lang="zh-CN" altLang="en-US" sz="1600" b="1" dirty="0">
              <a:ln>
                <a:noFill/>
              </a:ln>
              <a:solidFill>
                <a:schemeClr val="bg1"/>
              </a:solidFill>
              <a:latin typeface="Arial" panose="020B0604020202020204" pitchFamily="34" charset="0"/>
              <a:cs typeface="Arial" panose="020B0604020202020204" pitchFamily="34" charset="0"/>
            </a:endParaRPr>
          </a:p>
        </p:txBody>
      </p:sp>
      <p:cxnSp>
        <p:nvCxnSpPr>
          <p:cNvPr id="56"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5972695" y="2604761"/>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57"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3944851" y="4989922"/>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5972695" y="4989922"/>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59"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7837602" y="4989922"/>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40</a:t>
            </a:r>
            <a:endParaRPr lang="zh-CN" altLang="en-US" sz="1100" dirty="0">
              <a:solidFill>
                <a:schemeClr val="bg1"/>
              </a:solidFill>
              <a:latin typeface="Arial" panose="020B0604020202020204" pitchFamily="34" charset="0"/>
            </a:endParaRPr>
          </a:p>
        </p:txBody>
      </p:sp>
      <p:sp>
        <p:nvSpPr>
          <p:cNvPr id="38" name="文本框 37"/>
          <p:cNvSpPr txBox="1"/>
          <p:nvPr/>
        </p:nvSpPr>
        <p:spPr>
          <a:xfrm>
            <a:off x="3395907" y="2060695"/>
            <a:ext cx="5153576" cy="307777"/>
          </a:xfrm>
          <a:prstGeom prst="rect">
            <a:avLst/>
          </a:prstGeom>
          <a:noFill/>
        </p:spPr>
        <p:txBody>
          <a:bodyPr wrap="square" rtlCol="0">
            <a:spAutoFit/>
          </a:bodyPr>
          <a:lstStyle/>
          <a:p>
            <a:pPr algn="ctr"/>
            <a:r>
              <a:rPr lang="en-US" altLang="zh-CN" sz="1400" dirty="0">
                <a:solidFill>
                  <a:schemeClr val="bg1"/>
                </a:solidFill>
                <a:latin typeface="Arial" panose="020B0604020202020204" pitchFamily="34" charset="0"/>
              </a:rPr>
              <a:t>Solar  ·  Storage  ·  Charging  ·  Load  ·  Carbon  ·  Trading</a:t>
            </a:r>
          </a:p>
        </p:txBody>
      </p:sp>
      <p:sp>
        <p:nvSpPr>
          <p:cNvPr id="39" name="文本框 38"/>
          <p:cNvSpPr txBox="1"/>
          <p:nvPr/>
        </p:nvSpPr>
        <p:spPr>
          <a:xfrm>
            <a:off x="669220" y="543618"/>
            <a:ext cx="10020116"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rPr>
              <a:t>EMBRACING DIGITALIZATION OF POWER PLANTS </a:t>
            </a:r>
          </a:p>
        </p:txBody>
      </p:sp>
      <p:cxnSp>
        <p:nvCxnSpPr>
          <p:cNvPr id="44" name="直接连接符 43"/>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5" name="图片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40" name="文本框 39"/>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49" name="圆角矩形 48"/>
          <p:cNvSpPr/>
          <p:nvPr/>
        </p:nvSpPr>
        <p:spPr>
          <a:xfrm>
            <a:off x="2937342" y="1237537"/>
            <a:ext cx="6082365" cy="533174"/>
          </a:xfrm>
          <a:prstGeom prst="roundRect">
            <a:avLst/>
          </a:prstGeom>
          <a:gradFill flip="none" rotWithShape="1">
            <a:gsLst>
              <a:gs pos="0">
                <a:srgbClr val="FF0000"/>
              </a:gs>
              <a:gs pos="100000">
                <a:schemeClr val="accent1">
                  <a:lumMod val="7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a:extLst>
              <a:ext uri="{FF2B5EF4-FFF2-40B4-BE49-F238E27FC236}">
                <a16:creationId xmlns:a16="http://schemas.microsoft.com/office/drawing/2014/main" xmlns="" id="{409C9795-2432-CB4C-B793-CDA9197C1493}"/>
              </a:ext>
            </a:extLst>
          </p:cNvPr>
          <p:cNvSpPr txBox="1"/>
          <p:nvPr/>
        </p:nvSpPr>
        <p:spPr>
          <a:xfrm>
            <a:off x="3831576" y="1296731"/>
            <a:ext cx="4675730" cy="369332"/>
          </a:xfrm>
          <a:prstGeom prst="rect">
            <a:avLst/>
          </a:prstGeom>
          <a:noFill/>
          <a:effectLst/>
          <a:scene3d>
            <a:camera prst="orthographicFront"/>
            <a:lightRig rig="threePt" dir="t"/>
          </a:scene3d>
          <a:sp3d extrusionH="76200"/>
        </p:spPr>
        <p:txBody>
          <a:bodyPr wrap="square" rtlCol="0">
            <a:spAutoFit/>
          </a:bodyPr>
          <a:lstStyle/>
          <a:p>
            <a:r>
              <a:rPr lang="en-US" altLang="zh-CN" b="1" dirty="0">
                <a:solidFill>
                  <a:schemeClr val="bg1"/>
                </a:solidFill>
                <a:latin typeface="Arial" panose="020B0604020202020204" pitchFamily="34" charset="0"/>
              </a:rPr>
              <a:t>Comprehensive Smart Energy Solutions</a:t>
            </a:r>
          </a:p>
        </p:txBody>
      </p:sp>
    </p:spTree>
    <p:extLst>
      <p:ext uri="{BB962C8B-B14F-4D97-AF65-F5344CB8AC3E}">
        <p14:creationId xmlns:p14="http://schemas.microsoft.com/office/powerpoint/2010/main" val="424475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118" y="-1"/>
            <a:ext cx="12525118" cy="6888815"/>
          </a:xfrm>
          <a:prstGeom prst="rect">
            <a:avLst/>
          </a:prstGeom>
        </p:spPr>
      </p:pic>
      <p:sp>
        <p:nvSpPr>
          <p:cNvPr id="8" name="矩形 7">
            <a:extLst>
              <a:ext uri="{FF2B5EF4-FFF2-40B4-BE49-F238E27FC236}">
                <a16:creationId xmlns:a16="http://schemas.microsoft.com/office/drawing/2014/main" xmlns="" id="{52BA4E2F-C255-EC4E-AB78-537084F3D2AA}"/>
              </a:ext>
            </a:extLst>
          </p:cNvPr>
          <p:cNvSpPr/>
          <p:nvPr/>
        </p:nvSpPr>
        <p:spPr>
          <a:xfrm>
            <a:off x="-333118" y="0"/>
            <a:ext cx="12525118" cy="6858000"/>
          </a:xfrm>
          <a:prstGeom prst="rect">
            <a:avLst/>
          </a:prstGeom>
          <a:gradFill>
            <a:gsLst>
              <a:gs pos="0">
                <a:schemeClr val="bg2">
                  <a:lumMod val="10000"/>
                </a:schemeClr>
              </a:gs>
              <a:gs pos="78000">
                <a:srgbClr val="181717">
                  <a:alpha val="79000"/>
                </a:srgbClr>
              </a:gs>
              <a:gs pos="53000">
                <a:srgbClr val="181717">
                  <a:alpha val="91000"/>
                </a:srgbClr>
              </a:gs>
              <a:gs pos="100000">
                <a:schemeClr val="bg2">
                  <a:lumMod val="10000"/>
                  <a:alpha val="5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xmlns="" id="{E7219440-C017-2443-A814-077DAFAABBAD}"/>
              </a:ext>
            </a:extLst>
          </p:cNvPr>
          <p:cNvSpPr txBox="1"/>
          <p:nvPr/>
        </p:nvSpPr>
        <p:spPr>
          <a:xfrm>
            <a:off x="1023714" y="3376386"/>
            <a:ext cx="1527983" cy="430887"/>
          </a:xfrm>
          <a:prstGeom prst="rect">
            <a:avLst/>
          </a:prstGeom>
          <a:noFill/>
        </p:spPr>
        <p:txBody>
          <a:bodyPr wrap="square" rtlCol="0">
            <a:spAutoFit/>
          </a:bodyPr>
          <a:lstStyle/>
          <a:p>
            <a:pPr algn="ctr"/>
            <a:r>
              <a:rPr lang="en-US" altLang="zh-CN" sz="1100" b="1" dirty="0">
                <a:solidFill>
                  <a:schemeClr val="bg1"/>
                </a:solidFill>
                <a:latin typeface="Arial" panose="020B0604020202020204" pitchFamily="34" charset="0"/>
                <a:ea typeface="+mj-ea"/>
                <a:cs typeface="Arial" panose="020B0604020202020204" pitchFamily="34" charset="0"/>
              </a:rPr>
              <a:t>Resource </a:t>
            </a:r>
          </a:p>
          <a:p>
            <a:pPr algn="ctr"/>
            <a:r>
              <a:rPr lang="en-US" altLang="zh-CN" sz="1100" b="1" dirty="0">
                <a:solidFill>
                  <a:schemeClr val="bg1"/>
                </a:solidFill>
                <a:latin typeface="Arial" panose="020B0604020202020204" pitchFamily="34" charset="0"/>
                <a:ea typeface="+mj-ea"/>
                <a:cs typeface="Arial" panose="020B0604020202020204" pitchFamily="34" charset="0"/>
              </a:rPr>
              <a:t>Aggregation</a:t>
            </a:r>
            <a:endParaRPr lang="zh-CN" altLang="en-US" sz="1100" b="1" dirty="0">
              <a:solidFill>
                <a:schemeClr val="bg1"/>
              </a:solidFill>
              <a:latin typeface="Arial" panose="020B0604020202020204" pitchFamily="34" charset="0"/>
              <a:ea typeface="+mj-ea"/>
              <a:cs typeface="Arial" panose="020B0604020202020204" pitchFamily="34" charset="0"/>
            </a:endParaRPr>
          </a:p>
        </p:txBody>
      </p:sp>
      <p:sp>
        <p:nvSpPr>
          <p:cNvPr id="33" name="文本框 32">
            <a:extLst>
              <a:ext uri="{FF2B5EF4-FFF2-40B4-BE49-F238E27FC236}">
                <a16:creationId xmlns:a16="http://schemas.microsoft.com/office/drawing/2014/main" xmlns="" id="{D0553063-3ADB-4F46-9379-DFB3B4F29E88}"/>
              </a:ext>
            </a:extLst>
          </p:cNvPr>
          <p:cNvSpPr txBox="1"/>
          <p:nvPr/>
        </p:nvSpPr>
        <p:spPr>
          <a:xfrm>
            <a:off x="3205284" y="3376386"/>
            <a:ext cx="1053495" cy="430887"/>
          </a:xfrm>
          <a:prstGeom prst="rect">
            <a:avLst/>
          </a:prstGeom>
          <a:noFill/>
        </p:spPr>
        <p:txBody>
          <a:bodyPr wrap="none" rtlCol="0">
            <a:spAutoFit/>
          </a:bodyPr>
          <a:lstStyle/>
          <a:p>
            <a:pPr algn="ctr"/>
            <a:r>
              <a:rPr lang="en-US" altLang="zh-CN" sz="1100" b="1" dirty="0">
                <a:solidFill>
                  <a:schemeClr val="bg1"/>
                </a:solidFill>
                <a:latin typeface="Arial" panose="020B0604020202020204" pitchFamily="34" charset="0"/>
                <a:ea typeface="+mj-ea"/>
                <a:cs typeface="Arial" panose="020B0604020202020204" pitchFamily="34" charset="0"/>
              </a:rPr>
              <a:t>Dispatching </a:t>
            </a:r>
          </a:p>
          <a:p>
            <a:pPr algn="ctr"/>
            <a:r>
              <a:rPr lang="en-US" altLang="zh-CN" sz="1100" b="1" dirty="0">
                <a:solidFill>
                  <a:schemeClr val="bg1"/>
                </a:solidFill>
                <a:latin typeface="Arial" panose="020B0604020202020204" pitchFamily="34" charset="0"/>
                <a:ea typeface="+mj-ea"/>
                <a:cs typeface="Arial" panose="020B0604020202020204" pitchFamily="34" charset="0"/>
              </a:rPr>
              <a:t>&amp; Monitoring</a:t>
            </a:r>
            <a:endParaRPr lang="zh-CN" altLang="en-US" sz="1100" b="1" dirty="0">
              <a:solidFill>
                <a:schemeClr val="bg1"/>
              </a:solidFill>
              <a:latin typeface="Arial" panose="020B0604020202020204" pitchFamily="34" charset="0"/>
              <a:ea typeface="+mj-ea"/>
              <a:cs typeface="Arial" panose="020B0604020202020204" pitchFamily="34" charset="0"/>
            </a:endParaRPr>
          </a:p>
        </p:txBody>
      </p:sp>
      <p:sp>
        <p:nvSpPr>
          <p:cNvPr id="41" name="文本框 40">
            <a:extLst>
              <a:ext uri="{FF2B5EF4-FFF2-40B4-BE49-F238E27FC236}">
                <a16:creationId xmlns:a16="http://schemas.microsoft.com/office/drawing/2014/main" xmlns="" id="{9880BC2B-FCE5-F949-BD9F-205943937711}"/>
              </a:ext>
            </a:extLst>
          </p:cNvPr>
          <p:cNvSpPr txBox="1"/>
          <p:nvPr/>
        </p:nvSpPr>
        <p:spPr>
          <a:xfrm>
            <a:off x="5026454" y="3376386"/>
            <a:ext cx="1047083" cy="430887"/>
          </a:xfrm>
          <a:prstGeom prst="rect">
            <a:avLst/>
          </a:prstGeom>
          <a:noFill/>
        </p:spPr>
        <p:txBody>
          <a:bodyPr wrap="none" rtlCol="0">
            <a:spAutoFit/>
          </a:bodyPr>
          <a:lstStyle/>
          <a:p>
            <a:pPr algn="ctr"/>
            <a:r>
              <a:rPr lang="en-US" altLang="zh-CN" sz="1100" b="1" dirty="0">
                <a:solidFill>
                  <a:schemeClr val="bg1"/>
                </a:solidFill>
                <a:latin typeface="Arial" panose="020B0604020202020204" pitchFamily="34" charset="0"/>
                <a:ea typeface="+mj-ea"/>
                <a:cs typeface="Arial" panose="020B0604020202020204" pitchFamily="34" charset="0"/>
              </a:rPr>
              <a:t>Trade </a:t>
            </a:r>
          </a:p>
          <a:p>
            <a:pPr algn="ctr"/>
            <a:r>
              <a:rPr lang="en-US" altLang="zh-CN" sz="1100" b="1" dirty="0">
                <a:solidFill>
                  <a:schemeClr val="bg1"/>
                </a:solidFill>
                <a:latin typeface="Arial" panose="020B0604020202020204" pitchFamily="34" charset="0"/>
                <a:ea typeface="+mj-ea"/>
                <a:cs typeface="Arial" panose="020B0604020202020204" pitchFamily="34" charset="0"/>
              </a:rPr>
              <a:t>Management</a:t>
            </a:r>
            <a:endParaRPr lang="zh-CN" altLang="en-US" sz="1100" b="1" dirty="0">
              <a:solidFill>
                <a:schemeClr val="bg1"/>
              </a:solidFill>
              <a:latin typeface="Arial" panose="020B0604020202020204" pitchFamily="34" charset="0"/>
              <a:ea typeface="+mj-ea"/>
              <a:cs typeface="Arial" panose="020B0604020202020204" pitchFamily="34" charset="0"/>
            </a:endParaRPr>
          </a:p>
        </p:txBody>
      </p:sp>
      <p:sp>
        <p:nvSpPr>
          <p:cNvPr id="45" name="文本框 44">
            <a:extLst>
              <a:ext uri="{FF2B5EF4-FFF2-40B4-BE49-F238E27FC236}">
                <a16:creationId xmlns:a16="http://schemas.microsoft.com/office/drawing/2014/main" xmlns="" id="{29F0DFB3-CD23-F24F-B415-6809B23D72CE}"/>
              </a:ext>
            </a:extLst>
          </p:cNvPr>
          <p:cNvSpPr txBox="1"/>
          <p:nvPr/>
        </p:nvSpPr>
        <p:spPr>
          <a:xfrm>
            <a:off x="6884445" y="3376386"/>
            <a:ext cx="1047083" cy="430887"/>
          </a:xfrm>
          <a:prstGeom prst="rect">
            <a:avLst/>
          </a:prstGeom>
          <a:noFill/>
        </p:spPr>
        <p:txBody>
          <a:bodyPr wrap="none" rtlCol="0">
            <a:spAutoFit/>
          </a:bodyPr>
          <a:lstStyle/>
          <a:p>
            <a:pPr algn="ctr"/>
            <a:r>
              <a:rPr lang="en-US" altLang="zh-CN" sz="1100" b="1" dirty="0">
                <a:solidFill>
                  <a:schemeClr val="bg1"/>
                </a:solidFill>
                <a:latin typeface="Arial" panose="020B0604020202020204" pitchFamily="34" charset="0"/>
                <a:ea typeface="+mj-ea"/>
                <a:cs typeface="Arial" panose="020B0604020202020204" pitchFamily="34" charset="0"/>
              </a:rPr>
              <a:t>Settlement </a:t>
            </a:r>
          </a:p>
          <a:p>
            <a:pPr algn="ctr"/>
            <a:r>
              <a:rPr lang="en-US" altLang="zh-CN" sz="1100" b="1" dirty="0">
                <a:solidFill>
                  <a:schemeClr val="bg1"/>
                </a:solidFill>
                <a:latin typeface="Arial" panose="020B0604020202020204" pitchFamily="34" charset="0"/>
                <a:ea typeface="+mj-ea"/>
                <a:cs typeface="Arial" panose="020B0604020202020204" pitchFamily="34" charset="0"/>
              </a:rPr>
              <a:t>Management</a:t>
            </a:r>
            <a:endParaRPr lang="zh-CN" altLang="en-US" sz="1100" b="1" dirty="0">
              <a:solidFill>
                <a:schemeClr val="bg1"/>
              </a:solidFill>
              <a:latin typeface="Arial" panose="020B0604020202020204" pitchFamily="34" charset="0"/>
              <a:ea typeface="+mj-ea"/>
              <a:cs typeface="Arial" panose="020B0604020202020204" pitchFamily="34" charset="0"/>
            </a:endParaRPr>
          </a:p>
        </p:txBody>
      </p:sp>
      <p:sp>
        <p:nvSpPr>
          <p:cNvPr id="58" name="文本框 57">
            <a:extLst>
              <a:ext uri="{FF2B5EF4-FFF2-40B4-BE49-F238E27FC236}">
                <a16:creationId xmlns:a16="http://schemas.microsoft.com/office/drawing/2014/main" xmlns="" id="{1DD4EBE0-CEED-F14D-A12B-DD71C79811E1}"/>
              </a:ext>
            </a:extLst>
          </p:cNvPr>
          <p:cNvSpPr txBox="1"/>
          <p:nvPr/>
        </p:nvSpPr>
        <p:spPr>
          <a:xfrm>
            <a:off x="824474" y="6129327"/>
            <a:ext cx="1926462" cy="261610"/>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100" b="1" dirty="0">
                <a:solidFill>
                  <a:schemeClr val="bg1"/>
                </a:solidFill>
                <a:latin typeface="Arial" panose="020B0604020202020204" pitchFamily="34" charset="0"/>
                <a:ea typeface="+mj-ea"/>
                <a:cs typeface="Arial" panose="020B0604020202020204" pitchFamily="34" charset="0"/>
              </a:rPr>
              <a:t>Adjustable Loads</a:t>
            </a:r>
            <a:endParaRPr lang="zh-CN" altLang="en-US" sz="1100" b="1" dirty="0">
              <a:ln>
                <a:noFill/>
              </a:ln>
              <a:solidFill>
                <a:schemeClr val="bg1"/>
              </a:solidFill>
              <a:latin typeface="Arial" panose="020B0604020202020204" pitchFamily="34" charset="0"/>
              <a:ea typeface="+mj-ea"/>
              <a:cs typeface="Arial" panose="020B0604020202020204" pitchFamily="34" charset="0"/>
            </a:endParaRPr>
          </a:p>
        </p:txBody>
      </p:sp>
      <p:sp>
        <p:nvSpPr>
          <p:cNvPr id="59" name="文本框 58">
            <a:extLst>
              <a:ext uri="{FF2B5EF4-FFF2-40B4-BE49-F238E27FC236}">
                <a16:creationId xmlns:a16="http://schemas.microsoft.com/office/drawing/2014/main" xmlns="" id="{3E6D8155-2B86-6E4D-A996-232B960ED741}"/>
              </a:ext>
            </a:extLst>
          </p:cNvPr>
          <p:cNvSpPr txBox="1"/>
          <p:nvPr/>
        </p:nvSpPr>
        <p:spPr>
          <a:xfrm>
            <a:off x="3733532" y="6131534"/>
            <a:ext cx="1774668" cy="261610"/>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100" b="1" dirty="0">
                <a:ln>
                  <a:noFill/>
                </a:ln>
                <a:solidFill>
                  <a:schemeClr val="bg1"/>
                </a:solidFill>
                <a:latin typeface="Arial" panose="020B0604020202020204" pitchFamily="34" charset="0"/>
                <a:ea typeface="+mj-ea"/>
                <a:cs typeface="Arial" panose="020B0604020202020204" pitchFamily="34" charset="0"/>
              </a:rPr>
              <a:t>Energy Storage</a:t>
            </a:r>
            <a:endParaRPr lang="zh-CN" altLang="en-US" sz="1100" b="1" dirty="0">
              <a:ln>
                <a:noFill/>
              </a:ln>
              <a:solidFill>
                <a:schemeClr val="bg1"/>
              </a:solidFill>
              <a:latin typeface="Arial" panose="020B0604020202020204" pitchFamily="34" charset="0"/>
              <a:ea typeface="+mj-ea"/>
              <a:cs typeface="Arial" panose="020B0604020202020204" pitchFamily="34" charset="0"/>
            </a:endParaRPr>
          </a:p>
        </p:txBody>
      </p:sp>
      <p:sp>
        <p:nvSpPr>
          <p:cNvPr id="60" name="文本框 59">
            <a:extLst>
              <a:ext uri="{FF2B5EF4-FFF2-40B4-BE49-F238E27FC236}">
                <a16:creationId xmlns:a16="http://schemas.microsoft.com/office/drawing/2014/main" xmlns="" id="{85AFA993-2B1E-2348-8DE9-FE429AB50DE1}"/>
              </a:ext>
            </a:extLst>
          </p:cNvPr>
          <p:cNvSpPr txBox="1"/>
          <p:nvPr/>
        </p:nvSpPr>
        <p:spPr>
          <a:xfrm>
            <a:off x="6519130" y="6129327"/>
            <a:ext cx="1542055" cy="261610"/>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100" b="1" dirty="0">
                <a:solidFill>
                  <a:schemeClr val="bg1"/>
                </a:solidFill>
                <a:latin typeface="Arial" panose="020B0604020202020204" pitchFamily="34" charset="0"/>
                <a:ea typeface="+mj-ea"/>
                <a:cs typeface="Arial" panose="020B0604020202020204" pitchFamily="34" charset="0"/>
              </a:rPr>
              <a:t>Distributed PV</a:t>
            </a:r>
            <a:endParaRPr lang="zh-CN" altLang="en-US" sz="1100" b="1" dirty="0">
              <a:ln>
                <a:noFill/>
              </a:ln>
              <a:solidFill>
                <a:schemeClr val="bg1"/>
              </a:solidFill>
              <a:latin typeface="Arial" panose="020B0604020202020204" pitchFamily="34" charset="0"/>
              <a:ea typeface="+mj-ea"/>
              <a:cs typeface="Arial" panose="020B0604020202020204" pitchFamily="34" charset="0"/>
            </a:endParaRPr>
          </a:p>
        </p:txBody>
      </p:sp>
      <p:cxnSp>
        <p:nvCxnSpPr>
          <p:cNvPr id="102"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4821805" y="1854694"/>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05" name="文本框 104">
            <a:extLst>
              <a:ext uri="{FF2B5EF4-FFF2-40B4-BE49-F238E27FC236}">
                <a16:creationId xmlns:a16="http://schemas.microsoft.com/office/drawing/2014/main" xmlns="" id="{3399270D-55C6-5448-B0B2-FF9F08AE2229}"/>
              </a:ext>
            </a:extLst>
          </p:cNvPr>
          <p:cNvSpPr txBox="1"/>
          <p:nvPr/>
        </p:nvSpPr>
        <p:spPr>
          <a:xfrm>
            <a:off x="1962380" y="3876540"/>
            <a:ext cx="1653693" cy="230832"/>
          </a:xfrm>
          <a:prstGeom prst="rect">
            <a:avLst/>
          </a:prstGeom>
          <a:noFill/>
        </p:spPr>
        <p:txBody>
          <a:bodyPr wrap="square" rtlCol="0">
            <a:spAutoFit/>
          </a:bodyPr>
          <a:lstStyle/>
          <a:p>
            <a:pPr>
              <a:lnSpc>
                <a:spcPct val="100000"/>
              </a:lnSpc>
            </a:pPr>
            <a:r>
              <a:rPr lang="en-US" altLang="zh-CN" sz="900" dirty="0">
                <a:solidFill>
                  <a:schemeClr val="bg1"/>
                </a:solidFill>
                <a:latin typeface="Arial" panose="020B0604020202020204" pitchFamily="34" charset="0"/>
                <a:cs typeface="Arial" panose="020B0604020202020204" pitchFamily="34" charset="0"/>
              </a:rPr>
              <a:t>Control Instruction</a:t>
            </a:r>
          </a:p>
        </p:txBody>
      </p:sp>
      <p:sp>
        <p:nvSpPr>
          <p:cNvPr id="106" name="文本框 105">
            <a:extLst>
              <a:ext uri="{FF2B5EF4-FFF2-40B4-BE49-F238E27FC236}">
                <a16:creationId xmlns:a16="http://schemas.microsoft.com/office/drawing/2014/main" xmlns="" id="{DFFD7CBD-5007-F247-91E9-10D4E8EAFCB6}"/>
              </a:ext>
            </a:extLst>
          </p:cNvPr>
          <p:cNvSpPr txBox="1"/>
          <p:nvPr/>
        </p:nvSpPr>
        <p:spPr>
          <a:xfrm>
            <a:off x="1945232" y="4768841"/>
            <a:ext cx="1376514" cy="230832"/>
          </a:xfrm>
          <a:prstGeom prst="rect">
            <a:avLst/>
          </a:prstGeom>
          <a:noFill/>
        </p:spPr>
        <p:txBody>
          <a:bodyPr wrap="square" rtlCol="0">
            <a:spAutoFit/>
          </a:bodyPr>
          <a:lstStyle/>
          <a:p>
            <a:pPr>
              <a:lnSpc>
                <a:spcPct val="100000"/>
              </a:lnSpc>
            </a:pPr>
            <a:r>
              <a:rPr lang="en-US" altLang="zh-CN" sz="900" dirty="0">
                <a:solidFill>
                  <a:schemeClr val="bg1"/>
                </a:solidFill>
                <a:latin typeface="Arial" panose="020B0604020202020204" pitchFamily="34" charset="0"/>
                <a:cs typeface="Arial" panose="020B0604020202020204" pitchFamily="34" charset="0"/>
              </a:rPr>
              <a:t>Control Instruction</a:t>
            </a:r>
          </a:p>
        </p:txBody>
      </p:sp>
      <p:sp>
        <p:nvSpPr>
          <p:cNvPr id="107" name="文本框 106">
            <a:extLst>
              <a:ext uri="{FF2B5EF4-FFF2-40B4-BE49-F238E27FC236}">
                <a16:creationId xmlns:a16="http://schemas.microsoft.com/office/drawing/2014/main" xmlns="" id="{9A98D959-E7AE-CC48-9456-89305EF99947}"/>
              </a:ext>
            </a:extLst>
          </p:cNvPr>
          <p:cNvSpPr txBox="1"/>
          <p:nvPr/>
        </p:nvSpPr>
        <p:spPr>
          <a:xfrm>
            <a:off x="7148626" y="4753994"/>
            <a:ext cx="1691879" cy="230832"/>
          </a:xfrm>
          <a:prstGeom prst="rect">
            <a:avLst/>
          </a:prstGeom>
          <a:noFill/>
        </p:spPr>
        <p:txBody>
          <a:bodyPr wrap="square" rtlCol="0">
            <a:spAutoFit/>
          </a:bodyPr>
          <a:lstStyle/>
          <a:p>
            <a:pPr algn="r">
              <a:lnSpc>
                <a:spcPct val="100000"/>
              </a:lnSpc>
            </a:pPr>
            <a:r>
              <a:rPr lang="en-US" altLang="zh-CN" sz="900" dirty="0">
                <a:solidFill>
                  <a:schemeClr val="bg1"/>
                </a:solidFill>
                <a:latin typeface="Arial" panose="020B0604020202020204" pitchFamily="34" charset="0"/>
                <a:cs typeface="Arial" panose="020B0604020202020204" pitchFamily="34" charset="0"/>
              </a:rPr>
              <a:t>4G/GPRS/Data Stream</a:t>
            </a:r>
          </a:p>
        </p:txBody>
      </p:sp>
      <p:sp>
        <p:nvSpPr>
          <p:cNvPr id="108" name="文本框 107">
            <a:extLst>
              <a:ext uri="{FF2B5EF4-FFF2-40B4-BE49-F238E27FC236}">
                <a16:creationId xmlns:a16="http://schemas.microsoft.com/office/drawing/2014/main" xmlns="" id="{803C0F00-B854-D947-9247-3C6FF07B7C7C}"/>
              </a:ext>
            </a:extLst>
          </p:cNvPr>
          <p:cNvSpPr txBox="1"/>
          <p:nvPr/>
        </p:nvSpPr>
        <p:spPr>
          <a:xfrm>
            <a:off x="6615459" y="3924453"/>
            <a:ext cx="1875757" cy="230832"/>
          </a:xfrm>
          <a:prstGeom prst="rect">
            <a:avLst/>
          </a:prstGeom>
          <a:noFill/>
        </p:spPr>
        <p:txBody>
          <a:bodyPr wrap="square" rtlCol="0">
            <a:spAutoFit/>
          </a:bodyPr>
          <a:lstStyle/>
          <a:p>
            <a:pPr algn="r">
              <a:lnSpc>
                <a:spcPct val="100000"/>
              </a:lnSpc>
            </a:pPr>
            <a:r>
              <a:rPr lang="en-US" altLang="zh-CN" sz="900" dirty="0">
                <a:solidFill>
                  <a:schemeClr val="bg1"/>
                </a:solidFill>
                <a:latin typeface="Arial" panose="020B0604020202020204" pitchFamily="34" charset="0"/>
                <a:cs typeface="Arial" panose="020B0604020202020204" pitchFamily="34" charset="0"/>
              </a:rPr>
              <a:t>Data Stream</a:t>
            </a:r>
          </a:p>
        </p:txBody>
      </p:sp>
      <p:sp>
        <p:nvSpPr>
          <p:cNvPr id="3" name="圆角矩形 2"/>
          <p:cNvSpPr/>
          <p:nvPr/>
        </p:nvSpPr>
        <p:spPr>
          <a:xfrm>
            <a:off x="642344" y="1363095"/>
            <a:ext cx="1650552" cy="364389"/>
          </a:xfrm>
          <a:prstGeom prst="round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文本框 53">
            <a:extLst>
              <a:ext uri="{FF2B5EF4-FFF2-40B4-BE49-F238E27FC236}">
                <a16:creationId xmlns:a16="http://schemas.microsoft.com/office/drawing/2014/main" xmlns="" id="{C4C7143A-C12A-0142-A8A2-49B894A87199}"/>
              </a:ext>
            </a:extLst>
          </p:cNvPr>
          <p:cNvSpPr txBox="1"/>
          <p:nvPr/>
        </p:nvSpPr>
        <p:spPr>
          <a:xfrm>
            <a:off x="663453" y="1408653"/>
            <a:ext cx="1608335" cy="276999"/>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200" dirty="0">
                <a:solidFill>
                  <a:schemeClr val="bg1"/>
                </a:solidFill>
                <a:latin typeface="Arial" panose="020B0604020202020204" pitchFamily="34" charset="0"/>
                <a:ea typeface="+mj-ea"/>
                <a:cs typeface="Arial" panose="020B0604020202020204" pitchFamily="34" charset="0"/>
              </a:rPr>
              <a:t>Power Market</a:t>
            </a:r>
            <a:endParaRPr lang="zh-CN" altLang="en-US" sz="1200" dirty="0">
              <a:ln>
                <a:noFill/>
              </a:ln>
              <a:gradFill>
                <a:gsLst>
                  <a:gs pos="0">
                    <a:srgbClr val="FF0000"/>
                  </a:gs>
                  <a:gs pos="99000">
                    <a:srgbClr val="C00000"/>
                  </a:gs>
                </a:gsLst>
                <a:lin ang="1740000" scaled="0"/>
              </a:gradFill>
              <a:latin typeface="Arial" panose="020B0604020202020204" pitchFamily="34" charset="0"/>
              <a:ea typeface="+mj-ea"/>
              <a:cs typeface="Arial" panose="020B0604020202020204" pitchFamily="34" charset="0"/>
            </a:endParaRPr>
          </a:p>
        </p:txBody>
      </p:sp>
      <p:sp>
        <p:nvSpPr>
          <p:cNvPr id="55" name="圆角矩形 54"/>
          <p:cNvSpPr/>
          <p:nvPr/>
        </p:nvSpPr>
        <p:spPr>
          <a:xfrm>
            <a:off x="2934112" y="1368416"/>
            <a:ext cx="3688045" cy="364389"/>
          </a:xfrm>
          <a:prstGeom prst="round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文本框 55">
            <a:extLst>
              <a:ext uri="{FF2B5EF4-FFF2-40B4-BE49-F238E27FC236}">
                <a16:creationId xmlns:a16="http://schemas.microsoft.com/office/drawing/2014/main" xmlns="" id="{C4C7143A-C12A-0142-A8A2-49B894A87199}"/>
              </a:ext>
            </a:extLst>
          </p:cNvPr>
          <p:cNvSpPr txBox="1"/>
          <p:nvPr/>
        </p:nvSpPr>
        <p:spPr>
          <a:xfrm>
            <a:off x="2919507" y="1413974"/>
            <a:ext cx="3717255" cy="276999"/>
          </a:xfrm>
          <a:prstGeom prst="rect">
            <a:avLst/>
          </a:prstGeom>
          <a:noFill/>
          <a:ln>
            <a:noFill/>
          </a:ln>
          <a:effectLst/>
          <a:scene3d>
            <a:camera prst="orthographicFront"/>
            <a:lightRig rig="threePt" dir="t"/>
          </a:scene3d>
          <a:sp3d extrusionH="76200"/>
        </p:spPr>
        <p:txBody>
          <a:bodyPr wrap="square" rtlCol="0">
            <a:spAutoFit/>
          </a:bodyPr>
          <a:lstStyle/>
          <a:p>
            <a:pPr algn="ctr">
              <a:lnSpc>
                <a:spcPct val="100000"/>
              </a:lnSpc>
            </a:pPr>
            <a:r>
              <a:rPr lang="en-US" altLang="zh-CN" sz="1200" dirty="0">
                <a:solidFill>
                  <a:schemeClr val="bg1"/>
                </a:solidFill>
                <a:latin typeface="Arial" panose="020B0604020202020204" pitchFamily="34" charset="0"/>
                <a:ea typeface="+mj-ea"/>
                <a:cs typeface="Arial" panose="020B0604020202020204" pitchFamily="34" charset="0"/>
              </a:rPr>
              <a:t>Power Ancillary Service Markets</a:t>
            </a:r>
            <a:endParaRPr lang="zh-CN" altLang="en-US" sz="1200" dirty="0">
              <a:ln>
                <a:noFill/>
              </a:ln>
              <a:gradFill>
                <a:gsLst>
                  <a:gs pos="0">
                    <a:srgbClr val="FF0000"/>
                  </a:gs>
                  <a:gs pos="99000">
                    <a:srgbClr val="C00000"/>
                  </a:gs>
                </a:gsLst>
                <a:lin ang="1740000" scaled="0"/>
              </a:gradFill>
              <a:latin typeface="Arial" panose="020B0604020202020204" pitchFamily="34" charset="0"/>
              <a:ea typeface="+mj-ea"/>
              <a:cs typeface="Arial" panose="020B0604020202020204" pitchFamily="34" charset="0"/>
            </a:endParaRPr>
          </a:p>
        </p:txBody>
      </p:sp>
      <p:sp>
        <p:nvSpPr>
          <p:cNvPr id="57" name="圆角矩形 56"/>
          <p:cNvSpPr/>
          <p:nvPr/>
        </p:nvSpPr>
        <p:spPr>
          <a:xfrm>
            <a:off x="7164738" y="1364325"/>
            <a:ext cx="2051914" cy="364389"/>
          </a:xfrm>
          <a:prstGeom prst="round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p:cNvSpPr/>
          <p:nvPr/>
        </p:nvSpPr>
        <p:spPr>
          <a:xfrm>
            <a:off x="7148626" y="2845522"/>
            <a:ext cx="485887" cy="485887"/>
          </a:xfrm>
          <a:prstGeom prst="ellipse">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ndParaRPr>
          </a:p>
        </p:txBody>
      </p:sp>
      <p:sp>
        <p:nvSpPr>
          <p:cNvPr id="63" name="文本框 62">
            <a:extLst>
              <a:ext uri="{FF2B5EF4-FFF2-40B4-BE49-F238E27FC236}">
                <a16:creationId xmlns:a16="http://schemas.microsoft.com/office/drawing/2014/main" xmlns="" id="{C4C7143A-C12A-0142-A8A2-49B894A87199}"/>
              </a:ext>
            </a:extLst>
          </p:cNvPr>
          <p:cNvSpPr txBox="1"/>
          <p:nvPr/>
        </p:nvSpPr>
        <p:spPr>
          <a:xfrm>
            <a:off x="6858887" y="1409883"/>
            <a:ext cx="2663616" cy="276999"/>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200" dirty="0">
                <a:solidFill>
                  <a:schemeClr val="bg1"/>
                </a:solidFill>
                <a:latin typeface="Arial" panose="020B0604020202020204" pitchFamily="34" charset="0"/>
                <a:ea typeface="+mj-ea"/>
                <a:cs typeface="Arial" panose="020B0604020202020204" pitchFamily="34" charset="0"/>
              </a:rPr>
              <a:t>Carbon Market</a:t>
            </a:r>
            <a:endParaRPr lang="zh-CN" altLang="en-US" sz="1200" dirty="0">
              <a:ln>
                <a:noFill/>
              </a:ln>
              <a:gradFill>
                <a:gsLst>
                  <a:gs pos="0">
                    <a:srgbClr val="FF0000"/>
                  </a:gs>
                  <a:gs pos="99000">
                    <a:srgbClr val="C00000"/>
                  </a:gs>
                </a:gsLst>
                <a:lin ang="1740000" scaled="0"/>
              </a:gradFill>
              <a:latin typeface="Arial" panose="020B0604020202020204" pitchFamily="34" charset="0"/>
              <a:ea typeface="+mj-ea"/>
              <a:cs typeface="Arial" panose="020B0604020202020204" pitchFamily="34" charset="0"/>
            </a:endParaRPr>
          </a:p>
        </p:txBody>
      </p:sp>
      <p:pic>
        <p:nvPicPr>
          <p:cNvPr id="4" name="图片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748" y="2897583"/>
            <a:ext cx="347643" cy="433217"/>
          </a:xfrm>
          <a:prstGeom prst="rect">
            <a:avLst/>
          </a:prstGeom>
        </p:spPr>
      </p:pic>
      <p:cxnSp>
        <p:nvCxnSpPr>
          <p:cNvPr id="64"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7436561" y="3876540"/>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5245835" y="2873857"/>
            <a:ext cx="485887" cy="485887"/>
          </a:xfrm>
          <a:prstGeom prst="ellipse">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ndParaRPr>
          </a:p>
        </p:txBody>
      </p:sp>
      <p:pic>
        <p:nvPicPr>
          <p:cNvPr id="90" name="图片 89">
            <a:extLst>
              <a:ext uri="{FF2B5EF4-FFF2-40B4-BE49-F238E27FC236}">
                <a16:creationId xmlns:a16="http://schemas.microsoft.com/office/drawing/2014/main" xmlns="" id="{03C8A3BF-FF21-E641-ADF3-92FD1D7FD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2661" y="2894065"/>
            <a:ext cx="469061" cy="438620"/>
          </a:xfrm>
          <a:prstGeom prst="rect">
            <a:avLst/>
          </a:prstGeom>
        </p:spPr>
      </p:pic>
      <p:sp>
        <p:nvSpPr>
          <p:cNvPr id="71" name="椭圆 70"/>
          <p:cNvSpPr/>
          <p:nvPr/>
        </p:nvSpPr>
        <p:spPr>
          <a:xfrm>
            <a:off x="3501849" y="2871247"/>
            <a:ext cx="485887" cy="485887"/>
          </a:xfrm>
          <a:prstGeom prst="ellipse">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ndParaRPr>
          </a:p>
        </p:txBody>
      </p:sp>
      <p:pic>
        <p:nvPicPr>
          <p:cNvPr id="88" name="图片 87">
            <a:extLst>
              <a:ext uri="{FF2B5EF4-FFF2-40B4-BE49-F238E27FC236}">
                <a16:creationId xmlns:a16="http://schemas.microsoft.com/office/drawing/2014/main" xmlns="" id="{AEFE1D01-E763-A648-9ED7-10FE337DF7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5900" y="2921954"/>
            <a:ext cx="417787" cy="390674"/>
          </a:xfrm>
          <a:prstGeom prst="rect">
            <a:avLst/>
          </a:prstGeom>
        </p:spPr>
      </p:pic>
      <p:cxnSp>
        <p:nvCxnSpPr>
          <p:cNvPr id="75" name="直线箭头连接符 101">
            <a:extLst>
              <a:ext uri="{FF2B5EF4-FFF2-40B4-BE49-F238E27FC236}">
                <a16:creationId xmlns:a16="http://schemas.microsoft.com/office/drawing/2014/main" xmlns="" id="{1152E3EA-5487-424B-99DB-68C62A42C6A5}"/>
              </a:ext>
            </a:extLst>
          </p:cNvPr>
          <p:cNvCxnSpPr>
            <a:cxnSpLocks/>
          </p:cNvCxnSpPr>
          <p:nvPr/>
        </p:nvCxnSpPr>
        <p:spPr>
          <a:xfrm>
            <a:off x="1787705" y="3866258"/>
            <a:ext cx="0" cy="251395"/>
          </a:xfrm>
          <a:prstGeom prst="straightConnector1">
            <a:avLst/>
          </a:prstGeom>
          <a:ln w="50800">
            <a:gradFill>
              <a:gsLst>
                <a:gs pos="0">
                  <a:schemeClr val="bg1"/>
                </a:gs>
                <a:gs pos="99000">
                  <a:schemeClr val="bg1"/>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6" name="直线箭头连接符 101">
            <a:extLst>
              <a:ext uri="{FF2B5EF4-FFF2-40B4-BE49-F238E27FC236}">
                <a16:creationId xmlns:a16="http://schemas.microsoft.com/office/drawing/2014/main" xmlns="" id="{1152E3EA-5487-424B-99DB-68C62A42C6A5}"/>
              </a:ext>
            </a:extLst>
          </p:cNvPr>
          <p:cNvCxnSpPr>
            <a:cxnSpLocks/>
          </p:cNvCxnSpPr>
          <p:nvPr/>
        </p:nvCxnSpPr>
        <p:spPr>
          <a:xfrm>
            <a:off x="1788034" y="4746194"/>
            <a:ext cx="0" cy="251395"/>
          </a:xfrm>
          <a:prstGeom prst="straightConnector1">
            <a:avLst/>
          </a:prstGeom>
          <a:ln w="50800">
            <a:gradFill>
              <a:gsLst>
                <a:gs pos="0">
                  <a:schemeClr val="bg1"/>
                </a:gs>
                <a:gs pos="99000">
                  <a:schemeClr val="bg1"/>
                </a:gs>
              </a:gsLst>
              <a:lin ang="540000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7" name="直线箭头连接符 101">
            <a:extLst>
              <a:ext uri="{FF2B5EF4-FFF2-40B4-BE49-F238E27FC236}">
                <a16:creationId xmlns:a16="http://schemas.microsoft.com/office/drawing/2014/main" xmlns="" id="{1152E3EA-5487-424B-99DB-68C62A42C6A5}"/>
              </a:ext>
            </a:extLst>
          </p:cNvPr>
          <p:cNvCxnSpPr>
            <a:cxnSpLocks/>
          </p:cNvCxnSpPr>
          <p:nvPr/>
        </p:nvCxnSpPr>
        <p:spPr>
          <a:xfrm flipV="1">
            <a:off x="7306579" y="4744576"/>
            <a:ext cx="0" cy="252629"/>
          </a:xfrm>
          <a:prstGeom prst="straightConnector1">
            <a:avLst/>
          </a:prstGeom>
          <a:ln w="50800">
            <a:gradFill>
              <a:gsLst>
                <a:gs pos="0">
                  <a:schemeClr val="bg1"/>
                </a:gs>
                <a:gs pos="99000">
                  <a:schemeClr val="bg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609579" y="4238206"/>
            <a:ext cx="8570720" cy="369678"/>
          </a:xfrm>
          <a:prstGeom prst="round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文本框 77">
            <a:extLst>
              <a:ext uri="{FF2B5EF4-FFF2-40B4-BE49-F238E27FC236}">
                <a16:creationId xmlns:a16="http://schemas.microsoft.com/office/drawing/2014/main" xmlns="" id="{C4C7143A-C12A-0142-A8A2-49B894A87199}"/>
              </a:ext>
            </a:extLst>
          </p:cNvPr>
          <p:cNvSpPr txBox="1"/>
          <p:nvPr/>
        </p:nvSpPr>
        <p:spPr>
          <a:xfrm>
            <a:off x="3053350" y="4283208"/>
            <a:ext cx="3562109" cy="307777"/>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400" dirty="0" err="1">
                <a:solidFill>
                  <a:schemeClr val="bg1"/>
                </a:solidFill>
                <a:latin typeface="Arial" panose="020B0604020202020204" pitchFamily="34" charset="0"/>
                <a:cs typeface="Arial" panose="020B0604020202020204" pitchFamily="34" charset="0"/>
              </a:rPr>
              <a:t>IoT</a:t>
            </a:r>
            <a:r>
              <a:rPr lang="en-US" altLang="zh-CN" sz="1400" dirty="0">
                <a:solidFill>
                  <a:schemeClr val="bg1"/>
                </a:solidFill>
                <a:latin typeface="Arial" panose="020B0604020202020204" pitchFamily="34" charset="0"/>
                <a:cs typeface="Arial" panose="020B0604020202020204" pitchFamily="34" charset="0"/>
              </a:rPr>
              <a:t> Access and Data Warehouse</a:t>
            </a:r>
          </a:p>
        </p:txBody>
      </p:sp>
      <p:sp>
        <p:nvSpPr>
          <p:cNvPr id="79" name="圆角矩形 78"/>
          <p:cNvSpPr/>
          <p:nvPr/>
        </p:nvSpPr>
        <p:spPr>
          <a:xfrm>
            <a:off x="581809" y="2281361"/>
            <a:ext cx="8570720" cy="369678"/>
          </a:xfrm>
          <a:prstGeom prst="round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xmlns="" id="{C4C7143A-C12A-0142-A8A2-49B894A87199}"/>
              </a:ext>
            </a:extLst>
          </p:cNvPr>
          <p:cNvSpPr txBox="1"/>
          <p:nvPr/>
        </p:nvSpPr>
        <p:spPr>
          <a:xfrm>
            <a:off x="2197592" y="2305594"/>
            <a:ext cx="4700480" cy="307777"/>
          </a:xfrm>
          <a:prstGeom prst="rect">
            <a:avLst/>
          </a:prstGeom>
          <a:noFill/>
          <a:effectLst/>
          <a:scene3d>
            <a:camera prst="orthographicFront"/>
            <a:lightRig rig="threePt" dir="t"/>
          </a:scene3d>
          <a:sp3d extrusionH="76200"/>
        </p:spPr>
        <p:txBody>
          <a:bodyPr wrap="square" rtlCol="0">
            <a:spAutoFit/>
          </a:bodyPr>
          <a:lstStyle/>
          <a:p>
            <a:pPr algn="ctr">
              <a:lnSpc>
                <a:spcPct val="100000"/>
              </a:lnSpc>
            </a:pPr>
            <a:r>
              <a:rPr lang="en-US" altLang="zh-CN" sz="1400" dirty="0">
                <a:solidFill>
                  <a:schemeClr val="bg1"/>
                </a:solidFill>
                <a:latin typeface="Arial" panose="020B0604020202020204" pitchFamily="34" charset="0"/>
                <a:ea typeface="+mj-ea"/>
                <a:cs typeface="Arial" panose="020B0604020202020204" pitchFamily="34" charset="0"/>
              </a:rPr>
              <a:t>Smart Platform to Manage Virtual Power Plants</a:t>
            </a:r>
            <a:endParaRPr lang="zh-CN" altLang="en-US" sz="1400" dirty="0">
              <a:ln>
                <a:noFill/>
              </a:ln>
              <a:solidFill>
                <a:schemeClr val="bg1"/>
              </a:solidFill>
              <a:latin typeface="Arial" panose="020B0604020202020204" pitchFamily="34" charset="0"/>
              <a:ea typeface="+mj-ea"/>
              <a:cs typeface="Arial" panose="020B0604020202020204" pitchFamily="34" charset="0"/>
            </a:endParaRPr>
          </a:p>
        </p:txBody>
      </p:sp>
      <p:sp>
        <p:nvSpPr>
          <p:cNvPr id="16" name="圆角矩形 15"/>
          <p:cNvSpPr/>
          <p:nvPr/>
        </p:nvSpPr>
        <p:spPr>
          <a:xfrm>
            <a:off x="1060915" y="5105810"/>
            <a:ext cx="1527983" cy="894939"/>
          </a:xfrm>
          <a:prstGeom prst="roundRect">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8" name="文本框 67">
            <a:extLst>
              <a:ext uri="{FF2B5EF4-FFF2-40B4-BE49-F238E27FC236}">
                <a16:creationId xmlns:a16="http://schemas.microsoft.com/office/drawing/2014/main" xmlns="" id="{40C5586C-D264-1F42-B8BB-6C26ECDFC67E}"/>
              </a:ext>
            </a:extLst>
          </p:cNvPr>
          <p:cNvSpPr txBox="1"/>
          <p:nvPr/>
        </p:nvSpPr>
        <p:spPr>
          <a:xfrm>
            <a:off x="887513" y="5688115"/>
            <a:ext cx="1843711" cy="230832"/>
          </a:xfrm>
          <a:prstGeom prst="rect">
            <a:avLst/>
          </a:prstGeom>
          <a:noFill/>
        </p:spPr>
        <p:txBody>
          <a:bodyPr wrap="square" rtlCol="0">
            <a:spAutoFit/>
          </a:bodyPr>
          <a:lstStyle/>
          <a:p>
            <a:pPr algn="ctr">
              <a:lnSpc>
                <a:spcPct val="100000"/>
              </a:lnSpc>
            </a:pPr>
            <a:r>
              <a:rPr lang="en-US" altLang="zh-CN" sz="900" dirty="0">
                <a:solidFill>
                  <a:schemeClr val="bg1"/>
                </a:solidFill>
                <a:latin typeface="Arial" panose="020B0604020202020204" pitchFamily="34" charset="0"/>
                <a:cs typeface="Arial" panose="020B0604020202020204" pitchFamily="34" charset="0"/>
              </a:rPr>
              <a:t>485/MQTT/MDDBUS</a:t>
            </a:r>
          </a:p>
        </p:txBody>
      </p:sp>
      <p:pic>
        <p:nvPicPr>
          <p:cNvPr id="98" name="图片 97">
            <a:extLst>
              <a:ext uri="{FF2B5EF4-FFF2-40B4-BE49-F238E27FC236}">
                <a16:creationId xmlns:a16="http://schemas.microsoft.com/office/drawing/2014/main" xmlns="" id="{E1544F88-4508-7849-884D-E343B20A3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3327" y="5159757"/>
            <a:ext cx="546955" cy="511459"/>
          </a:xfrm>
          <a:prstGeom prst="rect">
            <a:avLst/>
          </a:prstGeom>
        </p:spPr>
      </p:pic>
      <p:sp>
        <p:nvSpPr>
          <p:cNvPr id="83" name="圆角矩形 82"/>
          <p:cNvSpPr/>
          <p:nvPr/>
        </p:nvSpPr>
        <p:spPr>
          <a:xfrm>
            <a:off x="3825625" y="5105809"/>
            <a:ext cx="1527983" cy="894939"/>
          </a:xfrm>
          <a:prstGeom prst="roundRect">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9" name="文本框 68">
            <a:extLst>
              <a:ext uri="{FF2B5EF4-FFF2-40B4-BE49-F238E27FC236}">
                <a16:creationId xmlns:a16="http://schemas.microsoft.com/office/drawing/2014/main" xmlns="" id="{EFE898E0-1B99-884D-B3D7-E5C80C2A1D36}"/>
              </a:ext>
            </a:extLst>
          </p:cNvPr>
          <p:cNvSpPr txBox="1"/>
          <p:nvPr/>
        </p:nvSpPr>
        <p:spPr>
          <a:xfrm>
            <a:off x="4013249" y="5688115"/>
            <a:ext cx="1146556" cy="230832"/>
          </a:xfrm>
          <a:prstGeom prst="rect">
            <a:avLst/>
          </a:prstGeom>
          <a:noFill/>
        </p:spPr>
        <p:txBody>
          <a:bodyPr wrap="square" rtlCol="0">
            <a:spAutoFit/>
          </a:bodyPr>
          <a:lstStyle/>
          <a:p>
            <a:pPr algn="ctr">
              <a:lnSpc>
                <a:spcPct val="100000"/>
              </a:lnSpc>
            </a:pPr>
            <a:r>
              <a:rPr lang="en-US" altLang="zh-CN" sz="900" dirty="0">
                <a:solidFill>
                  <a:schemeClr val="bg1"/>
                </a:solidFill>
                <a:latin typeface="Arial" panose="020B0604020202020204" pitchFamily="34" charset="0"/>
                <a:cs typeface="Arial" panose="020B0604020202020204" pitchFamily="34" charset="0"/>
              </a:rPr>
              <a:t>Edge Controller</a:t>
            </a:r>
          </a:p>
        </p:txBody>
      </p:sp>
      <p:pic>
        <p:nvPicPr>
          <p:cNvPr id="96" name="图片 95">
            <a:extLst>
              <a:ext uri="{FF2B5EF4-FFF2-40B4-BE49-F238E27FC236}">
                <a16:creationId xmlns:a16="http://schemas.microsoft.com/office/drawing/2014/main" xmlns="" id="{9D5C0036-A408-6445-AFA0-30F5FED44E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6908" y="5166005"/>
            <a:ext cx="533592" cy="498963"/>
          </a:xfrm>
          <a:prstGeom prst="rect">
            <a:avLst/>
          </a:prstGeom>
        </p:spPr>
      </p:pic>
      <p:sp>
        <p:nvSpPr>
          <p:cNvPr id="84" name="圆角矩形 83"/>
          <p:cNvSpPr/>
          <p:nvPr/>
        </p:nvSpPr>
        <p:spPr>
          <a:xfrm>
            <a:off x="6512945" y="5105809"/>
            <a:ext cx="1527983" cy="894939"/>
          </a:xfrm>
          <a:prstGeom prst="roundRect">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70" name="矩形 69">
            <a:extLst>
              <a:ext uri="{FF2B5EF4-FFF2-40B4-BE49-F238E27FC236}">
                <a16:creationId xmlns:a16="http://schemas.microsoft.com/office/drawing/2014/main" xmlns="" id="{A1E1EF05-1D07-B949-BECB-30ED9F5D6F78}"/>
              </a:ext>
            </a:extLst>
          </p:cNvPr>
          <p:cNvSpPr/>
          <p:nvPr/>
        </p:nvSpPr>
        <p:spPr>
          <a:xfrm>
            <a:off x="6816702" y="5706874"/>
            <a:ext cx="979756" cy="230832"/>
          </a:xfrm>
          <a:prstGeom prst="rect">
            <a:avLst/>
          </a:prstGeom>
        </p:spPr>
        <p:txBody>
          <a:bodyPr wrap="none">
            <a:spAutoFit/>
          </a:bodyPr>
          <a:lstStyle/>
          <a:p>
            <a:pPr algn="ctr">
              <a:lnSpc>
                <a:spcPct val="100000"/>
              </a:lnSpc>
            </a:pPr>
            <a:r>
              <a:rPr lang="en-US" altLang="zh-CN" sz="900" dirty="0">
                <a:solidFill>
                  <a:schemeClr val="bg1"/>
                </a:solidFill>
                <a:latin typeface="Arial" panose="020B0604020202020204" pitchFamily="34" charset="0"/>
                <a:cs typeface="Arial" panose="020B0604020202020204" pitchFamily="34" charset="0"/>
              </a:rPr>
              <a:t>Smart Gateway</a:t>
            </a:r>
          </a:p>
        </p:txBody>
      </p:sp>
      <p:pic>
        <p:nvPicPr>
          <p:cNvPr id="94" name="图片 93">
            <a:extLst>
              <a:ext uri="{FF2B5EF4-FFF2-40B4-BE49-F238E27FC236}">
                <a16:creationId xmlns:a16="http://schemas.microsoft.com/office/drawing/2014/main" xmlns="" id="{F2DDF028-8E0C-E449-9182-929CE2B390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9992" y="5174568"/>
            <a:ext cx="555399" cy="519355"/>
          </a:xfrm>
          <a:prstGeom prst="rect">
            <a:avLst/>
          </a:prstGeom>
        </p:spPr>
      </p:pic>
      <p:sp>
        <p:nvSpPr>
          <p:cNvPr id="89" name="椭圆 88"/>
          <p:cNvSpPr/>
          <p:nvPr/>
        </p:nvSpPr>
        <p:spPr>
          <a:xfrm>
            <a:off x="1544761" y="2862044"/>
            <a:ext cx="485887" cy="485887"/>
          </a:xfrm>
          <a:prstGeom prst="ellipse">
            <a:avLst/>
          </a:prstGeom>
          <a:solidFill>
            <a:schemeClr val="bg2">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ndParaRPr>
          </a:p>
        </p:txBody>
      </p:sp>
      <p:pic>
        <p:nvPicPr>
          <p:cNvPr id="86" name="图片 85">
            <a:extLst>
              <a:ext uri="{FF2B5EF4-FFF2-40B4-BE49-F238E27FC236}">
                <a16:creationId xmlns:a16="http://schemas.microsoft.com/office/drawing/2014/main" xmlns="" id="{405BC7BD-9BF5-824F-AA94-05C3CBC60E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8503" y="2905767"/>
            <a:ext cx="400962" cy="374941"/>
          </a:xfrm>
          <a:prstGeom prst="rect">
            <a:avLst/>
          </a:prstGeom>
        </p:spPr>
      </p:pic>
      <p:sp>
        <p:nvSpPr>
          <p:cNvPr id="91" name="文本框 90">
            <a:extLst>
              <a:ext uri="{FF2B5EF4-FFF2-40B4-BE49-F238E27FC236}">
                <a16:creationId xmlns:a16="http://schemas.microsoft.com/office/drawing/2014/main" xmlns="" id="{9B9D381C-D2DF-3B4E-8DC2-51D460A3ADB3}"/>
              </a:ext>
            </a:extLst>
          </p:cNvPr>
          <p:cNvSpPr txBox="1"/>
          <p:nvPr/>
        </p:nvSpPr>
        <p:spPr>
          <a:xfrm>
            <a:off x="615218" y="581400"/>
            <a:ext cx="9909008" cy="430887"/>
          </a:xfrm>
          <a:prstGeom prst="rect">
            <a:avLst/>
          </a:prstGeom>
          <a:noFill/>
          <a:effectLst/>
          <a:scene3d>
            <a:camera prst="orthographicFront"/>
            <a:lightRig rig="threePt" dir="t"/>
          </a:scene3d>
          <a:sp3d extrusionH="76200"/>
        </p:spPr>
        <p:txBody>
          <a:bodyPr wrap="square" rtlCol="0">
            <a:spAutoFit/>
          </a:bodyPr>
          <a:lstStyle/>
          <a:p>
            <a:r>
              <a:rPr lang="en-US" altLang="zh-CN" sz="2200" dirty="0">
                <a:solidFill>
                  <a:schemeClr val="bg1"/>
                </a:solidFill>
                <a:latin typeface="Arial" panose="020B0604020202020204" pitchFamily="34" charset="0"/>
                <a:cs typeface="Arial" panose="020B0604020202020204" pitchFamily="34" charset="0"/>
              </a:rPr>
              <a:t>DISTRIBUTED</a:t>
            </a:r>
            <a:r>
              <a:rPr lang="en-US" altLang="zh-CN" sz="2200" dirty="0">
                <a:solidFill>
                  <a:schemeClr val="bg1"/>
                </a:solidFill>
                <a:latin typeface="Arial" panose="020B0604020202020204" pitchFamily="34" charset="0"/>
                <a:ea typeface="Arial Unicode MS" panose="020B0604020202020204" pitchFamily="34" charset="-122"/>
                <a:cs typeface="Arial" panose="020B0604020202020204" pitchFamily="34" charset="0"/>
              </a:rPr>
              <a:t> ENERGY INTEGRATED TO VIRTUAL POWER PLANTS</a:t>
            </a:r>
            <a:endParaRPr lang="zh-CN" altLang="en-US" sz="22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53" name="文本框 52"/>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41</a:t>
            </a:r>
            <a:endParaRPr lang="zh-CN" altLang="en-US" sz="1100" dirty="0">
              <a:solidFill>
                <a:schemeClr val="bg1"/>
              </a:solidFill>
              <a:latin typeface="Arial" panose="020B0604020202020204" pitchFamily="34" charset="0"/>
            </a:endParaRPr>
          </a:p>
        </p:txBody>
      </p:sp>
      <p:cxnSp>
        <p:nvCxnSpPr>
          <p:cNvPr id="66" name="直接连接符 65"/>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7" name="图片 6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52" name="文本框 51"/>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1608198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5DEAF8B-51FB-814C-BA18-C89EA9CF7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120" y="0"/>
            <a:ext cx="12263120" cy="6858000"/>
          </a:xfrm>
          <a:prstGeom prst="rect">
            <a:avLst/>
          </a:prstGeom>
        </p:spPr>
      </p:pic>
      <p:grpSp>
        <p:nvGrpSpPr>
          <p:cNvPr id="32" name="组合 31">
            <a:extLst>
              <a:ext uri="{FF2B5EF4-FFF2-40B4-BE49-F238E27FC236}">
                <a16:creationId xmlns:a16="http://schemas.microsoft.com/office/drawing/2014/main" xmlns="" id="{6D2C0926-9853-8644-BE25-F25808F3CD2F}"/>
              </a:ext>
            </a:extLst>
          </p:cNvPr>
          <p:cNvGrpSpPr/>
          <p:nvPr/>
        </p:nvGrpSpPr>
        <p:grpSpPr>
          <a:xfrm>
            <a:off x="937683" y="1773357"/>
            <a:ext cx="10316633" cy="3353549"/>
            <a:chOff x="386079" y="1820591"/>
            <a:chExt cx="7497282" cy="2437084"/>
          </a:xfrm>
        </p:grpSpPr>
        <p:pic>
          <p:nvPicPr>
            <p:cNvPr id="29" name="图片 28">
              <a:extLst>
                <a:ext uri="{FF2B5EF4-FFF2-40B4-BE49-F238E27FC236}">
                  <a16:creationId xmlns:a16="http://schemas.microsoft.com/office/drawing/2014/main" xmlns="" id="{063848EC-B86A-A24B-A259-014DA404C9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8692" y="2281490"/>
              <a:ext cx="2904669" cy="1649809"/>
            </a:xfrm>
            <a:prstGeom prst="rect">
              <a:avLst/>
            </a:prstGeom>
            <a:effectLst>
              <a:reflection blurRad="6350" stA="30263" endPos="35000" dir="5400000" sy="-100000" algn="bl" rotWithShape="0"/>
            </a:effectLst>
          </p:spPr>
        </p:pic>
        <p:pic>
          <p:nvPicPr>
            <p:cNvPr id="30" name="图片 29">
              <a:extLst>
                <a:ext uri="{FF2B5EF4-FFF2-40B4-BE49-F238E27FC236}">
                  <a16:creationId xmlns:a16="http://schemas.microsoft.com/office/drawing/2014/main" xmlns="" id="{5A07900A-AAA8-924A-A1D2-530A77DDD4C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386079" y="2279738"/>
              <a:ext cx="3090595" cy="1658452"/>
            </a:xfrm>
            <a:prstGeom prst="rect">
              <a:avLst/>
            </a:prstGeom>
            <a:effectLst>
              <a:reflection blurRad="6350" stA="36063" endPos="35000" dir="5400000" sy="-100000" algn="bl" rotWithShape="0"/>
            </a:effectLst>
          </p:spPr>
        </p:pic>
        <p:pic>
          <p:nvPicPr>
            <p:cNvPr id="3" name="图片 2">
              <a:extLst>
                <a:ext uri="{FF2B5EF4-FFF2-40B4-BE49-F238E27FC236}">
                  <a16:creationId xmlns:a16="http://schemas.microsoft.com/office/drawing/2014/main" xmlns="" id="{482A85D9-9B8F-7043-98F4-BD80738485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9884" y="1820591"/>
              <a:ext cx="4332593" cy="2437084"/>
            </a:xfrm>
            <a:prstGeom prst="rect">
              <a:avLst/>
            </a:prstGeom>
            <a:effectLst>
              <a:reflection blurRad="6350" stA="13687" endPos="35000" dir="5400000" sy="-100000" algn="bl" rotWithShape="0"/>
            </a:effectLst>
          </p:spPr>
        </p:pic>
      </p:grpSp>
      <p:cxnSp>
        <p:nvCxnSpPr>
          <p:cNvPr id="5" name="直接连接符 30">
            <a:extLst>
              <a:ext uri="{FF2B5EF4-FFF2-40B4-BE49-F238E27FC236}">
                <a16:creationId xmlns:a16="http://schemas.microsoft.com/office/drawing/2014/main" xmlns="" id="{A8739588-1854-EA4B-A700-B84100E83D36}"/>
              </a:ext>
            </a:extLst>
          </p:cNvPr>
          <p:cNvCxnSpPr/>
          <p:nvPr/>
        </p:nvCxnSpPr>
        <p:spPr>
          <a:xfrm>
            <a:off x="369296" y="-1393102"/>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xmlns="" id="{42C97698-611B-F248-BEFE-36805984EA80}"/>
              </a:ext>
            </a:extLst>
          </p:cNvPr>
          <p:cNvSpPr txBox="1"/>
          <p:nvPr/>
        </p:nvSpPr>
        <p:spPr>
          <a:xfrm>
            <a:off x="9429993" y="5286629"/>
            <a:ext cx="817853" cy="246221"/>
          </a:xfrm>
          <a:prstGeom prst="rect">
            <a:avLst/>
          </a:prstGeom>
          <a:noFill/>
        </p:spPr>
        <p:txBody>
          <a:bodyPr wrap="none" rtlCol="0">
            <a:spAutoFit/>
          </a:bodyPr>
          <a:lstStyle/>
          <a:p>
            <a:r>
              <a:rPr lang="en-US" altLang="zh-CN" sz="1000" b="1" kern="1800" spc="150" dirty="0">
                <a:solidFill>
                  <a:schemeClr val="bg1">
                    <a:lumMod val="95000"/>
                  </a:schemeClr>
                </a:solidFill>
                <a:uFillTx/>
                <a:latin typeface="Arial" panose="020B0604020202020204" pitchFamily="34" charset="0"/>
                <a:ea typeface="Microsoft YaHei Bold" panose="020B0503020204020204" charset="-122"/>
                <a:cs typeface="Arial" panose="020B0604020202020204" pitchFamily="34" charset="0"/>
              </a:rPr>
              <a:t>WE-Star</a:t>
            </a:r>
            <a:endParaRPr lang="zh-CN" altLang="en-US" sz="1000" b="1" kern="1800" spc="150" dirty="0">
              <a:solidFill>
                <a:schemeClr val="bg1">
                  <a:lumMod val="95000"/>
                </a:schemeClr>
              </a:solidFill>
              <a:uFillTx/>
              <a:latin typeface="Arial" panose="020B0604020202020204" pitchFamily="34" charset="0"/>
              <a:ea typeface="Microsoft YaHei Bold" panose="020B0503020204020204" charset="-122"/>
              <a:cs typeface="Arial" panose="020B0604020202020204" pitchFamily="34" charset="0"/>
            </a:endParaRPr>
          </a:p>
        </p:txBody>
      </p:sp>
      <p:sp>
        <p:nvSpPr>
          <p:cNvPr id="12" name="文本框 11">
            <a:extLst>
              <a:ext uri="{FF2B5EF4-FFF2-40B4-BE49-F238E27FC236}">
                <a16:creationId xmlns:a16="http://schemas.microsoft.com/office/drawing/2014/main" xmlns="" id="{3157A575-33B9-1A45-A459-8A3C34465FD6}"/>
              </a:ext>
            </a:extLst>
          </p:cNvPr>
          <p:cNvSpPr txBox="1"/>
          <p:nvPr/>
        </p:nvSpPr>
        <p:spPr>
          <a:xfrm>
            <a:off x="1142684" y="5275670"/>
            <a:ext cx="1019491" cy="246221"/>
          </a:xfrm>
          <a:prstGeom prst="rect">
            <a:avLst/>
          </a:prstGeom>
          <a:noFill/>
        </p:spPr>
        <p:txBody>
          <a:bodyPr wrap="square" rtlCol="0">
            <a:spAutoFit/>
          </a:bodyPr>
          <a:lstStyle/>
          <a:p>
            <a:r>
              <a:rPr lang="en-US" altLang="zh-CN" sz="1000" b="1" kern="1800" spc="150" dirty="0">
                <a:solidFill>
                  <a:schemeClr val="bg1">
                    <a:lumMod val="95000"/>
                  </a:schemeClr>
                </a:solidFill>
                <a:uFillTx/>
                <a:latin typeface="Arial" panose="020B0604020202020204" pitchFamily="34" charset="0"/>
                <a:ea typeface="Microsoft YaHei Bold" panose="020B0503020204020204" charset="-122"/>
                <a:cs typeface="Arial" panose="020B0604020202020204" pitchFamily="34" charset="0"/>
              </a:rPr>
              <a:t>WE-Seeds</a:t>
            </a:r>
            <a:endParaRPr lang="zh-CN" altLang="en-US" sz="1000" b="1" kern="1800" spc="150" dirty="0">
              <a:solidFill>
                <a:schemeClr val="bg1">
                  <a:lumMod val="95000"/>
                </a:schemeClr>
              </a:solidFill>
              <a:uFillTx/>
              <a:latin typeface="Arial" panose="020B0604020202020204" pitchFamily="34" charset="0"/>
              <a:ea typeface="Microsoft YaHei Bold" panose="020B0503020204020204" charset="-122"/>
              <a:cs typeface="Arial" panose="020B0604020202020204" pitchFamily="34" charset="0"/>
            </a:endParaRPr>
          </a:p>
        </p:txBody>
      </p:sp>
      <p:sp>
        <p:nvSpPr>
          <p:cNvPr id="13" name="文本框 12">
            <a:extLst>
              <a:ext uri="{FF2B5EF4-FFF2-40B4-BE49-F238E27FC236}">
                <a16:creationId xmlns:a16="http://schemas.microsoft.com/office/drawing/2014/main" xmlns="" id="{4D0574CF-9A56-7F49-9780-B693B4CAC946}"/>
              </a:ext>
            </a:extLst>
          </p:cNvPr>
          <p:cNvSpPr txBox="1"/>
          <p:nvPr/>
        </p:nvSpPr>
        <p:spPr>
          <a:xfrm>
            <a:off x="5143309" y="5278471"/>
            <a:ext cx="971741" cy="246221"/>
          </a:xfrm>
          <a:prstGeom prst="rect">
            <a:avLst/>
          </a:prstGeom>
          <a:noFill/>
        </p:spPr>
        <p:txBody>
          <a:bodyPr wrap="none" rtlCol="0">
            <a:spAutoFit/>
          </a:bodyPr>
          <a:lstStyle/>
          <a:p>
            <a:r>
              <a:rPr lang="en-US" altLang="zh-CN" sz="1000" b="1" kern="1800" spc="150" dirty="0">
                <a:solidFill>
                  <a:schemeClr val="bg1">
                    <a:lumMod val="95000"/>
                  </a:schemeClr>
                </a:solidFill>
                <a:uFillTx/>
                <a:latin typeface="Arial" panose="020B0604020202020204" pitchFamily="34" charset="0"/>
                <a:ea typeface="Microsoft YaHei Bold" panose="020B0503020204020204" charset="-122"/>
                <a:cs typeface="Arial" panose="020B0604020202020204" pitchFamily="34" charset="0"/>
              </a:rPr>
              <a:t>WE-Power</a:t>
            </a:r>
            <a:endParaRPr lang="zh-CN" altLang="en-US" sz="1000" b="1" kern="1800" spc="150" dirty="0">
              <a:solidFill>
                <a:schemeClr val="bg1">
                  <a:lumMod val="95000"/>
                </a:schemeClr>
              </a:solidFill>
              <a:uFillTx/>
              <a:latin typeface="Arial" panose="020B0604020202020204" pitchFamily="34" charset="0"/>
              <a:ea typeface="Microsoft YaHei Bold" panose="020B0503020204020204" charset="-122"/>
              <a:cs typeface="Arial" panose="020B0604020202020204" pitchFamily="34" charset="0"/>
            </a:endParaRPr>
          </a:p>
        </p:txBody>
      </p:sp>
      <p:sp>
        <p:nvSpPr>
          <p:cNvPr id="18" name="文本框 17">
            <a:extLst>
              <a:ext uri="{FF2B5EF4-FFF2-40B4-BE49-F238E27FC236}">
                <a16:creationId xmlns:a16="http://schemas.microsoft.com/office/drawing/2014/main" xmlns="" id="{04BD4FC7-6BE2-6349-A9F4-747E8FFD5F7F}"/>
              </a:ext>
            </a:extLst>
          </p:cNvPr>
          <p:cNvSpPr txBox="1"/>
          <p:nvPr/>
        </p:nvSpPr>
        <p:spPr>
          <a:xfrm>
            <a:off x="2033969" y="5282216"/>
            <a:ext cx="1518364" cy="246221"/>
          </a:xfrm>
          <a:prstGeom prst="rect">
            <a:avLst/>
          </a:prstGeom>
          <a:noFill/>
        </p:spPr>
        <p:txBody>
          <a:bodyPr wrap="none" rtlCol="0">
            <a:spAutoFit/>
          </a:bodyPr>
          <a:lstStyle/>
          <a:p>
            <a:r>
              <a:rPr lang="en-US" altLang="zh-CN" sz="1000" kern="1800" dirty="0">
                <a:solidFill>
                  <a:schemeClr val="bg1">
                    <a:lumMod val="95000"/>
                  </a:schemeClr>
                </a:solidFill>
                <a:uFillTx/>
                <a:latin typeface="Arial" panose="020B0604020202020204" pitchFamily="34" charset="0"/>
                <a:ea typeface="Arial Unicode MS" panose="020B0604020202020204" pitchFamily="34" charset="-122"/>
                <a:cs typeface="Arial" panose="020B0604020202020204" pitchFamily="34" charset="0"/>
              </a:rPr>
              <a:t>Smart PV Power Plants</a:t>
            </a:r>
            <a:endParaRPr lang="zh-CN" altLang="en-US" sz="1000" kern="1800" dirty="0">
              <a:solidFill>
                <a:schemeClr val="bg1">
                  <a:lumMod val="95000"/>
                </a:schemeClr>
              </a:solidFill>
              <a:uFillTx/>
              <a:latin typeface="Arial" panose="020B0604020202020204" pitchFamily="34" charset="0"/>
              <a:ea typeface="Arial Unicode MS" panose="020B0604020202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xmlns="" id="{C83F17F3-E73F-864A-ACF0-D534E19974F4}"/>
              </a:ext>
            </a:extLst>
          </p:cNvPr>
          <p:cNvSpPr txBox="1"/>
          <p:nvPr/>
        </p:nvSpPr>
        <p:spPr>
          <a:xfrm>
            <a:off x="1204042" y="5447092"/>
            <a:ext cx="1713914" cy="477631"/>
          </a:xfrm>
          <a:prstGeom prst="rect">
            <a:avLst/>
          </a:prstGeom>
          <a:noFill/>
        </p:spPr>
        <p:txBody>
          <a:bodyPr wrap="square" rtlCol="0">
            <a:spAutoFit/>
          </a:bodyPr>
          <a:lstStyle/>
          <a:p>
            <a:pPr algn="ctr" fontAlgn="auto">
              <a:lnSpc>
                <a:spcPts val="1640"/>
              </a:lnSpc>
            </a:pPr>
            <a:r>
              <a:rPr lang="en-US" altLang="zh-CN" sz="900" dirty="0">
                <a:solidFill>
                  <a:schemeClr val="bg1">
                    <a:lumMod val="65000"/>
                  </a:schemeClr>
                </a:solidFill>
                <a:latin typeface="Arial" panose="020B0604020202020204" pitchFamily="34" charset="0"/>
                <a:ea typeface="Microsoft YaHei Light" panose="020B0503020204020204" pitchFamily="34" charset="-122"/>
                <a:cs typeface="Arial" panose="020B0604020202020204" pitchFamily="34" charset="0"/>
              </a:rPr>
              <a:t>Digital Management and Operation of PV Assets</a:t>
            </a:r>
            <a:endParaRPr lang="zh-CN" altLang="en-US" sz="900" dirty="0">
              <a:solidFill>
                <a:schemeClr val="bg1">
                  <a:lumMod val="65000"/>
                </a:schemeClr>
              </a:solidFill>
              <a:latin typeface="Arial" panose="020B0604020202020204" pitchFamily="34" charset="0"/>
              <a:ea typeface="Microsoft YaHei Light" panose="020B0503020204020204" pitchFamily="34" charset="-122"/>
              <a:cs typeface="Arial" panose="020B0604020202020204" pitchFamily="34" charset="0"/>
            </a:endParaRPr>
          </a:p>
        </p:txBody>
      </p:sp>
      <p:sp>
        <p:nvSpPr>
          <p:cNvPr id="21" name="文本框 20">
            <a:extLst>
              <a:ext uri="{FF2B5EF4-FFF2-40B4-BE49-F238E27FC236}">
                <a16:creationId xmlns:a16="http://schemas.microsoft.com/office/drawing/2014/main" xmlns="" id="{88467288-60C5-C34B-A806-88C45BF19152}"/>
              </a:ext>
            </a:extLst>
          </p:cNvPr>
          <p:cNvSpPr txBox="1"/>
          <p:nvPr/>
        </p:nvSpPr>
        <p:spPr>
          <a:xfrm>
            <a:off x="6076950" y="5295000"/>
            <a:ext cx="1975221" cy="246221"/>
          </a:xfrm>
          <a:prstGeom prst="rect">
            <a:avLst/>
          </a:prstGeom>
          <a:noFill/>
        </p:spPr>
        <p:txBody>
          <a:bodyPr wrap="none" rtlCol="0">
            <a:spAutoFit/>
          </a:bodyPr>
          <a:lstStyle>
            <a:defPPr>
              <a:defRPr lang="zh-CN"/>
            </a:defPPr>
            <a:lvl1pPr>
              <a:defRPr sz="1200" kern="1800" spc="150">
                <a:solidFill>
                  <a:schemeClr val="bg1"/>
                </a:solidFill>
                <a:uFillTx/>
                <a:latin typeface="PingFang SC Medium" panose="020B0400000000000000" pitchFamily="34" charset="-122"/>
                <a:ea typeface="PingFang SC Medium" panose="020B0400000000000000" pitchFamily="34" charset="-122"/>
                <a:cs typeface="Microsoft YaHei" panose="020B0503020204020204" charset="-122"/>
              </a:defRPr>
            </a:lvl1pPr>
          </a:lstStyle>
          <a:p>
            <a:r>
              <a:rPr lang="en-US" altLang="zh-CN" sz="1000" spc="0" dirty="0">
                <a:solidFill>
                  <a:schemeClr val="bg1">
                    <a:lumMod val="95000"/>
                  </a:schemeClr>
                </a:solidFill>
                <a:latin typeface="Arial" panose="020B0604020202020204" pitchFamily="34" charset="0"/>
                <a:ea typeface="Arial Unicode MS" panose="020B0604020202020204" pitchFamily="34" charset="-122"/>
                <a:cs typeface="Arial" panose="020B0604020202020204" pitchFamily="34" charset="0"/>
              </a:rPr>
              <a:t>Integrated Energy Management</a:t>
            </a:r>
            <a:endParaRPr lang="zh-CN" altLang="en-US" sz="1000" spc="0" dirty="0">
              <a:solidFill>
                <a:schemeClr val="bg1">
                  <a:lumMod val="9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2" name="文本框 21">
            <a:extLst>
              <a:ext uri="{FF2B5EF4-FFF2-40B4-BE49-F238E27FC236}">
                <a16:creationId xmlns:a16="http://schemas.microsoft.com/office/drawing/2014/main" xmlns="" id="{503E3EF5-558F-DE4D-8656-EE973987C747}"/>
              </a:ext>
            </a:extLst>
          </p:cNvPr>
          <p:cNvSpPr txBox="1"/>
          <p:nvPr/>
        </p:nvSpPr>
        <p:spPr>
          <a:xfrm>
            <a:off x="5458503" y="5455737"/>
            <a:ext cx="1967738" cy="477631"/>
          </a:xfrm>
          <a:prstGeom prst="rect">
            <a:avLst/>
          </a:prstGeom>
          <a:noFill/>
        </p:spPr>
        <p:txBody>
          <a:bodyPr wrap="square" rtlCol="0">
            <a:spAutoFit/>
          </a:bodyPr>
          <a:lstStyle/>
          <a:p>
            <a:pPr algn="ctr" fontAlgn="auto">
              <a:lnSpc>
                <a:spcPts val="1640"/>
              </a:lnSpc>
            </a:pPr>
            <a:r>
              <a:rPr lang="en-US" altLang="zh-CN" sz="900" dirty="0">
                <a:solidFill>
                  <a:schemeClr val="bg1">
                    <a:lumMod val="65000"/>
                  </a:schemeClr>
                </a:solidFill>
                <a:latin typeface="Arial" panose="020B0604020202020204" pitchFamily="34" charset="0"/>
                <a:ea typeface="Microsoft YaHei Light" panose="020B0503020204020204" pitchFamily="34" charset="-122"/>
                <a:cs typeface="Arial" panose="020B0604020202020204" pitchFamily="34" charset="0"/>
              </a:rPr>
              <a:t>Integrated Energy Digital Management in Industrial Parks</a:t>
            </a:r>
          </a:p>
        </p:txBody>
      </p:sp>
      <p:sp>
        <p:nvSpPr>
          <p:cNvPr id="24" name="文本框 23">
            <a:extLst>
              <a:ext uri="{FF2B5EF4-FFF2-40B4-BE49-F238E27FC236}">
                <a16:creationId xmlns:a16="http://schemas.microsoft.com/office/drawing/2014/main" xmlns="" id="{48653571-4992-424F-8CFD-B67C7C251ED7}"/>
              </a:ext>
            </a:extLst>
          </p:cNvPr>
          <p:cNvSpPr txBox="1"/>
          <p:nvPr/>
        </p:nvSpPr>
        <p:spPr>
          <a:xfrm>
            <a:off x="10239533" y="5287894"/>
            <a:ext cx="1334020" cy="246221"/>
          </a:xfrm>
          <a:prstGeom prst="rect">
            <a:avLst/>
          </a:prstGeom>
          <a:noFill/>
        </p:spPr>
        <p:txBody>
          <a:bodyPr wrap="none" rtlCol="0">
            <a:spAutoFit/>
          </a:bodyPr>
          <a:lstStyle>
            <a:defPPr>
              <a:defRPr lang="zh-CN"/>
            </a:defPPr>
            <a:lvl1pPr>
              <a:defRPr sz="1200" kern="1800" spc="150">
                <a:solidFill>
                  <a:schemeClr val="bg1"/>
                </a:solidFill>
                <a:uFillTx/>
                <a:latin typeface="PingFang SC Medium" panose="020B0400000000000000" pitchFamily="34" charset="-122"/>
                <a:ea typeface="PingFang SC Medium" panose="020B0400000000000000" pitchFamily="34" charset="-122"/>
                <a:cs typeface="Microsoft YaHei" panose="020B0503020204020204" charset="-122"/>
              </a:defRPr>
            </a:lvl1pPr>
          </a:lstStyle>
          <a:p>
            <a:r>
              <a:rPr lang="en-US" altLang="zh-CN" sz="1000" spc="0" dirty="0">
                <a:solidFill>
                  <a:schemeClr val="bg1">
                    <a:lumMod val="95000"/>
                  </a:schemeClr>
                </a:solidFill>
                <a:latin typeface="Arial" panose="020B0604020202020204" pitchFamily="34" charset="0"/>
                <a:ea typeface="Arial Unicode MS" panose="020B0604020202020204" pitchFamily="34" charset="-122"/>
                <a:cs typeface="Arial" panose="020B0604020202020204" pitchFamily="34" charset="0"/>
              </a:rPr>
              <a:t>Virtual Power Plants</a:t>
            </a:r>
            <a:endParaRPr lang="zh-CN" altLang="en-US" sz="1000" spc="0" dirty="0">
              <a:solidFill>
                <a:schemeClr val="bg1">
                  <a:lumMod val="95000"/>
                </a:scheme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5" name="文本框 24">
            <a:extLst>
              <a:ext uri="{FF2B5EF4-FFF2-40B4-BE49-F238E27FC236}">
                <a16:creationId xmlns:a16="http://schemas.microsoft.com/office/drawing/2014/main" xmlns="" id="{B0FF89F8-EFA9-724C-98CD-EEFABC5D1B71}"/>
              </a:ext>
            </a:extLst>
          </p:cNvPr>
          <p:cNvSpPr txBox="1"/>
          <p:nvPr/>
        </p:nvSpPr>
        <p:spPr>
          <a:xfrm>
            <a:off x="9197668" y="5500112"/>
            <a:ext cx="2549870" cy="477631"/>
          </a:xfrm>
          <a:prstGeom prst="rect">
            <a:avLst/>
          </a:prstGeom>
          <a:noFill/>
        </p:spPr>
        <p:txBody>
          <a:bodyPr wrap="square" rtlCol="0">
            <a:spAutoFit/>
          </a:bodyPr>
          <a:lstStyle/>
          <a:p>
            <a:pPr algn="ctr">
              <a:lnSpc>
                <a:spcPts val="1640"/>
              </a:lnSpc>
            </a:pPr>
            <a:r>
              <a:rPr lang="en-US" altLang="zh-CN" sz="900" dirty="0">
                <a:solidFill>
                  <a:schemeClr val="bg1">
                    <a:lumMod val="65000"/>
                  </a:schemeClr>
                </a:solidFill>
                <a:latin typeface="Arial" panose="020B0604020202020204" pitchFamily="34" charset="0"/>
                <a:ea typeface="Microsoft YaHei Light" panose="020B0503020204020204" pitchFamily="34" charset="-122"/>
                <a:cs typeface="Arial" panose="020B0604020202020204" pitchFamily="34" charset="0"/>
              </a:rPr>
              <a:t>Aggregation and Management of Multiple Energy Loads and Power Trading</a:t>
            </a:r>
            <a:endParaRPr lang="zh-CN" altLang="en-US" sz="900" dirty="0">
              <a:solidFill>
                <a:schemeClr val="bg1">
                  <a:lumMod val="65000"/>
                </a:schemeClr>
              </a:solidFill>
              <a:latin typeface="Arial" panose="020B0604020202020204" pitchFamily="34" charset="0"/>
              <a:ea typeface="Microsoft YaHei Light" panose="020B0503020204020204" pitchFamily="34" charset="-122"/>
              <a:cs typeface="Arial" panose="020B0604020202020204" pitchFamily="34" charset="0"/>
            </a:endParaRPr>
          </a:p>
        </p:txBody>
      </p:sp>
      <p:cxnSp>
        <p:nvCxnSpPr>
          <p:cNvPr id="9" name="直线连接符 8">
            <a:extLst>
              <a:ext uri="{FF2B5EF4-FFF2-40B4-BE49-F238E27FC236}">
                <a16:creationId xmlns:a16="http://schemas.microsoft.com/office/drawing/2014/main" xmlns="" id="{A39B7106-DA6A-2342-B5A1-8E9067B2A755}"/>
              </a:ext>
            </a:extLst>
          </p:cNvPr>
          <p:cNvCxnSpPr/>
          <p:nvPr/>
        </p:nvCxnSpPr>
        <p:spPr>
          <a:xfrm>
            <a:off x="2059537" y="5316887"/>
            <a:ext cx="0" cy="1709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线连接符 30">
            <a:extLst>
              <a:ext uri="{FF2B5EF4-FFF2-40B4-BE49-F238E27FC236}">
                <a16:creationId xmlns:a16="http://schemas.microsoft.com/office/drawing/2014/main" xmlns="" id="{CAFE5C97-D051-1A43-ABC7-50185EF3B900}"/>
              </a:ext>
            </a:extLst>
          </p:cNvPr>
          <p:cNvCxnSpPr/>
          <p:nvPr/>
        </p:nvCxnSpPr>
        <p:spPr>
          <a:xfrm>
            <a:off x="6096000" y="5316887"/>
            <a:ext cx="0" cy="1709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线连接符 32">
            <a:extLst>
              <a:ext uri="{FF2B5EF4-FFF2-40B4-BE49-F238E27FC236}">
                <a16:creationId xmlns:a16="http://schemas.microsoft.com/office/drawing/2014/main" xmlns="" id="{7907F316-9514-0646-88A4-8EE694AC621F}"/>
              </a:ext>
            </a:extLst>
          </p:cNvPr>
          <p:cNvCxnSpPr/>
          <p:nvPr/>
        </p:nvCxnSpPr>
        <p:spPr>
          <a:xfrm>
            <a:off x="10246826" y="5316887"/>
            <a:ext cx="0" cy="1709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
        <p:nvSpPr>
          <p:cNvPr id="26" name="文本框 25"/>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42</a:t>
            </a:r>
            <a:endParaRPr lang="zh-CN" altLang="en-US" sz="1100" dirty="0">
              <a:solidFill>
                <a:schemeClr val="bg1"/>
              </a:solidFill>
              <a:latin typeface="Arial" panose="020B0604020202020204" pitchFamily="34" charset="0"/>
            </a:endParaRPr>
          </a:p>
        </p:txBody>
      </p:sp>
      <p:sp>
        <p:nvSpPr>
          <p:cNvPr id="27" name="文本框 26"/>
          <p:cNvSpPr txBox="1"/>
          <p:nvPr/>
        </p:nvSpPr>
        <p:spPr>
          <a:xfrm>
            <a:off x="669220" y="543618"/>
            <a:ext cx="9236780" cy="477054"/>
          </a:xfrm>
          <a:prstGeom prst="rect">
            <a:avLst/>
          </a:prstGeom>
          <a:noFill/>
        </p:spPr>
        <p:txBody>
          <a:bodyPr wrap="square" rtlCol="0">
            <a:spAutoFit/>
          </a:bodyPr>
          <a:lstStyle/>
          <a:p>
            <a:r>
              <a:rPr lang="en-US" altLang="zh-CN" sz="2500" dirty="0">
                <a:solidFill>
                  <a:schemeClr val="bg1"/>
                </a:solidFill>
                <a:latin typeface="Arial" panose="020B0604020202020204" pitchFamily="34" charset="0"/>
              </a:rPr>
              <a:t>GOODWE SMART ENERGY MANAGEMENT PLATFORM</a:t>
            </a:r>
          </a:p>
        </p:txBody>
      </p:sp>
      <p:cxnSp>
        <p:nvCxnSpPr>
          <p:cNvPr id="28" name="直接连接符 27"/>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Tree>
    <p:extLst>
      <p:ext uri="{BB962C8B-B14F-4D97-AF65-F5344CB8AC3E}">
        <p14:creationId xmlns:p14="http://schemas.microsoft.com/office/powerpoint/2010/main" val="1618225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extLst>
              <a:ext uri="{28A0092B-C50C-407E-A947-70E740481C1C}">
                <a14:useLocalDpi xmlns:a14="http://schemas.microsoft.com/office/drawing/2010/main"/>
              </a:ext>
            </a:extLst>
          </a:blip>
          <a:srcRect/>
          <a:stretch>
            <a:fillRect/>
          </a:stretch>
        </p:blipFill>
        <p:spPr>
          <a:xfrm>
            <a:off x="0" y="-185057"/>
            <a:ext cx="12192000" cy="7043057"/>
          </a:xfrm>
          <a:prstGeom prst="rect">
            <a:avLst/>
          </a:prstGeom>
        </p:spPr>
      </p:pic>
      <p:pic>
        <p:nvPicPr>
          <p:cNvPr id="11" name="图片 10" descr="文本&#10;&#10;描述已自动生成"/>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1243" y="1604584"/>
            <a:ext cx="2169514" cy="2074788"/>
          </a:xfrm>
          <a:prstGeom prst="rect">
            <a:avLst/>
          </a:prstGeom>
        </p:spPr>
      </p:pic>
      <p:sp>
        <p:nvSpPr>
          <p:cNvPr id="12" name="文本框 11"/>
          <p:cNvSpPr txBox="1"/>
          <p:nvPr/>
        </p:nvSpPr>
        <p:spPr>
          <a:xfrm>
            <a:off x="4584166" y="4499083"/>
            <a:ext cx="3023669" cy="646331"/>
          </a:xfrm>
          <a:prstGeom prst="rect">
            <a:avLst/>
          </a:prstGeom>
          <a:noFill/>
        </p:spPr>
        <p:txBody>
          <a:bodyPr wrap="square" rtlCol="0">
            <a:spAutoFit/>
          </a:bodyPr>
          <a:lstStyle/>
          <a:p>
            <a:pPr algn="ctr"/>
            <a:r>
              <a:rPr kumimoji="1" lang="en-US" altLang="zh-CN" sz="3600" dirty="0">
                <a:solidFill>
                  <a:schemeClr val="tx1">
                    <a:lumMod val="50000"/>
                    <a:lumOff val="50000"/>
                  </a:schemeClr>
                </a:solidFill>
                <a:latin typeface="Arial" panose="020B0604020202020204" pitchFamily="34" charset="0"/>
                <a:cs typeface="Arial" panose="020B0604020202020204" pitchFamily="34" charset="0"/>
              </a:rPr>
              <a:t>THANK YOU</a:t>
            </a:r>
            <a:endParaRPr kumimoji="1" lang="zh-CN" altLang="en-US" sz="3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文本框 7"/>
          <p:cNvSpPr txBox="1"/>
          <p:nvPr/>
        </p:nvSpPr>
        <p:spPr>
          <a:xfrm>
            <a:off x="5064578" y="5299511"/>
            <a:ext cx="2062844" cy="338362"/>
          </a:xfrm>
          <a:prstGeom prst="rect">
            <a:avLst/>
          </a:prstGeom>
          <a:noFill/>
        </p:spPr>
        <p:txBody>
          <a:bodyPr wrap="square" rtlCol="0">
            <a:spAutoFit/>
          </a:bodyPr>
          <a:lstStyle/>
          <a:p>
            <a:pPr algn="ctr">
              <a:lnSpc>
                <a:spcPts val="2300"/>
              </a:lnSpc>
            </a:pPr>
            <a:r>
              <a:rPr lang="en-US" altLang="zh-CN" sz="850" dirty="0">
                <a:solidFill>
                  <a:srgbClr val="606060"/>
                </a:solidFill>
                <a:latin typeface="Arial" panose="020B0604020202020204" pitchFamily="34" charset="0"/>
              </a:rPr>
              <a:t>GOODWE TECHNOLOGIES CO., LTD.</a:t>
            </a:r>
            <a:endParaRPr lang="zh-CN" altLang="en-US" sz="850" dirty="0">
              <a:solidFill>
                <a:srgbClr val="606060"/>
              </a:solidFill>
              <a:latin typeface="Arial" panose="020B0604020202020204" pitchFamily="34" charset="0"/>
            </a:endParaRPr>
          </a:p>
        </p:txBody>
      </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2" y="-17988"/>
            <a:ext cx="12264466" cy="6893976"/>
          </a:xfrm>
          <a:prstGeom prst="rect">
            <a:avLst/>
          </a:prstGeom>
        </p:spPr>
      </p:pic>
      <p:cxnSp>
        <p:nvCxnSpPr>
          <p:cNvPr id="6" name="直接连接符 5"/>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05</a:t>
            </a:r>
          </a:p>
        </p:txBody>
      </p:sp>
      <p:sp>
        <p:nvSpPr>
          <p:cNvPr id="8" name="文本框 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9" name="文本框 8"/>
          <p:cNvSpPr txBox="1"/>
          <p:nvPr/>
        </p:nvSpPr>
        <p:spPr>
          <a:xfrm>
            <a:off x="669221" y="543618"/>
            <a:ext cx="4148842"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rPr>
              <a:t>GLOBAL PRESENCE</a:t>
            </a:r>
            <a:endParaRPr lang="zh-CN" altLang="en-US" sz="2900" dirty="0">
              <a:solidFill>
                <a:schemeClr val="bg1"/>
              </a:solidFill>
              <a:latin typeface="Arial" panose="020B0604020202020204" pitchFamily="34" charset="0"/>
            </a:endParaRPr>
          </a:p>
        </p:txBody>
      </p:sp>
      <p:grpSp>
        <p:nvGrpSpPr>
          <p:cNvPr id="4" name="组合 3"/>
          <p:cNvGrpSpPr/>
          <p:nvPr/>
        </p:nvGrpSpPr>
        <p:grpSpPr>
          <a:xfrm>
            <a:off x="1041841" y="2787923"/>
            <a:ext cx="2962145" cy="928839"/>
            <a:chOff x="1041841" y="2950739"/>
            <a:chExt cx="2962145" cy="928839"/>
          </a:xfrm>
        </p:grpSpPr>
        <p:sp>
          <p:nvSpPr>
            <p:cNvPr id="10" name="文本框 9"/>
            <p:cNvSpPr txBox="1"/>
            <p:nvPr/>
          </p:nvSpPr>
          <p:spPr>
            <a:xfrm>
              <a:off x="1041842" y="2950739"/>
              <a:ext cx="2642918" cy="353943"/>
            </a:xfrm>
            <a:prstGeom prst="rect">
              <a:avLst/>
            </a:prstGeom>
            <a:noFill/>
          </p:spPr>
          <p:txBody>
            <a:bodyPr wrap="square" rtlCol="0">
              <a:spAutoFit/>
            </a:bodyPr>
            <a:lstStyle/>
            <a:p>
              <a:r>
                <a:rPr lang="en-US" altLang="zh-CN" sz="1700" dirty="0">
                  <a:solidFill>
                    <a:srgbClr val="E60012"/>
                  </a:solidFill>
                  <a:latin typeface="Arial" panose="020B0604020202020204" pitchFamily="34" charset="0"/>
                </a:rPr>
                <a:t>Sales &amp; Service Centers</a:t>
              </a:r>
              <a:endParaRPr lang="zh-CN" altLang="en-US" sz="1700" dirty="0">
                <a:solidFill>
                  <a:srgbClr val="E60012"/>
                </a:solidFill>
                <a:latin typeface="Arial" panose="020B0604020202020204" pitchFamily="34" charset="0"/>
              </a:endParaRPr>
            </a:p>
          </p:txBody>
        </p:sp>
        <p:sp>
          <p:nvSpPr>
            <p:cNvPr id="11" name="文本框 10"/>
            <p:cNvSpPr txBox="1"/>
            <p:nvPr/>
          </p:nvSpPr>
          <p:spPr>
            <a:xfrm>
              <a:off x="1041841" y="3264025"/>
              <a:ext cx="2962145" cy="615553"/>
            </a:xfrm>
            <a:prstGeom prst="rect">
              <a:avLst/>
            </a:prstGeom>
            <a:noFill/>
          </p:spPr>
          <p:txBody>
            <a:bodyPr wrap="square" rtlCol="0">
              <a:spAutoFit/>
            </a:bodyPr>
            <a:lstStyle/>
            <a:p>
              <a:r>
                <a:rPr lang="en-US" altLang="zh-CN" sz="850" dirty="0">
                  <a:solidFill>
                    <a:schemeClr val="bg1"/>
                  </a:solidFill>
                  <a:latin typeface="Arial" panose="020B0604020202020204" pitchFamily="34" charset="0"/>
                </a:rPr>
                <a:t>Australia, United Kingdom, Netherlands, Germany, Mexico, Brazil, Poland, Spain, Italy, South Africa, Chile, </a:t>
              </a:r>
              <a:r>
                <a:rPr lang="pt-BR" altLang="zh-CN" sz="850" dirty="0">
                  <a:solidFill>
                    <a:schemeClr val="bg1"/>
                  </a:solidFill>
                  <a:latin typeface="Arial" panose="020B0604020202020204" pitchFamily="34" charset="0"/>
                </a:rPr>
                <a:t>Argentina, Portugal, Greece, India, Turkey, Japan, </a:t>
              </a:r>
            </a:p>
            <a:p>
              <a:r>
                <a:rPr lang="pt-BR" altLang="zh-CN" sz="850" dirty="0">
                  <a:solidFill>
                    <a:schemeClr val="bg1"/>
                  </a:solidFill>
                  <a:latin typeface="Arial" panose="020B0604020202020204" pitchFamily="34" charset="0"/>
                </a:rPr>
                <a:t>United States, Vietnam, Thailand</a:t>
              </a:r>
              <a:endParaRPr lang="en-US" altLang="zh-CN" sz="850" dirty="0">
                <a:solidFill>
                  <a:schemeClr val="bg1"/>
                </a:solidFill>
                <a:latin typeface="Arial" panose="020B0604020202020204" pitchFamily="34" charset="0"/>
              </a:endParaRPr>
            </a:p>
          </p:txBody>
        </p:sp>
      </p:grpSp>
      <p:grpSp>
        <p:nvGrpSpPr>
          <p:cNvPr id="2" name="组合 1"/>
          <p:cNvGrpSpPr/>
          <p:nvPr/>
        </p:nvGrpSpPr>
        <p:grpSpPr>
          <a:xfrm>
            <a:off x="1041841" y="1974961"/>
            <a:ext cx="3306796" cy="667229"/>
            <a:chOff x="1041841" y="2125467"/>
            <a:chExt cx="3306796" cy="667229"/>
          </a:xfrm>
        </p:grpSpPr>
        <p:sp>
          <p:nvSpPr>
            <p:cNvPr id="12" name="文本框 11"/>
            <p:cNvSpPr txBox="1"/>
            <p:nvPr/>
          </p:nvSpPr>
          <p:spPr>
            <a:xfrm>
              <a:off x="1041841" y="2125467"/>
              <a:ext cx="2759808" cy="353943"/>
            </a:xfrm>
            <a:prstGeom prst="rect">
              <a:avLst/>
            </a:prstGeom>
            <a:noFill/>
          </p:spPr>
          <p:txBody>
            <a:bodyPr wrap="square" rtlCol="0">
              <a:spAutoFit/>
            </a:bodyPr>
            <a:lstStyle/>
            <a:p>
              <a:r>
                <a:rPr lang="en-US" altLang="zh-CN" sz="1700" dirty="0">
                  <a:solidFill>
                    <a:srgbClr val="E60012"/>
                  </a:solidFill>
                  <a:latin typeface="Arial" panose="020B0604020202020204" pitchFamily="34" charset="0"/>
                </a:rPr>
                <a:t>Branches</a:t>
              </a:r>
              <a:endParaRPr lang="zh-CN" altLang="en-US" sz="1700" dirty="0">
                <a:solidFill>
                  <a:srgbClr val="E60012"/>
                </a:solidFill>
                <a:latin typeface="Arial" panose="020B0604020202020204" pitchFamily="34" charset="0"/>
              </a:endParaRPr>
            </a:p>
          </p:txBody>
        </p:sp>
        <p:sp>
          <p:nvSpPr>
            <p:cNvPr id="13" name="文本框 12"/>
            <p:cNvSpPr txBox="1"/>
            <p:nvPr/>
          </p:nvSpPr>
          <p:spPr>
            <a:xfrm>
              <a:off x="1041842" y="2438753"/>
              <a:ext cx="3306795" cy="353943"/>
            </a:xfrm>
            <a:prstGeom prst="rect">
              <a:avLst/>
            </a:prstGeom>
            <a:noFill/>
          </p:spPr>
          <p:txBody>
            <a:bodyPr wrap="square" rtlCol="0">
              <a:spAutoFit/>
            </a:bodyPr>
            <a:lstStyle/>
            <a:p>
              <a:r>
                <a:rPr lang="it-IT" altLang="zh-CN" sz="850" dirty="0">
                  <a:solidFill>
                    <a:schemeClr val="bg1"/>
                  </a:solidFill>
                  <a:latin typeface="Arial" panose="020B0604020202020204" pitchFamily="34" charset="0"/>
                </a:rPr>
                <a:t>Hong Kong, Australia, Germany, Benelux, </a:t>
              </a:r>
              <a:r>
                <a:rPr lang="en-US" altLang="zh-CN" sz="850" dirty="0">
                  <a:solidFill>
                    <a:schemeClr val="bg1"/>
                  </a:solidFill>
                  <a:latin typeface="Arial" panose="020B0604020202020204" pitchFamily="34" charset="0"/>
                </a:rPr>
                <a:t>United Kingdom, Japan, United States, South Korea, Spain, Poland, Singapore</a:t>
              </a:r>
            </a:p>
          </p:txBody>
        </p:sp>
      </p:grpSp>
      <p:grpSp>
        <p:nvGrpSpPr>
          <p:cNvPr id="37" name="组合 36"/>
          <p:cNvGrpSpPr/>
          <p:nvPr/>
        </p:nvGrpSpPr>
        <p:grpSpPr>
          <a:xfrm>
            <a:off x="1041841" y="3882196"/>
            <a:ext cx="2372872" cy="667229"/>
            <a:chOff x="1041841" y="3876993"/>
            <a:chExt cx="2372872" cy="667229"/>
          </a:xfrm>
        </p:grpSpPr>
        <p:sp>
          <p:nvSpPr>
            <p:cNvPr id="16" name="文本框 15"/>
            <p:cNvSpPr txBox="1"/>
            <p:nvPr/>
          </p:nvSpPr>
          <p:spPr>
            <a:xfrm>
              <a:off x="1041841" y="3876993"/>
              <a:ext cx="1858522" cy="353943"/>
            </a:xfrm>
            <a:prstGeom prst="rect">
              <a:avLst/>
            </a:prstGeom>
            <a:noFill/>
          </p:spPr>
          <p:txBody>
            <a:bodyPr wrap="square" rtlCol="0">
              <a:spAutoFit/>
            </a:bodyPr>
            <a:lstStyle/>
            <a:p>
              <a:r>
                <a:rPr lang="en-US" altLang="zh-CN" sz="1700" dirty="0">
                  <a:solidFill>
                    <a:srgbClr val="E60012"/>
                  </a:solidFill>
                  <a:latin typeface="Arial" panose="020B0604020202020204" pitchFamily="34" charset="0"/>
                </a:rPr>
                <a:t>R&amp;D Centers</a:t>
              </a:r>
              <a:endParaRPr lang="zh-CN" altLang="en-US" sz="1700" dirty="0">
                <a:solidFill>
                  <a:srgbClr val="E60012"/>
                </a:solidFill>
                <a:latin typeface="Arial" panose="020B0604020202020204" pitchFamily="34" charset="0"/>
              </a:endParaRPr>
            </a:p>
          </p:txBody>
        </p:sp>
        <p:sp>
          <p:nvSpPr>
            <p:cNvPr id="17" name="文本框 16"/>
            <p:cNvSpPr txBox="1"/>
            <p:nvPr/>
          </p:nvSpPr>
          <p:spPr>
            <a:xfrm>
              <a:off x="1041842" y="4190279"/>
              <a:ext cx="2372871" cy="353943"/>
            </a:xfrm>
            <a:prstGeom prst="rect">
              <a:avLst/>
            </a:prstGeom>
            <a:noFill/>
          </p:spPr>
          <p:txBody>
            <a:bodyPr wrap="square" rtlCol="0">
              <a:spAutoFit/>
            </a:bodyPr>
            <a:lstStyle/>
            <a:p>
              <a:r>
                <a:rPr lang="pt-BR" altLang="zh-CN" sz="850" dirty="0">
                  <a:solidFill>
                    <a:schemeClr val="bg1"/>
                  </a:solidFill>
                  <a:latin typeface="Arial" panose="020B0604020202020204" pitchFamily="34" charset="0"/>
                </a:rPr>
                <a:t>Suzhou R&amp;D center, Shenzhen R&amp;D center,</a:t>
              </a:r>
            </a:p>
            <a:p>
              <a:r>
                <a:rPr lang="pt-BR" altLang="zh-CN" sz="850" dirty="0">
                  <a:solidFill>
                    <a:schemeClr val="bg1"/>
                  </a:solidFill>
                  <a:latin typeface="Arial" panose="020B0604020202020204" pitchFamily="34" charset="0"/>
                </a:rPr>
                <a:t>Wuhan R&amp;D center, Nanjing R&amp;D center</a:t>
              </a:r>
              <a:endParaRPr lang="en-US" altLang="zh-CN" sz="850" dirty="0">
                <a:solidFill>
                  <a:schemeClr val="bg1"/>
                </a:solidFill>
                <a:latin typeface="Arial" panose="020B0604020202020204" pitchFamily="34" charset="0"/>
              </a:endParaRPr>
            </a:p>
          </p:txBody>
        </p:sp>
      </p:grpSp>
      <p:grpSp>
        <p:nvGrpSpPr>
          <p:cNvPr id="73" name="组合 72"/>
          <p:cNvGrpSpPr/>
          <p:nvPr/>
        </p:nvGrpSpPr>
        <p:grpSpPr>
          <a:xfrm>
            <a:off x="1041841" y="4711863"/>
            <a:ext cx="2372872" cy="667229"/>
            <a:chOff x="1041841" y="4564354"/>
            <a:chExt cx="2372872" cy="667229"/>
          </a:xfrm>
        </p:grpSpPr>
        <p:sp>
          <p:nvSpPr>
            <p:cNvPr id="18" name="文本框 17"/>
            <p:cNvSpPr txBox="1"/>
            <p:nvPr/>
          </p:nvSpPr>
          <p:spPr>
            <a:xfrm>
              <a:off x="1041841" y="4564354"/>
              <a:ext cx="2244284" cy="353943"/>
            </a:xfrm>
            <a:prstGeom prst="rect">
              <a:avLst/>
            </a:prstGeom>
            <a:noFill/>
          </p:spPr>
          <p:txBody>
            <a:bodyPr wrap="square" rtlCol="0">
              <a:spAutoFit/>
            </a:bodyPr>
            <a:lstStyle/>
            <a:p>
              <a:r>
                <a:rPr lang="en-US" altLang="zh-CN" sz="1700" dirty="0">
                  <a:solidFill>
                    <a:srgbClr val="E60012"/>
                  </a:solidFill>
                  <a:latin typeface="Arial" panose="020B0604020202020204" pitchFamily="34" charset="0"/>
                </a:rPr>
                <a:t>Production Facilities</a:t>
              </a:r>
              <a:endParaRPr lang="zh-CN" altLang="en-US" sz="1700" dirty="0">
                <a:solidFill>
                  <a:srgbClr val="E60012"/>
                </a:solidFill>
                <a:latin typeface="Arial" panose="020B0604020202020204" pitchFamily="34" charset="0"/>
              </a:endParaRPr>
            </a:p>
          </p:txBody>
        </p:sp>
        <p:sp>
          <p:nvSpPr>
            <p:cNvPr id="19" name="文本框 18"/>
            <p:cNvSpPr txBox="1"/>
            <p:nvPr/>
          </p:nvSpPr>
          <p:spPr>
            <a:xfrm>
              <a:off x="1041842" y="4877640"/>
              <a:ext cx="2372871" cy="353943"/>
            </a:xfrm>
            <a:prstGeom prst="rect">
              <a:avLst/>
            </a:prstGeom>
            <a:noFill/>
          </p:spPr>
          <p:txBody>
            <a:bodyPr wrap="square" rtlCol="0">
              <a:spAutoFit/>
            </a:bodyPr>
            <a:lstStyle/>
            <a:p>
              <a:r>
                <a:rPr lang="en-US" altLang="zh-CN" sz="850" dirty="0">
                  <a:solidFill>
                    <a:schemeClr val="bg1"/>
                  </a:solidFill>
                  <a:latin typeface="Arial" panose="020B0604020202020204" pitchFamily="34" charset="0"/>
                </a:rPr>
                <a:t>Suzhou Manufacturing base </a:t>
              </a:r>
            </a:p>
            <a:p>
              <a:r>
                <a:rPr lang="en-US" altLang="zh-CN" sz="850" dirty="0" err="1">
                  <a:solidFill>
                    <a:schemeClr val="bg1"/>
                  </a:solidFill>
                  <a:latin typeface="Arial" panose="020B0604020202020204" pitchFamily="34" charset="0"/>
                </a:rPr>
                <a:t>Guangde</a:t>
              </a:r>
              <a:r>
                <a:rPr lang="en-US" altLang="zh-CN" sz="850" dirty="0">
                  <a:solidFill>
                    <a:schemeClr val="bg1"/>
                  </a:solidFill>
                  <a:latin typeface="Arial" panose="020B0604020202020204" pitchFamily="34" charset="0"/>
                </a:rPr>
                <a:t> Manufacturing base</a:t>
              </a:r>
            </a:p>
          </p:txBody>
        </p:sp>
      </p:grpSp>
      <p:pic>
        <p:nvPicPr>
          <p:cNvPr id="20" name="图片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03201" y="3759992"/>
            <a:ext cx="313875" cy="202500"/>
          </a:xfrm>
          <a:prstGeom prst="rect">
            <a:avLst/>
          </a:prstGeom>
        </p:spPr>
      </p:pic>
      <p:sp>
        <p:nvSpPr>
          <p:cNvPr id="21" name="文本框 20"/>
          <p:cNvSpPr txBox="1"/>
          <p:nvPr/>
        </p:nvSpPr>
        <p:spPr>
          <a:xfrm>
            <a:off x="4268582" y="3742055"/>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USA</a:t>
            </a:r>
          </a:p>
        </p:txBody>
      </p:sp>
      <p:pic>
        <p:nvPicPr>
          <p:cNvPr id="22" name="图片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55174" y="4113345"/>
            <a:ext cx="364500" cy="202500"/>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74225" y="4741070"/>
            <a:ext cx="274412" cy="203268"/>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25275" y="1847573"/>
            <a:ext cx="344250" cy="202500"/>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52801" y="2167154"/>
            <a:ext cx="334125" cy="202500"/>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91666" y="3067288"/>
            <a:ext cx="334125" cy="202500"/>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802388" y="3384695"/>
            <a:ext cx="354375" cy="212625"/>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683966" y="3793743"/>
            <a:ext cx="334125" cy="202500"/>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791945" y="4099284"/>
            <a:ext cx="313875" cy="202500"/>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966735" y="5099877"/>
            <a:ext cx="253125" cy="202500"/>
          </a:xfrm>
          <a:prstGeom prst="rect">
            <a:avLst/>
          </a:prstGeom>
        </p:spPr>
      </p:pic>
      <p:pic>
        <p:nvPicPr>
          <p:cNvPr id="31" name="图片 30"/>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966734" y="5609184"/>
            <a:ext cx="202500" cy="202500"/>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54093" y="1960081"/>
            <a:ext cx="334125" cy="20250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304429" y="2402377"/>
            <a:ext cx="243000" cy="202500"/>
          </a:xfrm>
          <a:prstGeom prst="rect">
            <a:avLst/>
          </a:prstGeom>
        </p:spPr>
      </p:pic>
      <p:pic>
        <p:nvPicPr>
          <p:cNvPr id="35" name="图片 3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9011127" y="3652427"/>
            <a:ext cx="273375" cy="222750"/>
          </a:xfrm>
          <a:prstGeom prst="rect">
            <a:avLst/>
          </a:prstGeom>
        </p:spPr>
      </p:pic>
      <p:pic>
        <p:nvPicPr>
          <p:cNvPr id="36" name="图片 3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503632" y="3957638"/>
            <a:ext cx="283500" cy="202500"/>
          </a:xfrm>
          <a:prstGeom prst="rect">
            <a:avLst/>
          </a:prstGeom>
        </p:spPr>
      </p:pic>
      <p:pic>
        <p:nvPicPr>
          <p:cNvPr id="38" name="图片 37"/>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723468" y="4347422"/>
            <a:ext cx="344250" cy="202500"/>
          </a:xfrm>
          <a:prstGeom prst="rect">
            <a:avLst/>
          </a:prstGeom>
        </p:spPr>
      </p:pic>
      <p:pic>
        <p:nvPicPr>
          <p:cNvPr id="39" name="图片 38"/>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752400" y="5040073"/>
            <a:ext cx="293625" cy="202500"/>
          </a:xfrm>
          <a:prstGeom prst="rect">
            <a:avLst/>
          </a:prstGeom>
        </p:spPr>
      </p:pic>
      <p:pic>
        <p:nvPicPr>
          <p:cNvPr id="40" name="图片 39"/>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0140024" y="5444978"/>
            <a:ext cx="303750" cy="202500"/>
          </a:xfrm>
          <a:prstGeom prst="rect">
            <a:avLst/>
          </a:prstGeom>
        </p:spPr>
      </p:pic>
      <p:pic>
        <p:nvPicPr>
          <p:cNvPr id="41" name="图片 40"/>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11125155" y="3396929"/>
            <a:ext cx="344250" cy="212625"/>
          </a:xfrm>
          <a:prstGeom prst="rect">
            <a:avLst/>
          </a:prstGeom>
        </p:spPr>
      </p:pic>
      <p:pic>
        <p:nvPicPr>
          <p:cNvPr id="42" name="图片 41"/>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11122774" y="3690714"/>
            <a:ext cx="344250" cy="212625"/>
          </a:xfrm>
          <a:prstGeom prst="rect">
            <a:avLst/>
          </a:prstGeom>
        </p:spPr>
      </p:pic>
      <p:sp>
        <p:nvSpPr>
          <p:cNvPr id="44" name="文本框 43"/>
          <p:cNvSpPr txBox="1"/>
          <p:nvPr/>
        </p:nvSpPr>
        <p:spPr>
          <a:xfrm>
            <a:off x="4265938" y="4091049"/>
            <a:ext cx="530123"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Mexico</a:t>
            </a:r>
          </a:p>
        </p:txBody>
      </p:sp>
      <p:sp>
        <p:nvSpPr>
          <p:cNvPr id="45" name="文本框 44"/>
          <p:cNvSpPr txBox="1"/>
          <p:nvPr/>
        </p:nvSpPr>
        <p:spPr>
          <a:xfrm>
            <a:off x="4268582" y="4728846"/>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Brazil</a:t>
            </a:r>
          </a:p>
        </p:txBody>
      </p:sp>
      <p:sp>
        <p:nvSpPr>
          <p:cNvPr id="46" name="文本框 45"/>
          <p:cNvSpPr txBox="1"/>
          <p:nvPr/>
        </p:nvSpPr>
        <p:spPr>
          <a:xfrm>
            <a:off x="5980632" y="3366461"/>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Spain</a:t>
            </a:r>
          </a:p>
        </p:txBody>
      </p:sp>
      <p:sp>
        <p:nvSpPr>
          <p:cNvPr id="47" name="文本框 46"/>
          <p:cNvSpPr txBox="1"/>
          <p:nvPr/>
        </p:nvSpPr>
        <p:spPr>
          <a:xfrm>
            <a:off x="5950629" y="3760455"/>
            <a:ext cx="588284"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Germany</a:t>
            </a:r>
          </a:p>
        </p:txBody>
      </p:sp>
      <p:sp>
        <p:nvSpPr>
          <p:cNvPr id="48" name="文本框 47"/>
          <p:cNvSpPr txBox="1"/>
          <p:nvPr/>
        </p:nvSpPr>
        <p:spPr>
          <a:xfrm>
            <a:off x="5950448" y="4078504"/>
            <a:ext cx="607287"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Greece</a:t>
            </a:r>
          </a:p>
        </p:txBody>
      </p:sp>
      <p:sp>
        <p:nvSpPr>
          <p:cNvPr id="49" name="文本框 48"/>
          <p:cNvSpPr txBox="1"/>
          <p:nvPr/>
        </p:nvSpPr>
        <p:spPr>
          <a:xfrm>
            <a:off x="6607676" y="5083408"/>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Chile</a:t>
            </a:r>
          </a:p>
        </p:txBody>
      </p:sp>
      <p:sp>
        <p:nvSpPr>
          <p:cNvPr id="50" name="文本框 49"/>
          <p:cNvSpPr txBox="1"/>
          <p:nvPr/>
        </p:nvSpPr>
        <p:spPr>
          <a:xfrm>
            <a:off x="6407270" y="5570081"/>
            <a:ext cx="686027"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Argentina</a:t>
            </a:r>
          </a:p>
        </p:txBody>
      </p:sp>
      <p:sp>
        <p:nvSpPr>
          <p:cNvPr id="51" name="文本框 50"/>
          <p:cNvSpPr txBox="1"/>
          <p:nvPr/>
        </p:nvSpPr>
        <p:spPr>
          <a:xfrm>
            <a:off x="5975239" y="1838195"/>
            <a:ext cx="520285"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Poland</a:t>
            </a:r>
          </a:p>
        </p:txBody>
      </p:sp>
      <p:sp>
        <p:nvSpPr>
          <p:cNvPr id="52" name="文本框 51"/>
          <p:cNvSpPr txBox="1"/>
          <p:nvPr/>
        </p:nvSpPr>
        <p:spPr>
          <a:xfrm>
            <a:off x="5978499" y="2151444"/>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UK</a:t>
            </a:r>
          </a:p>
        </p:txBody>
      </p:sp>
      <p:sp>
        <p:nvSpPr>
          <p:cNvPr id="53" name="文本框 52"/>
          <p:cNvSpPr txBox="1"/>
          <p:nvPr/>
        </p:nvSpPr>
        <p:spPr>
          <a:xfrm>
            <a:off x="5975694" y="3024347"/>
            <a:ext cx="548405"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Portugal</a:t>
            </a:r>
          </a:p>
        </p:txBody>
      </p:sp>
      <p:sp>
        <p:nvSpPr>
          <p:cNvPr id="54" name="文本框 53"/>
          <p:cNvSpPr txBox="1"/>
          <p:nvPr/>
        </p:nvSpPr>
        <p:spPr>
          <a:xfrm>
            <a:off x="8682037" y="1916603"/>
            <a:ext cx="719275"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Netherlands</a:t>
            </a:r>
          </a:p>
        </p:txBody>
      </p:sp>
      <p:sp>
        <p:nvSpPr>
          <p:cNvPr id="56" name="文本框 55"/>
          <p:cNvSpPr txBox="1"/>
          <p:nvPr/>
        </p:nvSpPr>
        <p:spPr>
          <a:xfrm>
            <a:off x="8908257" y="2390418"/>
            <a:ext cx="485912"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Turkey</a:t>
            </a:r>
          </a:p>
        </p:txBody>
      </p:sp>
      <p:sp>
        <p:nvSpPr>
          <p:cNvPr id="57" name="文本框 56"/>
          <p:cNvSpPr txBox="1"/>
          <p:nvPr/>
        </p:nvSpPr>
        <p:spPr>
          <a:xfrm>
            <a:off x="9212830" y="3644759"/>
            <a:ext cx="581164"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Vietnam</a:t>
            </a:r>
          </a:p>
        </p:txBody>
      </p:sp>
      <p:sp>
        <p:nvSpPr>
          <p:cNvPr id="58" name="文本框 57"/>
          <p:cNvSpPr txBox="1"/>
          <p:nvPr/>
        </p:nvSpPr>
        <p:spPr>
          <a:xfrm>
            <a:off x="9232042" y="3940283"/>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India</a:t>
            </a:r>
          </a:p>
        </p:txBody>
      </p:sp>
      <p:sp>
        <p:nvSpPr>
          <p:cNvPr id="60" name="文本框 59"/>
          <p:cNvSpPr txBox="1"/>
          <p:nvPr/>
        </p:nvSpPr>
        <p:spPr>
          <a:xfrm>
            <a:off x="5955302" y="4327163"/>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Italy</a:t>
            </a:r>
          </a:p>
        </p:txBody>
      </p:sp>
      <p:sp>
        <p:nvSpPr>
          <p:cNvPr id="61" name="文本框 60"/>
          <p:cNvSpPr txBox="1"/>
          <p:nvPr/>
        </p:nvSpPr>
        <p:spPr>
          <a:xfrm>
            <a:off x="9099551" y="5034914"/>
            <a:ext cx="741751"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South Africa</a:t>
            </a:r>
          </a:p>
        </p:txBody>
      </p:sp>
      <p:sp>
        <p:nvSpPr>
          <p:cNvPr id="62" name="文本框 61"/>
          <p:cNvSpPr txBox="1"/>
          <p:nvPr/>
        </p:nvSpPr>
        <p:spPr>
          <a:xfrm>
            <a:off x="10300138" y="5424324"/>
            <a:ext cx="639645"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Australia</a:t>
            </a:r>
          </a:p>
        </p:txBody>
      </p:sp>
      <p:sp>
        <p:nvSpPr>
          <p:cNvPr id="64" name="文本框 63"/>
          <p:cNvSpPr txBox="1"/>
          <p:nvPr/>
        </p:nvSpPr>
        <p:spPr>
          <a:xfrm>
            <a:off x="10798423" y="3607615"/>
            <a:ext cx="495845"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Japan</a:t>
            </a:r>
          </a:p>
        </p:txBody>
      </p:sp>
      <p:sp>
        <p:nvSpPr>
          <p:cNvPr id="65" name="文本框 64"/>
          <p:cNvSpPr txBox="1"/>
          <p:nvPr/>
        </p:nvSpPr>
        <p:spPr>
          <a:xfrm>
            <a:off x="10798422" y="3313561"/>
            <a:ext cx="436770"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Korea</a:t>
            </a:r>
          </a:p>
        </p:txBody>
      </p:sp>
      <p:sp>
        <p:nvSpPr>
          <p:cNvPr id="66" name="文本框 52"/>
          <p:cNvSpPr txBox="1"/>
          <p:nvPr/>
        </p:nvSpPr>
        <p:spPr>
          <a:xfrm>
            <a:off x="5975694" y="2507252"/>
            <a:ext cx="548405"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Belgium</a:t>
            </a:r>
          </a:p>
        </p:txBody>
      </p:sp>
      <p:sp>
        <p:nvSpPr>
          <p:cNvPr id="67" name="文本框 62"/>
          <p:cNvSpPr txBox="1"/>
          <p:nvPr/>
        </p:nvSpPr>
        <p:spPr>
          <a:xfrm>
            <a:off x="10695231" y="4260893"/>
            <a:ext cx="647298"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Thailand</a:t>
            </a:r>
          </a:p>
        </p:txBody>
      </p:sp>
      <p:pic>
        <p:nvPicPr>
          <p:cNvPr id="15" name="图片 14"/>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802439" y="2508955"/>
            <a:ext cx="209915" cy="206583"/>
          </a:xfrm>
          <a:prstGeom prst="rect">
            <a:avLst/>
          </a:prstGeom>
        </p:spPr>
      </p:pic>
      <p:pic>
        <p:nvPicPr>
          <p:cNvPr id="68" name="图片 6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1204984" y="4310248"/>
            <a:ext cx="212044" cy="208678"/>
          </a:xfrm>
          <a:prstGeom prst="rect">
            <a:avLst/>
          </a:prstGeom>
        </p:spPr>
      </p:pic>
      <p:sp>
        <p:nvSpPr>
          <p:cNvPr id="69" name="文本框 56"/>
          <p:cNvSpPr txBox="1"/>
          <p:nvPr/>
        </p:nvSpPr>
        <p:spPr>
          <a:xfrm>
            <a:off x="9240959" y="3309293"/>
            <a:ext cx="581164"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China</a:t>
            </a:r>
          </a:p>
        </p:txBody>
      </p:sp>
      <p:pic>
        <p:nvPicPr>
          <p:cNvPr id="70" name="图片 6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041674" y="3330440"/>
            <a:ext cx="224949" cy="224949"/>
          </a:xfrm>
          <a:prstGeom prst="rect">
            <a:avLst/>
          </a:prstGeom>
        </p:spPr>
      </p:pic>
      <p:sp>
        <p:nvSpPr>
          <p:cNvPr id="71" name="文本框 62"/>
          <p:cNvSpPr txBox="1"/>
          <p:nvPr/>
        </p:nvSpPr>
        <p:spPr>
          <a:xfrm>
            <a:off x="10695231" y="4555870"/>
            <a:ext cx="647298"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Malaysia</a:t>
            </a:r>
          </a:p>
        </p:txBody>
      </p:sp>
      <p:pic>
        <p:nvPicPr>
          <p:cNvPr id="5" name="图片 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1193029" y="4591552"/>
            <a:ext cx="236522" cy="205671"/>
          </a:xfrm>
          <a:prstGeom prst="rect">
            <a:avLst/>
          </a:prstGeom>
        </p:spPr>
      </p:pic>
      <p:grpSp>
        <p:nvGrpSpPr>
          <p:cNvPr id="173" name="组合 172"/>
          <p:cNvGrpSpPr/>
          <p:nvPr/>
        </p:nvGrpSpPr>
        <p:grpSpPr>
          <a:xfrm>
            <a:off x="6062663" y="2026444"/>
            <a:ext cx="1620334" cy="819684"/>
            <a:chOff x="6062663" y="2026444"/>
            <a:chExt cx="1620334" cy="819684"/>
          </a:xfrm>
        </p:grpSpPr>
        <p:sp>
          <p:nvSpPr>
            <p:cNvPr id="171" name="任意多边形 170"/>
            <p:cNvSpPr/>
            <p:nvPr/>
          </p:nvSpPr>
          <p:spPr>
            <a:xfrm>
              <a:off x="6062663" y="2026444"/>
              <a:ext cx="1590675" cy="785812"/>
            </a:xfrm>
            <a:custGeom>
              <a:avLst/>
              <a:gdLst>
                <a:gd name="connsiteX0" fmla="*/ 0 w 1590675"/>
                <a:gd name="connsiteY0" fmla="*/ 0 h 785812"/>
                <a:gd name="connsiteX1" fmla="*/ 797718 w 1590675"/>
                <a:gd name="connsiteY1" fmla="*/ 0 h 785812"/>
                <a:gd name="connsiteX2" fmla="*/ 1590675 w 1590675"/>
                <a:gd name="connsiteY2" fmla="*/ 785812 h 785812"/>
              </a:gdLst>
              <a:ahLst/>
              <a:cxnLst>
                <a:cxn ang="0">
                  <a:pos x="connsiteX0" y="connsiteY0"/>
                </a:cxn>
                <a:cxn ang="0">
                  <a:pos x="connsiteX1" y="connsiteY1"/>
                </a:cxn>
                <a:cxn ang="0">
                  <a:pos x="connsiteX2" y="connsiteY2"/>
                </a:cxn>
              </a:cxnLst>
              <a:rect l="l" t="t" r="r" b="b"/>
              <a:pathLst>
                <a:path w="1590675" h="785812">
                  <a:moveTo>
                    <a:pt x="0" y="0"/>
                  </a:moveTo>
                  <a:lnTo>
                    <a:pt x="797718" y="0"/>
                  </a:lnTo>
                  <a:lnTo>
                    <a:pt x="1590675" y="785812"/>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2" name="椭圆 171"/>
            <p:cNvSpPr/>
            <p:nvPr/>
          </p:nvSpPr>
          <p:spPr>
            <a:xfrm>
              <a:off x="7646997" y="2810128"/>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76" name="组合 175"/>
          <p:cNvGrpSpPr/>
          <p:nvPr/>
        </p:nvGrpSpPr>
        <p:grpSpPr>
          <a:xfrm>
            <a:off x="6086951" y="2318861"/>
            <a:ext cx="1256902" cy="686941"/>
            <a:chOff x="6079331" y="2345531"/>
            <a:chExt cx="1256902" cy="686941"/>
          </a:xfrm>
        </p:grpSpPr>
        <p:sp>
          <p:nvSpPr>
            <p:cNvPr id="174" name="任意多边形 173"/>
            <p:cNvSpPr/>
            <p:nvPr/>
          </p:nvSpPr>
          <p:spPr>
            <a:xfrm>
              <a:off x="6079331" y="2345531"/>
              <a:ext cx="1226344" cy="657225"/>
            </a:xfrm>
            <a:custGeom>
              <a:avLst/>
              <a:gdLst>
                <a:gd name="connsiteX0" fmla="*/ 0 w 1226344"/>
                <a:gd name="connsiteY0" fmla="*/ 0 h 657225"/>
                <a:gd name="connsiteX1" fmla="*/ 569119 w 1226344"/>
                <a:gd name="connsiteY1" fmla="*/ 0 h 657225"/>
                <a:gd name="connsiteX2" fmla="*/ 1226344 w 1226344"/>
                <a:gd name="connsiteY2" fmla="*/ 657225 h 657225"/>
              </a:gdLst>
              <a:ahLst/>
              <a:cxnLst>
                <a:cxn ang="0">
                  <a:pos x="connsiteX0" y="connsiteY0"/>
                </a:cxn>
                <a:cxn ang="0">
                  <a:pos x="connsiteX1" y="connsiteY1"/>
                </a:cxn>
                <a:cxn ang="0">
                  <a:pos x="connsiteX2" y="connsiteY2"/>
                </a:cxn>
              </a:cxnLst>
              <a:rect l="l" t="t" r="r" b="b"/>
              <a:pathLst>
                <a:path w="1226344" h="657225">
                  <a:moveTo>
                    <a:pt x="0" y="0"/>
                  </a:moveTo>
                  <a:lnTo>
                    <a:pt x="569119" y="0"/>
                  </a:lnTo>
                  <a:lnTo>
                    <a:pt x="1226344" y="657225"/>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5" name="椭圆 174"/>
            <p:cNvSpPr/>
            <p:nvPr/>
          </p:nvSpPr>
          <p:spPr>
            <a:xfrm>
              <a:off x="7300233" y="2996472"/>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78" name="组合 177"/>
          <p:cNvGrpSpPr/>
          <p:nvPr/>
        </p:nvGrpSpPr>
        <p:grpSpPr>
          <a:xfrm>
            <a:off x="4371975" y="3605234"/>
            <a:ext cx="742497" cy="304779"/>
            <a:chOff x="4371975" y="3605234"/>
            <a:chExt cx="742497" cy="304779"/>
          </a:xfrm>
        </p:grpSpPr>
        <p:sp>
          <p:nvSpPr>
            <p:cNvPr id="90" name="椭圆 89"/>
            <p:cNvSpPr/>
            <p:nvPr/>
          </p:nvSpPr>
          <p:spPr>
            <a:xfrm>
              <a:off x="5078472" y="3605234"/>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任意多边形 176"/>
            <p:cNvSpPr/>
            <p:nvPr/>
          </p:nvSpPr>
          <p:spPr>
            <a:xfrm>
              <a:off x="4371975" y="3636169"/>
              <a:ext cx="709613" cy="273844"/>
            </a:xfrm>
            <a:custGeom>
              <a:avLst/>
              <a:gdLst>
                <a:gd name="connsiteX0" fmla="*/ 0 w 709613"/>
                <a:gd name="connsiteY0" fmla="*/ 273844 h 273844"/>
                <a:gd name="connsiteX1" fmla="*/ 433388 w 709613"/>
                <a:gd name="connsiteY1" fmla="*/ 273844 h 273844"/>
                <a:gd name="connsiteX2" fmla="*/ 709613 w 709613"/>
                <a:gd name="connsiteY2" fmla="*/ 0 h 273844"/>
              </a:gdLst>
              <a:ahLst/>
              <a:cxnLst>
                <a:cxn ang="0">
                  <a:pos x="connsiteX0" y="connsiteY0"/>
                </a:cxn>
                <a:cxn ang="0">
                  <a:pos x="connsiteX1" y="connsiteY1"/>
                </a:cxn>
                <a:cxn ang="0">
                  <a:pos x="connsiteX2" y="connsiteY2"/>
                </a:cxn>
              </a:cxnLst>
              <a:rect l="l" t="t" r="r" b="b"/>
              <a:pathLst>
                <a:path w="709613" h="273844">
                  <a:moveTo>
                    <a:pt x="0" y="273844"/>
                  </a:moveTo>
                  <a:lnTo>
                    <a:pt x="433388" y="273844"/>
                  </a:lnTo>
                  <a:lnTo>
                    <a:pt x="709613"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80" name="组合 179"/>
          <p:cNvGrpSpPr/>
          <p:nvPr/>
        </p:nvGrpSpPr>
        <p:grpSpPr>
          <a:xfrm>
            <a:off x="4371975" y="3960041"/>
            <a:ext cx="742497" cy="304779"/>
            <a:chOff x="4371975" y="3605234"/>
            <a:chExt cx="742497" cy="304779"/>
          </a:xfrm>
        </p:grpSpPr>
        <p:sp>
          <p:nvSpPr>
            <p:cNvPr id="181" name="椭圆 180"/>
            <p:cNvSpPr/>
            <p:nvPr/>
          </p:nvSpPr>
          <p:spPr>
            <a:xfrm>
              <a:off x="5078472" y="3605234"/>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2" name="任意多边形 181"/>
            <p:cNvSpPr/>
            <p:nvPr/>
          </p:nvSpPr>
          <p:spPr>
            <a:xfrm>
              <a:off x="4371975" y="3636169"/>
              <a:ext cx="709613" cy="273844"/>
            </a:xfrm>
            <a:custGeom>
              <a:avLst/>
              <a:gdLst>
                <a:gd name="connsiteX0" fmla="*/ 0 w 709613"/>
                <a:gd name="connsiteY0" fmla="*/ 273844 h 273844"/>
                <a:gd name="connsiteX1" fmla="*/ 433388 w 709613"/>
                <a:gd name="connsiteY1" fmla="*/ 273844 h 273844"/>
                <a:gd name="connsiteX2" fmla="*/ 709613 w 709613"/>
                <a:gd name="connsiteY2" fmla="*/ 0 h 273844"/>
              </a:gdLst>
              <a:ahLst/>
              <a:cxnLst>
                <a:cxn ang="0">
                  <a:pos x="connsiteX0" y="connsiteY0"/>
                </a:cxn>
                <a:cxn ang="0">
                  <a:pos x="connsiteX1" y="connsiteY1"/>
                </a:cxn>
                <a:cxn ang="0">
                  <a:pos x="connsiteX2" y="connsiteY2"/>
                </a:cxn>
              </a:cxnLst>
              <a:rect l="l" t="t" r="r" b="b"/>
              <a:pathLst>
                <a:path w="709613" h="273844">
                  <a:moveTo>
                    <a:pt x="0" y="273844"/>
                  </a:moveTo>
                  <a:lnTo>
                    <a:pt x="433388" y="273844"/>
                  </a:lnTo>
                  <a:lnTo>
                    <a:pt x="709613"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87" name="组合 186"/>
          <p:cNvGrpSpPr/>
          <p:nvPr/>
        </p:nvGrpSpPr>
        <p:grpSpPr>
          <a:xfrm>
            <a:off x="4374356" y="4594885"/>
            <a:ext cx="2041456" cy="308109"/>
            <a:chOff x="4374356" y="4594885"/>
            <a:chExt cx="2041456" cy="308109"/>
          </a:xfrm>
        </p:grpSpPr>
        <p:sp>
          <p:nvSpPr>
            <p:cNvPr id="183" name="任意多边形 182"/>
            <p:cNvSpPr/>
            <p:nvPr/>
          </p:nvSpPr>
          <p:spPr>
            <a:xfrm>
              <a:off x="4374356" y="4629150"/>
              <a:ext cx="2012157" cy="273844"/>
            </a:xfrm>
            <a:custGeom>
              <a:avLst/>
              <a:gdLst>
                <a:gd name="connsiteX0" fmla="*/ 0 w 2012157"/>
                <a:gd name="connsiteY0" fmla="*/ 273844 h 273844"/>
                <a:gd name="connsiteX1" fmla="*/ 1731169 w 2012157"/>
                <a:gd name="connsiteY1" fmla="*/ 273844 h 273844"/>
                <a:gd name="connsiteX2" fmla="*/ 2012157 w 2012157"/>
                <a:gd name="connsiteY2" fmla="*/ 0 h 273844"/>
              </a:gdLst>
              <a:ahLst/>
              <a:cxnLst>
                <a:cxn ang="0">
                  <a:pos x="connsiteX0" y="connsiteY0"/>
                </a:cxn>
                <a:cxn ang="0">
                  <a:pos x="connsiteX1" y="connsiteY1"/>
                </a:cxn>
                <a:cxn ang="0">
                  <a:pos x="connsiteX2" y="connsiteY2"/>
                </a:cxn>
              </a:cxnLst>
              <a:rect l="l" t="t" r="r" b="b"/>
              <a:pathLst>
                <a:path w="2012157" h="273844">
                  <a:moveTo>
                    <a:pt x="0" y="273844"/>
                  </a:moveTo>
                  <a:lnTo>
                    <a:pt x="1731169" y="273844"/>
                  </a:lnTo>
                  <a:lnTo>
                    <a:pt x="2012157"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4" name="椭圆 183"/>
            <p:cNvSpPr/>
            <p:nvPr/>
          </p:nvSpPr>
          <p:spPr>
            <a:xfrm>
              <a:off x="6379812" y="4594885"/>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89" name="组合 188"/>
          <p:cNvGrpSpPr/>
          <p:nvPr/>
        </p:nvGrpSpPr>
        <p:grpSpPr>
          <a:xfrm>
            <a:off x="5514694" y="4939380"/>
            <a:ext cx="1405219" cy="313658"/>
            <a:chOff x="5514694" y="4939380"/>
            <a:chExt cx="1405219" cy="313658"/>
          </a:xfrm>
        </p:grpSpPr>
        <p:sp>
          <p:nvSpPr>
            <p:cNvPr id="185" name="椭圆 184"/>
            <p:cNvSpPr/>
            <p:nvPr/>
          </p:nvSpPr>
          <p:spPr>
            <a:xfrm>
              <a:off x="5514694" y="4939380"/>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8" name="任意多边形 187"/>
            <p:cNvSpPr/>
            <p:nvPr/>
          </p:nvSpPr>
          <p:spPr>
            <a:xfrm>
              <a:off x="5545931" y="4972050"/>
              <a:ext cx="1373982" cy="280988"/>
            </a:xfrm>
            <a:custGeom>
              <a:avLst/>
              <a:gdLst>
                <a:gd name="connsiteX0" fmla="*/ 1373982 w 1373982"/>
                <a:gd name="connsiteY0" fmla="*/ 280988 h 280988"/>
                <a:gd name="connsiteX1" fmla="*/ 283369 w 1373982"/>
                <a:gd name="connsiteY1" fmla="*/ 280988 h 280988"/>
                <a:gd name="connsiteX2" fmla="*/ 0 w 1373982"/>
                <a:gd name="connsiteY2" fmla="*/ 0 h 280988"/>
              </a:gdLst>
              <a:ahLst/>
              <a:cxnLst>
                <a:cxn ang="0">
                  <a:pos x="connsiteX0" y="connsiteY0"/>
                </a:cxn>
                <a:cxn ang="0">
                  <a:pos x="connsiteX1" y="connsiteY1"/>
                </a:cxn>
                <a:cxn ang="0">
                  <a:pos x="connsiteX2" y="connsiteY2"/>
                </a:cxn>
              </a:cxnLst>
              <a:rect l="l" t="t" r="r" b="b"/>
              <a:pathLst>
                <a:path w="1373982" h="280988">
                  <a:moveTo>
                    <a:pt x="1373982" y="280988"/>
                  </a:moveTo>
                  <a:lnTo>
                    <a:pt x="283369" y="280988"/>
                  </a:lnTo>
                  <a:lnTo>
                    <a:pt x="0"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1" name="组合 190"/>
          <p:cNvGrpSpPr/>
          <p:nvPr/>
        </p:nvGrpSpPr>
        <p:grpSpPr>
          <a:xfrm>
            <a:off x="5578988" y="5325142"/>
            <a:ext cx="1348068" cy="430339"/>
            <a:chOff x="5578988" y="5325142"/>
            <a:chExt cx="1348068" cy="430339"/>
          </a:xfrm>
        </p:grpSpPr>
        <p:sp>
          <p:nvSpPr>
            <p:cNvPr id="186" name="椭圆 185"/>
            <p:cNvSpPr/>
            <p:nvPr/>
          </p:nvSpPr>
          <p:spPr>
            <a:xfrm>
              <a:off x="5578988" y="5325142"/>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0" name="任意多边形 189"/>
            <p:cNvSpPr/>
            <p:nvPr/>
          </p:nvSpPr>
          <p:spPr>
            <a:xfrm>
              <a:off x="5610225" y="5355431"/>
              <a:ext cx="1316831" cy="400050"/>
            </a:xfrm>
            <a:custGeom>
              <a:avLst/>
              <a:gdLst>
                <a:gd name="connsiteX0" fmla="*/ 1316831 w 1316831"/>
                <a:gd name="connsiteY0" fmla="*/ 400050 h 400050"/>
                <a:gd name="connsiteX1" fmla="*/ 409575 w 1316831"/>
                <a:gd name="connsiteY1" fmla="*/ 400050 h 400050"/>
                <a:gd name="connsiteX2" fmla="*/ 0 w 1316831"/>
                <a:gd name="connsiteY2" fmla="*/ 0 h 400050"/>
              </a:gdLst>
              <a:ahLst/>
              <a:cxnLst>
                <a:cxn ang="0">
                  <a:pos x="connsiteX0" y="connsiteY0"/>
                </a:cxn>
                <a:cxn ang="0">
                  <a:pos x="connsiteX1" y="connsiteY1"/>
                </a:cxn>
                <a:cxn ang="0">
                  <a:pos x="connsiteX2" y="connsiteY2"/>
                </a:cxn>
              </a:cxnLst>
              <a:rect l="l" t="t" r="r" b="b"/>
              <a:pathLst>
                <a:path w="1316831" h="400050">
                  <a:moveTo>
                    <a:pt x="1316831" y="400050"/>
                  </a:moveTo>
                  <a:lnTo>
                    <a:pt x="409575" y="400050"/>
                  </a:lnTo>
                  <a:lnTo>
                    <a:pt x="0"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8" name="组合 197"/>
          <p:cNvGrpSpPr/>
          <p:nvPr/>
        </p:nvGrpSpPr>
        <p:grpSpPr>
          <a:xfrm>
            <a:off x="6045994" y="3150112"/>
            <a:ext cx="1656663" cy="781332"/>
            <a:chOff x="6045994" y="3150112"/>
            <a:chExt cx="1656663" cy="781332"/>
          </a:xfrm>
        </p:grpSpPr>
        <p:sp>
          <p:nvSpPr>
            <p:cNvPr id="196" name="任意多边形 195"/>
            <p:cNvSpPr/>
            <p:nvPr/>
          </p:nvSpPr>
          <p:spPr>
            <a:xfrm>
              <a:off x="6045994" y="3183731"/>
              <a:ext cx="1628775" cy="747713"/>
            </a:xfrm>
            <a:custGeom>
              <a:avLst/>
              <a:gdLst>
                <a:gd name="connsiteX0" fmla="*/ 0 w 1628775"/>
                <a:gd name="connsiteY0" fmla="*/ 747713 h 747713"/>
                <a:gd name="connsiteX1" fmla="*/ 888206 w 1628775"/>
                <a:gd name="connsiteY1" fmla="*/ 747713 h 747713"/>
                <a:gd name="connsiteX2" fmla="*/ 1628775 w 1628775"/>
                <a:gd name="connsiteY2" fmla="*/ 0 h 747713"/>
              </a:gdLst>
              <a:ahLst/>
              <a:cxnLst>
                <a:cxn ang="0">
                  <a:pos x="connsiteX0" y="connsiteY0"/>
                </a:cxn>
                <a:cxn ang="0">
                  <a:pos x="connsiteX1" y="connsiteY1"/>
                </a:cxn>
                <a:cxn ang="0">
                  <a:pos x="connsiteX2" y="connsiteY2"/>
                </a:cxn>
              </a:cxnLst>
              <a:rect l="l" t="t" r="r" b="b"/>
              <a:pathLst>
                <a:path w="1628775" h="747713">
                  <a:moveTo>
                    <a:pt x="0" y="747713"/>
                  </a:moveTo>
                  <a:lnTo>
                    <a:pt x="888206" y="747713"/>
                  </a:lnTo>
                  <a:lnTo>
                    <a:pt x="1628775"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7" name="椭圆 196"/>
            <p:cNvSpPr/>
            <p:nvPr/>
          </p:nvSpPr>
          <p:spPr>
            <a:xfrm>
              <a:off x="7666657" y="3150112"/>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01" name="组合 200"/>
          <p:cNvGrpSpPr/>
          <p:nvPr/>
        </p:nvGrpSpPr>
        <p:grpSpPr>
          <a:xfrm>
            <a:off x="6050756" y="3360929"/>
            <a:ext cx="1789681" cy="889602"/>
            <a:chOff x="6050756" y="3360929"/>
            <a:chExt cx="1789681" cy="889602"/>
          </a:xfrm>
        </p:grpSpPr>
        <p:sp>
          <p:nvSpPr>
            <p:cNvPr id="199" name="任意多边形 198"/>
            <p:cNvSpPr/>
            <p:nvPr/>
          </p:nvSpPr>
          <p:spPr>
            <a:xfrm>
              <a:off x="6050756" y="3393281"/>
              <a:ext cx="1762125" cy="857250"/>
            </a:xfrm>
            <a:custGeom>
              <a:avLst/>
              <a:gdLst>
                <a:gd name="connsiteX0" fmla="*/ 0 w 1762125"/>
                <a:gd name="connsiteY0" fmla="*/ 857250 h 857250"/>
                <a:gd name="connsiteX1" fmla="*/ 904875 w 1762125"/>
                <a:gd name="connsiteY1" fmla="*/ 857250 h 857250"/>
                <a:gd name="connsiteX2" fmla="*/ 1762125 w 1762125"/>
                <a:gd name="connsiteY2" fmla="*/ 0 h 857250"/>
              </a:gdLst>
              <a:ahLst/>
              <a:cxnLst>
                <a:cxn ang="0">
                  <a:pos x="connsiteX0" y="connsiteY0"/>
                </a:cxn>
                <a:cxn ang="0">
                  <a:pos x="connsiteX1" y="connsiteY1"/>
                </a:cxn>
                <a:cxn ang="0">
                  <a:pos x="connsiteX2" y="connsiteY2"/>
                </a:cxn>
              </a:cxnLst>
              <a:rect l="l" t="t" r="r" b="b"/>
              <a:pathLst>
                <a:path w="1762125" h="857250">
                  <a:moveTo>
                    <a:pt x="0" y="857250"/>
                  </a:moveTo>
                  <a:lnTo>
                    <a:pt x="904875" y="857250"/>
                  </a:lnTo>
                  <a:lnTo>
                    <a:pt x="1762125"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0" name="椭圆 199"/>
            <p:cNvSpPr/>
            <p:nvPr/>
          </p:nvSpPr>
          <p:spPr>
            <a:xfrm>
              <a:off x="7804437" y="3360929"/>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11" name="组合 210"/>
          <p:cNvGrpSpPr/>
          <p:nvPr/>
        </p:nvGrpSpPr>
        <p:grpSpPr>
          <a:xfrm>
            <a:off x="7538913" y="2100263"/>
            <a:ext cx="1745581" cy="1049146"/>
            <a:chOff x="7538913" y="2100263"/>
            <a:chExt cx="1745581" cy="1049146"/>
          </a:xfrm>
        </p:grpSpPr>
        <p:sp>
          <p:nvSpPr>
            <p:cNvPr id="202" name="任意多边形 201"/>
            <p:cNvSpPr/>
            <p:nvPr/>
          </p:nvSpPr>
          <p:spPr>
            <a:xfrm>
              <a:off x="7565231" y="2100263"/>
              <a:ext cx="1719263" cy="1021556"/>
            </a:xfrm>
            <a:custGeom>
              <a:avLst/>
              <a:gdLst>
                <a:gd name="connsiteX0" fmla="*/ 0 w 1719263"/>
                <a:gd name="connsiteY0" fmla="*/ 1021556 h 1021556"/>
                <a:gd name="connsiteX1" fmla="*/ 1021556 w 1719263"/>
                <a:gd name="connsiteY1" fmla="*/ 0 h 1021556"/>
                <a:gd name="connsiteX2" fmla="*/ 1719263 w 1719263"/>
                <a:gd name="connsiteY2" fmla="*/ 0 h 1021556"/>
              </a:gdLst>
              <a:ahLst/>
              <a:cxnLst>
                <a:cxn ang="0">
                  <a:pos x="connsiteX0" y="connsiteY0"/>
                </a:cxn>
                <a:cxn ang="0">
                  <a:pos x="connsiteX1" y="connsiteY1"/>
                </a:cxn>
                <a:cxn ang="0">
                  <a:pos x="connsiteX2" y="connsiteY2"/>
                </a:cxn>
              </a:cxnLst>
              <a:rect l="l" t="t" r="r" b="b"/>
              <a:pathLst>
                <a:path w="1719263" h="1021556">
                  <a:moveTo>
                    <a:pt x="0" y="1021556"/>
                  </a:moveTo>
                  <a:lnTo>
                    <a:pt x="1021556" y="0"/>
                  </a:lnTo>
                  <a:lnTo>
                    <a:pt x="1719263"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3" name="椭圆 202"/>
            <p:cNvSpPr/>
            <p:nvPr/>
          </p:nvSpPr>
          <p:spPr>
            <a:xfrm>
              <a:off x="7538913" y="3113409"/>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13" name="组合 212"/>
          <p:cNvGrpSpPr/>
          <p:nvPr/>
        </p:nvGrpSpPr>
        <p:grpSpPr>
          <a:xfrm>
            <a:off x="7950686" y="2578894"/>
            <a:ext cx="1333808" cy="689512"/>
            <a:chOff x="7950686" y="2578894"/>
            <a:chExt cx="1333808" cy="689512"/>
          </a:xfrm>
        </p:grpSpPr>
        <p:sp>
          <p:nvSpPr>
            <p:cNvPr id="205" name="椭圆 204"/>
            <p:cNvSpPr/>
            <p:nvPr/>
          </p:nvSpPr>
          <p:spPr>
            <a:xfrm>
              <a:off x="7950686" y="3232406"/>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2" name="任意多边形 211"/>
            <p:cNvSpPr/>
            <p:nvPr/>
          </p:nvSpPr>
          <p:spPr>
            <a:xfrm>
              <a:off x="7977188" y="2578894"/>
              <a:ext cx="1307306" cy="659606"/>
            </a:xfrm>
            <a:custGeom>
              <a:avLst/>
              <a:gdLst>
                <a:gd name="connsiteX0" fmla="*/ 1307306 w 1307306"/>
                <a:gd name="connsiteY0" fmla="*/ 0 h 659606"/>
                <a:gd name="connsiteX1" fmla="*/ 654843 w 1307306"/>
                <a:gd name="connsiteY1" fmla="*/ 0 h 659606"/>
                <a:gd name="connsiteX2" fmla="*/ 0 w 1307306"/>
                <a:gd name="connsiteY2" fmla="*/ 659606 h 659606"/>
              </a:gdLst>
              <a:ahLst/>
              <a:cxnLst>
                <a:cxn ang="0">
                  <a:pos x="connsiteX0" y="connsiteY0"/>
                </a:cxn>
                <a:cxn ang="0">
                  <a:pos x="connsiteX1" y="connsiteY1"/>
                </a:cxn>
                <a:cxn ang="0">
                  <a:pos x="connsiteX2" y="connsiteY2"/>
                </a:cxn>
              </a:cxnLst>
              <a:rect l="l" t="t" r="r" b="b"/>
              <a:pathLst>
                <a:path w="1307306" h="659606">
                  <a:moveTo>
                    <a:pt x="1307306" y="0"/>
                  </a:moveTo>
                  <a:lnTo>
                    <a:pt x="654843" y="0"/>
                  </a:lnTo>
                  <a:lnTo>
                    <a:pt x="0" y="659606"/>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41" name="组合 240"/>
          <p:cNvGrpSpPr/>
          <p:nvPr/>
        </p:nvGrpSpPr>
        <p:grpSpPr>
          <a:xfrm>
            <a:off x="10133573" y="3490913"/>
            <a:ext cx="1024965" cy="113378"/>
            <a:chOff x="10133573" y="3490913"/>
            <a:chExt cx="1024965" cy="113378"/>
          </a:xfrm>
        </p:grpSpPr>
        <p:sp>
          <p:nvSpPr>
            <p:cNvPr id="217" name="任意多边形 216"/>
            <p:cNvSpPr/>
            <p:nvPr/>
          </p:nvSpPr>
          <p:spPr>
            <a:xfrm>
              <a:off x="10160794" y="3490913"/>
              <a:ext cx="997744" cy="80963"/>
            </a:xfrm>
            <a:custGeom>
              <a:avLst/>
              <a:gdLst>
                <a:gd name="connsiteX0" fmla="*/ 0 w 997744"/>
                <a:gd name="connsiteY0" fmla="*/ 80963 h 80963"/>
                <a:gd name="connsiteX1" fmla="*/ 95250 w 997744"/>
                <a:gd name="connsiteY1" fmla="*/ 0 h 80963"/>
                <a:gd name="connsiteX2" fmla="*/ 997744 w 997744"/>
                <a:gd name="connsiteY2" fmla="*/ 0 h 80963"/>
              </a:gdLst>
              <a:ahLst/>
              <a:cxnLst>
                <a:cxn ang="0">
                  <a:pos x="connsiteX0" y="connsiteY0"/>
                </a:cxn>
                <a:cxn ang="0">
                  <a:pos x="connsiteX1" y="connsiteY1"/>
                </a:cxn>
                <a:cxn ang="0">
                  <a:pos x="connsiteX2" y="connsiteY2"/>
                </a:cxn>
              </a:cxnLst>
              <a:rect l="l" t="t" r="r" b="b"/>
              <a:pathLst>
                <a:path w="997744" h="80963">
                  <a:moveTo>
                    <a:pt x="0" y="80963"/>
                  </a:moveTo>
                  <a:lnTo>
                    <a:pt x="95250" y="0"/>
                  </a:lnTo>
                  <a:lnTo>
                    <a:pt x="997744"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6" name="椭圆 225"/>
            <p:cNvSpPr/>
            <p:nvPr/>
          </p:nvSpPr>
          <p:spPr>
            <a:xfrm>
              <a:off x="10133573" y="3568291"/>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43" name="组合 242"/>
          <p:cNvGrpSpPr/>
          <p:nvPr/>
        </p:nvGrpSpPr>
        <p:grpSpPr>
          <a:xfrm>
            <a:off x="10235965" y="3685555"/>
            <a:ext cx="939241" cy="114920"/>
            <a:chOff x="10235965" y="3685555"/>
            <a:chExt cx="939241" cy="114920"/>
          </a:xfrm>
        </p:grpSpPr>
        <p:sp>
          <p:nvSpPr>
            <p:cNvPr id="218" name="任意多边形 217"/>
            <p:cNvSpPr/>
            <p:nvPr/>
          </p:nvSpPr>
          <p:spPr>
            <a:xfrm>
              <a:off x="10265569" y="3719513"/>
              <a:ext cx="909637" cy="80962"/>
            </a:xfrm>
            <a:custGeom>
              <a:avLst/>
              <a:gdLst>
                <a:gd name="connsiteX0" fmla="*/ 0 w 909637"/>
                <a:gd name="connsiteY0" fmla="*/ 0 h 80962"/>
                <a:gd name="connsiteX1" fmla="*/ 88106 w 909637"/>
                <a:gd name="connsiteY1" fmla="*/ 80962 h 80962"/>
                <a:gd name="connsiteX2" fmla="*/ 909637 w 909637"/>
                <a:gd name="connsiteY2" fmla="*/ 80962 h 80962"/>
              </a:gdLst>
              <a:ahLst/>
              <a:cxnLst>
                <a:cxn ang="0">
                  <a:pos x="connsiteX0" y="connsiteY0"/>
                </a:cxn>
                <a:cxn ang="0">
                  <a:pos x="connsiteX1" y="connsiteY1"/>
                </a:cxn>
                <a:cxn ang="0">
                  <a:pos x="connsiteX2" y="connsiteY2"/>
                </a:cxn>
              </a:cxnLst>
              <a:rect l="l" t="t" r="r" b="b"/>
              <a:pathLst>
                <a:path w="909637" h="80962">
                  <a:moveTo>
                    <a:pt x="0" y="0"/>
                  </a:moveTo>
                  <a:lnTo>
                    <a:pt x="88106" y="80962"/>
                  </a:lnTo>
                  <a:lnTo>
                    <a:pt x="909637" y="80962"/>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7" name="椭圆 226"/>
            <p:cNvSpPr/>
            <p:nvPr/>
          </p:nvSpPr>
          <p:spPr>
            <a:xfrm>
              <a:off x="10235965" y="3685555"/>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47" name="组合 246"/>
          <p:cNvGrpSpPr/>
          <p:nvPr/>
        </p:nvGrpSpPr>
        <p:grpSpPr>
          <a:xfrm>
            <a:off x="9232339" y="4006381"/>
            <a:ext cx="303932" cy="115880"/>
            <a:chOff x="9232974" y="4001301"/>
            <a:chExt cx="303932" cy="115880"/>
          </a:xfrm>
        </p:grpSpPr>
        <p:sp>
          <p:nvSpPr>
            <p:cNvPr id="224" name="任意多边形 223"/>
            <p:cNvSpPr/>
            <p:nvPr/>
          </p:nvSpPr>
          <p:spPr>
            <a:xfrm>
              <a:off x="9260681" y="4033838"/>
              <a:ext cx="276225" cy="83343"/>
            </a:xfrm>
            <a:custGeom>
              <a:avLst/>
              <a:gdLst>
                <a:gd name="connsiteX0" fmla="*/ 0 w 276225"/>
                <a:gd name="connsiteY0" fmla="*/ 0 h 83343"/>
                <a:gd name="connsiteX1" fmla="*/ 90488 w 276225"/>
                <a:gd name="connsiteY1" fmla="*/ 83343 h 83343"/>
                <a:gd name="connsiteX2" fmla="*/ 276225 w 276225"/>
                <a:gd name="connsiteY2" fmla="*/ 83343 h 83343"/>
              </a:gdLst>
              <a:ahLst/>
              <a:cxnLst>
                <a:cxn ang="0">
                  <a:pos x="connsiteX0" y="connsiteY0"/>
                </a:cxn>
                <a:cxn ang="0">
                  <a:pos x="connsiteX1" y="connsiteY1"/>
                </a:cxn>
                <a:cxn ang="0">
                  <a:pos x="connsiteX2" y="connsiteY2"/>
                </a:cxn>
              </a:cxnLst>
              <a:rect l="l" t="t" r="r" b="b"/>
              <a:pathLst>
                <a:path w="276225" h="83343">
                  <a:moveTo>
                    <a:pt x="0" y="0"/>
                  </a:moveTo>
                  <a:lnTo>
                    <a:pt x="90488" y="83343"/>
                  </a:lnTo>
                  <a:lnTo>
                    <a:pt x="276225" y="83343"/>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2" name="椭圆 231"/>
            <p:cNvSpPr/>
            <p:nvPr/>
          </p:nvSpPr>
          <p:spPr>
            <a:xfrm>
              <a:off x="9232974" y="4001301"/>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07" name="椭圆 206"/>
          <p:cNvSpPr/>
          <p:nvPr/>
        </p:nvSpPr>
        <p:spPr>
          <a:xfrm>
            <a:off x="7736373" y="3212025"/>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50" name="组合 249"/>
          <p:cNvGrpSpPr/>
          <p:nvPr/>
        </p:nvGrpSpPr>
        <p:grpSpPr>
          <a:xfrm>
            <a:off x="7980592" y="4884994"/>
            <a:ext cx="1738083" cy="309306"/>
            <a:chOff x="7980592" y="4884994"/>
            <a:chExt cx="1738083" cy="309306"/>
          </a:xfrm>
        </p:grpSpPr>
        <p:sp>
          <p:nvSpPr>
            <p:cNvPr id="236" name="椭圆 235"/>
            <p:cNvSpPr/>
            <p:nvPr/>
          </p:nvSpPr>
          <p:spPr>
            <a:xfrm>
              <a:off x="7980592" y="4884994"/>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8" name="任意多边形 237"/>
            <p:cNvSpPr/>
            <p:nvPr/>
          </p:nvSpPr>
          <p:spPr>
            <a:xfrm>
              <a:off x="8007350" y="4914900"/>
              <a:ext cx="1711325" cy="279400"/>
            </a:xfrm>
            <a:custGeom>
              <a:avLst/>
              <a:gdLst>
                <a:gd name="connsiteX0" fmla="*/ 0 w 1711325"/>
                <a:gd name="connsiteY0" fmla="*/ 0 h 279400"/>
                <a:gd name="connsiteX1" fmla="*/ 279400 w 1711325"/>
                <a:gd name="connsiteY1" fmla="*/ 279400 h 279400"/>
                <a:gd name="connsiteX2" fmla="*/ 1711325 w 1711325"/>
                <a:gd name="connsiteY2" fmla="*/ 279400 h 279400"/>
              </a:gdLst>
              <a:ahLst/>
              <a:cxnLst>
                <a:cxn ang="0">
                  <a:pos x="connsiteX0" y="connsiteY0"/>
                </a:cxn>
                <a:cxn ang="0">
                  <a:pos x="connsiteX1" y="connsiteY1"/>
                </a:cxn>
                <a:cxn ang="0">
                  <a:pos x="connsiteX2" y="connsiteY2"/>
                </a:cxn>
              </a:cxnLst>
              <a:rect l="l" t="t" r="r" b="b"/>
              <a:pathLst>
                <a:path w="1711325" h="279400">
                  <a:moveTo>
                    <a:pt x="0" y="0"/>
                  </a:moveTo>
                  <a:lnTo>
                    <a:pt x="279400" y="279400"/>
                  </a:lnTo>
                  <a:lnTo>
                    <a:pt x="1711325" y="27940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49" name="组合 248"/>
          <p:cNvGrpSpPr/>
          <p:nvPr/>
        </p:nvGrpSpPr>
        <p:grpSpPr>
          <a:xfrm>
            <a:off x="10382250" y="5287982"/>
            <a:ext cx="798894" cy="312718"/>
            <a:chOff x="10382250" y="5287982"/>
            <a:chExt cx="798894" cy="312718"/>
          </a:xfrm>
        </p:grpSpPr>
        <p:sp>
          <p:nvSpPr>
            <p:cNvPr id="239" name="椭圆 238"/>
            <p:cNvSpPr/>
            <p:nvPr/>
          </p:nvSpPr>
          <p:spPr>
            <a:xfrm>
              <a:off x="11145144" y="5287982"/>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0" name="任意多边形 239"/>
            <p:cNvSpPr/>
            <p:nvPr/>
          </p:nvSpPr>
          <p:spPr>
            <a:xfrm>
              <a:off x="10382250" y="5318125"/>
              <a:ext cx="768350" cy="282575"/>
            </a:xfrm>
            <a:custGeom>
              <a:avLst/>
              <a:gdLst>
                <a:gd name="connsiteX0" fmla="*/ 768350 w 768350"/>
                <a:gd name="connsiteY0" fmla="*/ 0 h 282575"/>
                <a:gd name="connsiteX1" fmla="*/ 482600 w 768350"/>
                <a:gd name="connsiteY1" fmla="*/ 282575 h 282575"/>
                <a:gd name="connsiteX2" fmla="*/ 0 w 768350"/>
                <a:gd name="connsiteY2" fmla="*/ 282575 h 282575"/>
              </a:gdLst>
              <a:ahLst/>
              <a:cxnLst>
                <a:cxn ang="0">
                  <a:pos x="connsiteX0" y="connsiteY0"/>
                </a:cxn>
                <a:cxn ang="0">
                  <a:pos x="connsiteX1" y="connsiteY1"/>
                </a:cxn>
                <a:cxn ang="0">
                  <a:pos x="connsiteX2" y="connsiteY2"/>
                </a:cxn>
              </a:cxnLst>
              <a:rect l="l" t="t" r="r" b="b"/>
              <a:pathLst>
                <a:path w="768350" h="282575">
                  <a:moveTo>
                    <a:pt x="768350" y="0"/>
                  </a:moveTo>
                  <a:lnTo>
                    <a:pt x="482600" y="282575"/>
                  </a:lnTo>
                  <a:lnTo>
                    <a:pt x="0" y="282575"/>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任意多边形 2"/>
          <p:cNvSpPr/>
          <p:nvPr/>
        </p:nvSpPr>
        <p:spPr>
          <a:xfrm>
            <a:off x="6053799" y="3243854"/>
            <a:ext cx="2024856" cy="1260474"/>
          </a:xfrm>
          <a:custGeom>
            <a:avLst/>
            <a:gdLst>
              <a:gd name="connsiteX0" fmla="*/ 881063 w 1366838"/>
              <a:gd name="connsiteY0" fmla="*/ 0 h 1443037"/>
              <a:gd name="connsiteX1" fmla="*/ 1366838 w 1366838"/>
              <a:gd name="connsiteY1" fmla="*/ 485775 h 1443037"/>
              <a:gd name="connsiteX2" fmla="*/ 409576 w 1366838"/>
              <a:gd name="connsiteY2" fmla="*/ 1443037 h 1443037"/>
              <a:gd name="connsiteX3" fmla="*/ 0 w 1366838"/>
              <a:gd name="connsiteY3" fmla="*/ 1443037 h 1443037"/>
              <a:gd name="connsiteX0-1" fmla="*/ 1074738 w 1366838"/>
              <a:gd name="connsiteY0-2" fmla="*/ 0 h 1249362"/>
              <a:gd name="connsiteX1-3" fmla="*/ 1366838 w 1366838"/>
              <a:gd name="connsiteY1-4" fmla="*/ 292100 h 1249362"/>
              <a:gd name="connsiteX2-5" fmla="*/ 409576 w 1366838"/>
              <a:gd name="connsiteY2-6" fmla="*/ 1249362 h 1249362"/>
              <a:gd name="connsiteX3-7" fmla="*/ 0 w 1366838"/>
              <a:gd name="connsiteY3-8" fmla="*/ 1249362 h 1249362"/>
              <a:gd name="connsiteX0-9" fmla="*/ 1150938 w 1366838"/>
              <a:gd name="connsiteY0-10" fmla="*/ 0 h 1169987"/>
              <a:gd name="connsiteX1-11" fmla="*/ 1366838 w 1366838"/>
              <a:gd name="connsiteY1-12" fmla="*/ 212725 h 1169987"/>
              <a:gd name="connsiteX2-13" fmla="*/ 409576 w 1366838"/>
              <a:gd name="connsiteY2-14" fmla="*/ 1169987 h 1169987"/>
              <a:gd name="connsiteX3-15" fmla="*/ 0 w 1366838"/>
              <a:gd name="connsiteY3-16" fmla="*/ 1169987 h 1169987"/>
              <a:gd name="connsiteX0-17" fmla="*/ 1068388 w 1284288"/>
              <a:gd name="connsiteY0-18" fmla="*/ 0 h 1169987"/>
              <a:gd name="connsiteX1-19" fmla="*/ 1284288 w 1284288"/>
              <a:gd name="connsiteY1-20" fmla="*/ 212725 h 1169987"/>
              <a:gd name="connsiteX2-21" fmla="*/ 327026 w 1284288"/>
              <a:gd name="connsiteY2-22" fmla="*/ 1169987 h 1169987"/>
              <a:gd name="connsiteX3-23" fmla="*/ 0 w 1284288"/>
              <a:gd name="connsiteY3-24" fmla="*/ 1166812 h 1169987"/>
              <a:gd name="connsiteX0-25" fmla="*/ 996950 w 1284288"/>
              <a:gd name="connsiteY0-26" fmla="*/ 0 h 1255712"/>
              <a:gd name="connsiteX1-27" fmla="*/ 1284288 w 1284288"/>
              <a:gd name="connsiteY1-28" fmla="*/ 298450 h 1255712"/>
              <a:gd name="connsiteX2-29" fmla="*/ 327026 w 1284288"/>
              <a:gd name="connsiteY2-30" fmla="*/ 1255712 h 1255712"/>
              <a:gd name="connsiteX3-31" fmla="*/ 0 w 1284288"/>
              <a:gd name="connsiteY3-32" fmla="*/ 1252537 h 1255712"/>
              <a:gd name="connsiteX0-33" fmla="*/ 996950 w 1296194"/>
              <a:gd name="connsiteY0-34" fmla="*/ 0 h 1255712"/>
              <a:gd name="connsiteX1-35" fmla="*/ 1296194 w 1296194"/>
              <a:gd name="connsiteY1-36" fmla="*/ 288925 h 1255712"/>
              <a:gd name="connsiteX2-37" fmla="*/ 327026 w 1296194"/>
              <a:gd name="connsiteY2-38" fmla="*/ 1255712 h 1255712"/>
              <a:gd name="connsiteX3-39" fmla="*/ 0 w 1296194"/>
              <a:gd name="connsiteY3-40" fmla="*/ 1252537 h 1255712"/>
              <a:gd name="connsiteX0-41" fmla="*/ 1711325 w 2010569"/>
              <a:gd name="connsiteY0-42" fmla="*/ 0 h 1255712"/>
              <a:gd name="connsiteX1-43" fmla="*/ 2010569 w 2010569"/>
              <a:gd name="connsiteY1-44" fmla="*/ 288925 h 1255712"/>
              <a:gd name="connsiteX2-45" fmla="*/ 1041401 w 2010569"/>
              <a:gd name="connsiteY2-46" fmla="*/ 1255712 h 1255712"/>
              <a:gd name="connsiteX3-47" fmla="*/ 0 w 2010569"/>
              <a:gd name="connsiteY3-48" fmla="*/ 1250156 h 1255712"/>
              <a:gd name="connsiteX0-49" fmla="*/ 1592262 w 1891506"/>
              <a:gd name="connsiteY0-50" fmla="*/ 0 h 1340644"/>
              <a:gd name="connsiteX1-51" fmla="*/ 1891506 w 1891506"/>
              <a:gd name="connsiteY1-52" fmla="*/ 288925 h 1340644"/>
              <a:gd name="connsiteX2-53" fmla="*/ 922338 w 1891506"/>
              <a:gd name="connsiteY2-54" fmla="*/ 1255712 h 1340644"/>
              <a:gd name="connsiteX3-55" fmla="*/ 0 w 1891506"/>
              <a:gd name="connsiteY3-56" fmla="*/ 1340644 h 1340644"/>
              <a:gd name="connsiteX0-57" fmla="*/ 1720850 w 2020094"/>
              <a:gd name="connsiteY0-58" fmla="*/ 0 h 1262063"/>
              <a:gd name="connsiteX1-59" fmla="*/ 2020094 w 2020094"/>
              <a:gd name="connsiteY1-60" fmla="*/ 288925 h 1262063"/>
              <a:gd name="connsiteX2-61" fmla="*/ 1050926 w 2020094"/>
              <a:gd name="connsiteY2-62" fmla="*/ 1255712 h 1262063"/>
              <a:gd name="connsiteX3-63" fmla="*/ 0 w 2020094"/>
              <a:gd name="connsiteY3-64" fmla="*/ 1262063 h 1262063"/>
              <a:gd name="connsiteX0-65" fmla="*/ 1713706 w 2012950"/>
              <a:gd name="connsiteY0-66" fmla="*/ 0 h 1264444"/>
              <a:gd name="connsiteX1-67" fmla="*/ 2012950 w 2012950"/>
              <a:gd name="connsiteY1-68" fmla="*/ 288925 h 1264444"/>
              <a:gd name="connsiteX2-69" fmla="*/ 1043782 w 2012950"/>
              <a:gd name="connsiteY2-70" fmla="*/ 1255712 h 1264444"/>
              <a:gd name="connsiteX3-71" fmla="*/ 0 w 2012950"/>
              <a:gd name="connsiteY3-72" fmla="*/ 1264444 h 1264444"/>
              <a:gd name="connsiteX0-73" fmla="*/ 1716087 w 2015331"/>
              <a:gd name="connsiteY0-74" fmla="*/ 0 h 1255712"/>
              <a:gd name="connsiteX1-75" fmla="*/ 2015331 w 2015331"/>
              <a:gd name="connsiteY1-76" fmla="*/ 288925 h 1255712"/>
              <a:gd name="connsiteX2-77" fmla="*/ 1046163 w 2015331"/>
              <a:gd name="connsiteY2-78" fmla="*/ 1255712 h 1255712"/>
              <a:gd name="connsiteX3-79" fmla="*/ 0 w 2015331"/>
              <a:gd name="connsiteY3-80" fmla="*/ 1254919 h 1255712"/>
              <a:gd name="connsiteX0-81" fmla="*/ 1711324 w 2015331"/>
              <a:gd name="connsiteY0-82" fmla="*/ 0 h 1260474"/>
              <a:gd name="connsiteX1-83" fmla="*/ 2015331 w 2015331"/>
              <a:gd name="connsiteY1-84" fmla="*/ 293687 h 1260474"/>
              <a:gd name="connsiteX2-85" fmla="*/ 1046163 w 2015331"/>
              <a:gd name="connsiteY2-86" fmla="*/ 1260474 h 1260474"/>
              <a:gd name="connsiteX3-87" fmla="*/ 0 w 2015331"/>
              <a:gd name="connsiteY3-88" fmla="*/ 1259681 h 1260474"/>
              <a:gd name="connsiteX0-89" fmla="*/ 1711324 w 2024856"/>
              <a:gd name="connsiteY0-90" fmla="*/ 0 h 1260474"/>
              <a:gd name="connsiteX1-91" fmla="*/ 2024856 w 2024856"/>
              <a:gd name="connsiteY1-92" fmla="*/ 284162 h 1260474"/>
              <a:gd name="connsiteX2-93" fmla="*/ 1046163 w 2024856"/>
              <a:gd name="connsiteY2-94" fmla="*/ 1260474 h 1260474"/>
              <a:gd name="connsiteX3-95" fmla="*/ 0 w 2024856"/>
              <a:gd name="connsiteY3-96" fmla="*/ 1259681 h 1260474"/>
            </a:gdLst>
            <a:ahLst/>
            <a:cxnLst>
              <a:cxn ang="0">
                <a:pos x="connsiteX0-1" y="connsiteY0-2"/>
              </a:cxn>
              <a:cxn ang="0">
                <a:pos x="connsiteX1-3" y="connsiteY1-4"/>
              </a:cxn>
              <a:cxn ang="0">
                <a:pos x="connsiteX2-5" y="connsiteY2-6"/>
              </a:cxn>
              <a:cxn ang="0">
                <a:pos x="connsiteX3-7" y="connsiteY3-8"/>
              </a:cxn>
            </a:cxnLst>
            <a:rect l="l" t="t" r="r" b="b"/>
            <a:pathLst>
              <a:path w="2024856" h="1260474">
                <a:moveTo>
                  <a:pt x="1711324" y="0"/>
                </a:moveTo>
                <a:lnTo>
                  <a:pt x="2024856" y="284162"/>
                </a:lnTo>
                <a:lnTo>
                  <a:pt x="1046163" y="1260474"/>
                </a:lnTo>
                <a:lnTo>
                  <a:pt x="0" y="1259681"/>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1" name="图片 150"/>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grpSp>
        <p:nvGrpSpPr>
          <p:cNvPr id="88" name="组合 87"/>
          <p:cNvGrpSpPr/>
          <p:nvPr/>
        </p:nvGrpSpPr>
        <p:grpSpPr>
          <a:xfrm flipV="1">
            <a:off x="8514908" y="3735388"/>
            <a:ext cx="1025525" cy="623061"/>
            <a:chOff x="7538913" y="2526348"/>
            <a:chExt cx="1025525" cy="623061"/>
          </a:xfrm>
        </p:grpSpPr>
        <p:sp>
          <p:nvSpPr>
            <p:cNvPr id="89" name="任意多边形 88"/>
            <p:cNvSpPr/>
            <p:nvPr/>
          </p:nvSpPr>
          <p:spPr>
            <a:xfrm>
              <a:off x="7568123" y="2526348"/>
              <a:ext cx="996315" cy="592455"/>
            </a:xfrm>
            <a:custGeom>
              <a:avLst/>
              <a:gdLst>
                <a:gd name="connsiteX0" fmla="*/ 0 w 1719263"/>
                <a:gd name="connsiteY0" fmla="*/ 1021556 h 1021556"/>
                <a:gd name="connsiteX1" fmla="*/ 1021556 w 1719263"/>
                <a:gd name="connsiteY1" fmla="*/ 0 h 1021556"/>
                <a:gd name="connsiteX2" fmla="*/ 1719263 w 1719263"/>
                <a:gd name="connsiteY2" fmla="*/ 0 h 1021556"/>
              </a:gdLst>
              <a:ahLst/>
              <a:cxnLst>
                <a:cxn ang="0">
                  <a:pos x="connsiteX0" y="connsiteY0"/>
                </a:cxn>
                <a:cxn ang="0">
                  <a:pos x="connsiteX1" y="connsiteY1"/>
                </a:cxn>
                <a:cxn ang="0">
                  <a:pos x="connsiteX2" y="connsiteY2"/>
                </a:cxn>
              </a:cxnLst>
              <a:rect l="l" t="t" r="r" b="b"/>
              <a:pathLst>
                <a:path w="1719263" h="1021556">
                  <a:moveTo>
                    <a:pt x="0" y="1021556"/>
                  </a:moveTo>
                  <a:lnTo>
                    <a:pt x="1021556" y="0"/>
                  </a:lnTo>
                  <a:lnTo>
                    <a:pt x="1719263"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椭圆 90"/>
            <p:cNvSpPr/>
            <p:nvPr/>
          </p:nvSpPr>
          <p:spPr>
            <a:xfrm>
              <a:off x="7538913" y="3113409"/>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2" name="图片 91" descr="资源 4"/>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a:xfrm>
            <a:off x="9562465" y="4238625"/>
            <a:ext cx="215265" cy="220980"/>
          </a:xfrm>
          <a:prstGeom prst="rect">
            <a:avLst/>
          </a:prstGeom>
        </p:spPr>
      </p:pic>
      <p:sp>
        <p:nvSpPr>
          <p:cNvPr id="112" name="文本框 111"/>
          <p:cNvSpPr txBox="1"/>
          <p:nvPr/>
        </p:nvSpPr>
        <p:spPr>
          <a:xfrm>
            <a:off x="9245466" y="4175358"/>
            <a:ext cx="436770" cy="206375"/>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UAE</a:t>
            </a:r>
          </a:p>
        </p:txBody>
      </p:sp>
      <p:grpSp>
        <p:nvGrpSpPr>
          <p:cNvPr id="119" name="组合 118"/>
          <p:cNvGrpSpPr/>
          <p:nvPr/>
        </p:nvGrpSpPr>
        <p:grpSpPr>
          <a:xfrm>
            <a:off x="6079014" y="2930525"/>
            <a:ext cx="1296165" cy="321615"/>
            <a:chOff x="5934869" y="3077845"/>
            <a:chExt cx="1296165" cy="321615"/>
          </a:xfrm>
        </p:grpSpPr>
        <p:sp>
          <p:nvSpPr>
            <p:cNvPr id="120" name="椭圆 119"/>
            <p:cNvSpPr/>
            <p:nvPr/>
          </p:nvSpPr>
          <p:spPr>
            <a:xfrm>
              <a:off x="7195034" y="3363460"/>
              <a:ext cx="36000" cy="36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任意多边形 120"/>
            <p:cNvSpPr/>
            <p:nvPr/>
          </p:nvSpPr>
          <p:spPr>
            <a:xfrm>
              <a:off x="5934869" y="3077845"/>
              <a:ext cx="1268730" cy="289560"/>
            </a:xfrm>
            <a:custGeom>
              <a:avLst/>
              <a:gdLst>
                <a:gd name="connsiteX0" fmla="*/ 0 w 1128712"/>
                <a:gd name="connsiteY0" fmla="*/ 0 h 257175"/>
                <a:gd name="connsiteX1" fmla="*/ 873919 w 1128712"/>
                <a:gd name="connsiteY1" fmla="*/ 0 h 257175"/>
                <a:gd name="connsiteX2" fmla="*/ 1128712 w 1128712"/>
                <a:gd name="connsiteY2" fmla="*/ 257175 h 257175"/>
              </a:gdLst>
              <a:ahLst/>
              <a:cxnLst>
                <a:cxn ang="0">
                  <a:pos x="connsiteX0" y="connsiteY0"/>
                </a:cxn>
                <a:cxn ang="0">
                  <a:pos x="connsiteX1" y="connsiteY1"/>
                </a:cxn>
                <a:cxn ang="0">
                  <a:pos x="connsiteX2" y="connsiteY2"/>
                </a:cxn>
              </a:cxnLst>
              <a:rect l="l" t="t" r="r" b="b"/>
              <a:pathLst>
                <a:path w="1128712" h="257175">
                  <a:moveTo>
                    <a:pt x="0" y="0"/>
                  </a:moveTo>
                  <a:lnTo>
                    <a:pt x="873919" y="0"/>
                  </a:lnTo>
                  <a:lnTo>
                    <a:pt x="1128712" y="257175"/>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27" name="椭圆 126"/>
          <p:cNvSpPr/>
          <p:nvPr/>
        </p:nvSpPr>
        <p:spPr>
          <a:xfrm>
            <a:off x="7369810" y="3115310"/>
            <a:ext cx="36195" cy="36195"/>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8" name="文本框 52"/>
          <p:cNvSpPr txBox="1"/>
          <p:nvPr/>
        </p:nvSpPr>
        <p:spPr>
          <a:xfrm>
            <a:off x="5980139" y="2761252"/>
            <a:ext cx="548405" cy="206375"/>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France</a:t>
            </a:r>
          </a:p>
        </p:txBody>
      </p:sp>
      <p:grpSp>
        <p:nvGrpSpPr>
          <p:cNvPr id="134" name="组合 133"/>
          <p:cNvGrpSpPr/>
          <p:nvPr/>
        </p:nvGrpSpPr>
        <p:grpSpPr>
          <a:xfrm>
            <a:off x="6075045" y="3208020"/>
            <a:ext cx="1132205" cy="145415"/>
            <a:chOff x="9615" y="5102"/>
            <a:chExt cx="1783" cy="229"/>
          </a:xfrm>
        </p:grpSpPr>
        <p:sp>
          <p:nvSpPr>
            <p:cNvPr id="131" name="椭圆 130"/>
            <p:cNvSpPr/>
            <p:nvPr/>
          </p:nvSpPr>
          <p:spPr>
            <a:xfrm rot="10800000">
              <a:off x="11341" y="5268"/>
              <a:ext cx="57" cy="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3" name="任意多边形 132"/>
            <p:cNvSpPr/>
            <p:nvPr/>
          </p:nvSpPr>
          <p:spPr>
            <a:xfrm>
              <a:off x="9615" y="5102"/>
              <a:ext cx="1741" cy="173"/>
            </a:xfrm>
            <a:custGeom>
              <a:avLst/>
              <a:gdLst>
                <a:gd name="connisteX0" fmla="*/ 1105535 w 1105535"/>
                <a:gd name="connsiteY0" fmla="*/ 109855 h 109855"/>
                <a:gd name="connisteX1" fmla="*/ 995045 w 1105535"/>
                <a:gd name="connsiteY1" fmla="*/ 0 h 109855"/>
                <a:gd name="connisteX2" fmla="*/ 0 w 1105535"/>
                <a:gd name="connsiteY2" fmla="*/ 0 h 109855"/>
              </a:gdLst>
              <a:ahLst/>
              <a:cxnLst>
                <a:cxn ang="0">
                  <a:pos x="connisteX0" y="connsiteY0"/>
                </a:cxn>
                <a:cxn ang="0">
                  <a:pos x="connisteX1" y="connsiteY1"/>
                </a:cxn>
                <a:cxn ang="0">
                  <a:pos x="connisteX2" y="connsiteY2"/>
                </a:cxn>
              </a:cxnLst>
              <a:rect l="l" t="t" r="r" b="b"/>
              <a:pathLst>
                <a:path w="1105535" h="109855">
                  <a:moveTo>
                    <a:pt x="1105535" y="109855"/>
                  </a:moveTo>
                  <a:lnTo>
                    <a:pt x="995045" y="0"/>
                  </a:lnTo>
                  <a:lnTo>
                    <a:pt x="0"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35" name="图片 134" descr="资源 5"/>
          <p:cNvPicPr>
            <a:picLocks noChangeAspect="1"/>
          </p:cNvPicPr>
          <p:nvPr/>
        </p:nvPicPr>
        <p:blipFill>
          <a:blip r:embed="rId30" cstate="screen">
            <a:extLst>
              <a:ext uri="{28A0092B-C50C-407E-A947-70E740481C1C}">
                <a14:useLocalDpi xmlns:a14="http://schemas.microsoft.com/office/drawing/2010/main"/>
              </a:ext>
            </a:extLst>
          </a:blip>
          <a:srcRect/>
          <a:stretch>
            <a:fillRect/>
          </a:stretch>
        </p:blipFill>
        <p:spPr>
          <a:xfrm>
            <a:off x="5802630" y="2794000"/>
            <a:ext cx="209550" cy="202565"/>
          </a:xfrm>
          <a:prstGeom prst="rect">
            <a:avLst/>
          </a:prstGeom>
        </p:spPr>
      </p:pic>
      <p:sp>
        <p:nvSpPr>
          <p:cNvPr id="136" name="任意多边形 135"/>
          <p:cNvSpPr/>
          <p:nvPr/>
        </p:nvSpPr>
        <p:spPr>
          <a:xfrm>
            <a:off x="6077585" y="2693670"/>
            <a:ext cx="1301115" cy="426085"/>
          </a:xfrm>
          <a:custGeom>
            <a:avLst/>
            <a:gdLst>
              <a:gd name="connisteX0" fmla="*/ 1301115 w 1301115"/>
              <a:gd name="connsiteY0" fmla="*/ 426085 h 426085"/>
              <a:gd name="connisteX1" fmla="*/ 875665 w 1301115"/>
              <a:gd name="connsiteY1" fmla="*/ 0 h 426085"/>
              <a:gd name="connisteX2" fmla="*/ 0 w 1301115"/>
              <a:gd name="connsiteY2" fmla="*/ 0 h 426085"/>
            </a:gdLst>
            <a:ahLst/>
            <a:cxnLst>
              <a:cxn ang="0">
                <a:pos x="connisteX0" y="connsiteY0"/>
              </a:cxn>
              <a:cxn ang="0">
                <a:pos x="connisteX1" y="connsiteY1"/>
              </a:cxn>
              <a:cxn ang="0">
                <a:pos x="connisteX2" y="connsiteY2"/>
              </a:cxn>
            </a:cxnLst>
            <a:rect l="l" t="t" r="r" b="b"/>
            <a:pathLst>
              <a:path w="1301115" h="426085">
                <a:moveTo>
                  <a:pt x="1301115" y="426085"/>
                </a:moveTo>
                <a:lnTo>
                  <a:pt x="875665" y="0"/>
                </a:lnTo>
                <a:lnTo>
                  <a:pt x="0"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0" name="组合 79"/>
          <p:cNvGrpSpPr/>
          <p:nvPr/>
        </p:nvGrpSpPr>
        <p:grpSpPr>
          <a:xfrm>
            <a:off x="9841401" y="4365442"/>
            <a:ext cx="1341464" cy="363359"/>
            <a:chOff x="9841401" y="4414587"/>
            <a:chExt cx="1341464" cy="363359"/>
          </a:xfrm>
        </p:grpSpPr>
        <p:sp>
          <p:nvSpPr>
            <p:cNvPr id="231" name="椭圆 230"/>
            <p:cNvSpPr/>
            <p:nvPr/>
          </p:nvSpPr>
          <p:spPr>
            <a:xfrm>
              <a:off x="9841401" y="4414587"/>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任意多边形 62"/>
            <p:cNvSpPr/>
            <p:nvPr/>
          </p:nvSpPr>
          <p:spPr>
            <a:xfrm>
              <a:off x="9873049" y="4448432"/>
              <a:ext cx="1309816" cy="329514"/>
            </a:xfrm>
            <a:custGeom>
              <a:avLst/>
              <a:gdLst>
                <a:gd name="connsiteX0" fmla="*/ 0 w 1309816"/>
                <a:gd name="connsiteY0" fmla="*/ 0 h 329514"/>
                <a:gd name="connsiteX1" fmla="*/ 329514 w 1309816"/>
                <a:gd name="connsiteY1" fmla="*/ 329514 h 329514"/>
                <a:gd name="connsiteX2" fmla="*/ 1309816 w 1309816"/>
                <a:gd name="connsiteY2" fmla="*/ 329514 h 329514"/>
              </a:gdLst>
              <a:ahLst/>
              <a:cxnLst>
                <a:cxn ang="0">
                  <a:pos x="connsiteX0" y="connsiteY0"/>
                </a:cxn>
                <a:cxn ang="0">
                  <a:pos x="connsiteX1" y="connsiteY1"/>
                </a:cxn>
                <a:cxn ang="0">
                  <a:pos x="connsiteX2" y="connsiteY2"/>
                </a:cxn>
              </a:cxnLst>
              <a:rect l="l" t="t" r="r" b="b"/>
              <a:pathLst>
                <a:path w="1309816" h="329514">
                  <a:moveTo>
                    <a:pt x="0" y="0"/>
                  </a:moveTo>
                  <a:lnTo>
                    <a:pt x="329514" y="329514"/>
                  </a:lnTo>
                  <a:lnTo>
                    <a:pt x="1309816" y="329514"/>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79" name="组合 78"/>
          <p:cNvGrpSpPr/>
          <p:nvPr/>
        </p:nvGrpSpPr>
        <p:grpSpPr>
          <a:xfrm>
            <a:off x="9765483" y="3995555"/>
            <a:ext cx="1388549" cy="448759"/>
            <a:chOff x="9765483" y="3995555"/>
            <a:chExt cx="1388549" cy="448759"/>
          </a:xfrm>
        </p:grpSpPr>
        <p:sp>
          <p:nvSpPr>
            <p:cNvPr id="230" name="椭圆 229"/>
            <p:cNvSpPr/>
            <p:nvPr/>
          </p:nvSpPr>
          <p:spPr>
            <a:xfrm>
              <a:off x="9765483" y="3995555"/>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任意多边形 73"/>
            <p:cNvSpPr/>
            <p:nvPr/>
          </p:nvSpPr>
          <p:spPr>
            <a:xfrm>
              <a:off x="9794789" y="4028303"/>
              <a:ext cx="1359243" cy="416011"/>
            </a:xfrm>
            <a:custGeom>
              <a:avLst/>
              <a:gdLst>
                <a:gd name="connsiteX0" fmla="*/ 0 w 1359243"/>
                <a:gd name="connsiteY0" fmla="*/ 0 h 416011"/>
                <a:gd name="connsiteX1" fmla="*/ 416011 w 1359243"/>
                <a:gd name="connsiteY1" fmla="*/ 416011 h 416011"/>
                <a:gd name="connsiteX2" fmla="*/ 1359243 w 1359243"/>
                <a:gd name="connsiteY2" fmla="*/ 416011 h 416011"/>
              </a:gdLst>
              <a:ahLst/>
              <a:cxnLst>
                <a:cxn ang="0">
                  <a:pos x="connsiteX0" y="connsiteY0"/>
                </a:cxn>
                <a:cxn ang="0">
                  <a:pos x="connsiteX1" y="connsiteY1"/>
                </a:cxn>
                <a:cxn ang="0">
                  <a:pos x="connsiteX2" y="connsiteY2"/>
                </a:cxn>
              </a:cxnLst>
              <a:rect l="l" t="t" r="r" b="b"/>
              <a:pathLst>
                <a:path w="1359243" h="416011">
                  <a:moveTo>
                    <a:pt x="0" y="0"/>
                  </a:moveTo>
                  <a:lnTo>
                    <a:pt x="416011" y="416011"/>
                  </a:lnTo>
                  <a:lnTo>
                    <a:pt x="1359243" y="416011"/>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78" name="组合 77"/>
          <p:cNvGrpSpPr/>
          <p:nvPr/>
        </p:nvGrpSpPr>
        <p:grpSpPr>
          <a:xfrm>
            <a:off x="9296400" y="3814119"/>
            <a:ext cx="613573" cy="248963"/>
            <a:chOff x="9296400" y="3814119"/>
            <a:chExt cx="613573" cy="248963"/>
          </a:xfrm>
        </p:grpSpPr>
        <p:sp>
          <p:nvSpPr>
            <p:cNvPr id="229" name="椭圆 228"/>
            <p:cNvSpPr/>
            <p:nvPr/>
          </p:nvSpPr>
          <p:spPr>
            <a:xfrm>
              <a:off x="9873973" y="4023482"/>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任意多边形 76"/>
            <p:cNvSpPr/>
            <p:nvPr/>
          </p:nvSpPr>
          <p:spPr>
            <a:xfrm>
              <a:off x="9296400" y="3814119"/>
              <a:ext cx="580768" cy="210065"/>
            </a:xfrm>
            <a:custGeom>
              <a:avLst/>
              <a:gdLst>
                <a:gd name="connsiteX0" fmla="*/ 580768 w 580768"/>
                <a:gd name="connsiteY0" fmla="*/ 210065 h 210065"/>
                <a:gd name="connsiteX1" fmla="*/ 370703 w 580768"/>
                <a:gd name="connsiteY1" fmla="*/ 0 h 210065"/>
                <a:gd name="connsiteX2" fmla="*/ 0 w 580768"/>
                <a:gd name="connsiteY2" fmla="*/ 0 h 210065"/>
              </a:gdLst>
              <a:ahLst/>
              <a:cxnLst>
                <a:cxn ang="0">
                  <a:pos x="connsiteX0" y="connsiteY0"/>
                </a:cxn>
                <a:cxn ang="0">
                  <a:pos x="connsiteX1" y="connsiteY1"/>
                </a:cxn>
                <a:cxn ang="0">
                  <a:pos x="connsiteX2" y="connsiteY2"/>
                </a:cxn>
              </a:cxnLst>
              <a:rect l="l" t="t" r="r" b="b"/>
              <a:pathLst>
                <a:path w="580768" h="210065">
                  <a:moveTo>
                    <a:pt x="580768" y="210065"/>
                  </a:moveTo>
                  <a:lnTo>
                    <a:pt x="370703" y="0"/>
                  </a:lnTo>
                  <a:lnTo>
                    <a:pt x="0" y="0"/>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1" name="组合 80"/>
          <p:cNvGrpSpPr/>
          <p:nvPr/>
        </p:nvGrpSpPr>
        <p:grpSpPr>
          <a:xfrm>
            <a:off x="9327356" y="3486150"/>
            <a:ext cx="714550" cy="247243"/>
            <a:chOff x="9327356" y="3486150"/>
            <a:chExt cx="714550" cy="247243"/>
          </a:xfrm>
        </p:grpSpPr>
        <p:sp>
          <p:nvSpPr>
            <p:cNvPr id="216" name="任意多边形 215"/>
            <p:cNvSpPr/>
            <p:nvPr/>
          </p:nvSpPr>
          <p:spPr>
            <a:xfrm>
              <a:off x="9327356" y="3486150"/>
              <a:ext cx="685800" cy="214313"/>
            </a:xfrm>
            <a:custGeom>
              <a:avLst/>
              <a:gdLst>
                <a:gd name="connsiteX0" fmla="*/ 0 w 685800"/>
                <a:gd name="connsiteY0" fmla="*/ 0 h 214313"/>
                <a:gd name="connsiteX1" fmla="*/ 469107 w 685800"/>
                <a:gd name="connsiteY1" fmla="*/ 0 h 214313"/>
                <a:gd name="connsiteX2" fmla="*/ 685800 w 685800"/>
                <a:gd name="connsiteY2" fmla="*/ 214313 h 214313"/>
              </a:gdLst>
              <a:ahLst/>
              <a:cxnLst>
                <a:cxn ang="0">
                  <a:pos x="connsiteX0" y="connsiteY0"/>
                </a:cxn>
                <a:cxn ang="0">
                  <a:pos x="connsiteX1" y="connsiteY1"/>
                </a:cxn>
                <a:cxn ang="0">
                  <a:pos x="connsiteX2" y="connsiteY2"/>
                </a:cxn>
              </a:cxnLst>
              <a:rect l="l" t="t" r="r" b="b"/>
              <a:pathLst>
                <a:path w="685800" h="214313">
                  <a:moveTo>
                    <a:pt x="0" y="0"/>
                  </a:moveTo>
                  <a:lnTo>
                    <a:pt x="469107" y="0"/>
                  </a:lnTo>
                  <a:lnTo>
                    <a:pt x="685800" y="214313"/>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9" name="椭圆 178"/>
            <p:cNvSpPr/>
            <p:nvPr/>
          </p:nvSpPr>
          <p:spPr>
            <a:xfrm>
              <a:off x="10005906" y="3693793"/>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2" name="组合 81"/>
          <p:cNvGrpSpPr/>
          <p:nvPr/>
        </p:nvGrpSpPr>
        <p:grpSpPr>
          <a:xfrm>
            <a:off x="6043613" y="3330266"/>
            <a:ext cx="1328690" cy="239228"/>
            <a:chOff x="6043613" y="3330266"/>
            <a:chExt cx="1328690" cy="239228"/>
          </a:xfrm>
        </p:grpSpPr>
        <p:sp>
          <p:nvSpPr>
            <p:cNvPr id="193" name="任意多边形 192"/>
            <p:cNvSpPr/>
            <p:nvPr/>
          </p:nvSpPr>
          <p:spPr>
            <a:xfrm>
              <a:off x="6043613" y="3364706"/>
              <a:ext cx="1300162" cy="204788"/>
            </a:xfrm>
            <a:custGeom>
              <a:avLst/>
              <a:gdLst>
                <a:gd name="connsiteX0" fmla="*/ 0 w 1300162"/>
                <a:gd name="connsiteY0" fmla="*/ 204788 h 204788"/>
                <a:gd name="connsiteX1" fmla="*/ 1100137 w 1300162"/>
                <a:gd name="connsiteY1" fmla="*/ 204788 h 204788"/>
                <a:gd name="connsiteX2" fmla="*/ 1300162 w 1300162"/>
                <a:gd name="connsiteY2" fmla="*/ 0 h 204788"/>
              </a:gdLst>
              <a:ahLst/>
              <a:cxnLst>
                <a:cxn ang="0">
                  <a:pos x="connsiteX0" y="connsiteY0"/>
                </a:cxn>
                <a:cxn ang="0">
                  <a:pos x="connsiteX1" y="connsiteY1"/>
                </a:cxn>
                <a:cxn ang="0">
                  <a:pos x="connsiteX2" y="connsiteY2"/>
                </a:cxn>
              </a:cxnLst>
              <a:rect l="l" t="t" r="r" b="b"/>
              <a:pathLst>
                <a:path w="1300162" h="204788">
                  <a:moveTo>
                    <a:pt x="0" y="204788"/>
                  </a:moveTo>
                  <a:lnTo>
                    <a:pt x="1100137" y="204788"/>
                  </a:lnTo>
                  <a:lnTo>
                    <a:pt x="1300162" y="0"/>
                  </a:lnTo>
                </a:path>
              </a:pathLst>
            </a:custGeom>
            <a:noFill/>
            <a:ln w="381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5" name="椭圆 194"/>
            <p:cNvSpPr/>
            <p:nvPr/>
          </p:nvSpPr>
          <p:spPr>
            <a:xfrm>
              <a:off x="7336303" y="3330266"/>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83" name="图片 82"/>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1213624" y="4035221"/>
            <a:ext cx="203404" cy="203404"/>
          </a:xfrm>
          <a:prstGeom prst="rect">
            <a:avLst/>
          </a:prstGeom>
        </p:spPr>
      </p:pic>
      <p:sp>
        <p:nvSpPr>
          <p:cNvPr id="219" name="文本框 62"/>
          <p:cNvSpPr txBox="1"/>
          <p:nvPr/>
        </p:nvSpPr>
        <p:spPr>
          <a:xfrm>
            <a:off x="10939783" y="3962261"/>
            <a:ext cx="326802"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HK</a:t>
            </a:r>
          </a:p>
        </p:txBody>
      </p:sp>
      <p:grpSp>
        <p:nvGrpSpPr>
          <p:cNvPr id="87" name="组合 86"/>
          <p:cNvGrpSpPr/>
          <p:nvPr/>
        </p:nvGrpSpPr>
        <p:grpSpPr>
          <a:xfrm>
            <a:off x="10028655" y="3873028"/>
            <a:ext cx="1145972" cy="282961"/>
            <a:chOff x="10028655" y="3873028"/>
            <a:chExt cx="1145972" cy="282961"/>
          </a:xfrm>
        </p:grpSpPr>
        <p:sp>
          <p:nvSpPr>
            <p:cNvPr id="206" name="椭圆 205"/>
            <p:cNvSpPr/>
            <p:nvPr/>
          </p:nvSpPr>
          <p:spPr>
            <a:xfrm>
              <a:off x="10028655" y="3873028"/>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任意多边形 85"/>
            <p:cNvSpPr/>
            <p:nvPr/>
          </p:nvSpPr>
          <p:spPr>
            <a:xfrm>
              <a:off x="10050162" y="3904735"/>
              <a:ext cx="1124465" cy="251254"/>
            </a:xfrm>
            <a:custGeom>
              <a:avLst/>
              <a:gdLst>
                <a:gd name="connsiteX0" fmla="*/ 0 w 1124465"/>
                <a:gd name="connsiteY0" fmla="*/ 0 h 251254"/>
                <a:gd name="connsiteX1" fmla="*/ 251254 w 1124465"/>
                <a:gd name="connsiteY1" fmla="*/ 251254 h 251254"/>
                <a:gd name="connsiteX2" fmla="*/ 1124465 w 1124465"/>
                <a:gd name="connsiteY2" fmla="*/ 251254 h 251254"/>
              </a:gdLst>
              <a:ahLst/>
              <a:cxnLst>
                <a:cxn ang="0">
                  <a:pos x="connsiteX0" y="connsiteY0"/>
                </a:cxn>
                <a:cxn ang="0">
                  <a:pos x="connsiteX1" y="connsiteY1"/>
                </a:cxn>
                <a:cxn ang="0">
                  <a:pos x="connsiteX2" y="connsiteY2"/>
                </a:cxn>
              </a:cxnLst>
              <a:rect l="l" t="t" r="r" b="b"/>
              <a:pathLst>
                <a:path w="1124465" h="251254">
                  <a:moveTo>
                    <a:pt x="0" y="0"/>
                  </a:moveTo>
                  <a:lnTo>
                    <a:pt x="251254" y="251254"/>
                  </a:lnTo>
                  <a:lnTo>
                    <a:pt x="1124465" y="251254"/>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3" name="文本框 62"/>
          <p:cNvSpPr txBox="1"/>
          <p:nvPr/>
        </p:nvSpPr>
        <p:spPr>
          <a:xfrm>
            <a:off x="10653211" y="4822083"/>
            <a:ext cx="647298" cy="207749"/>
          </a:xfrm>
          <a:prstGeom prst="rect">
            <a:avLst/>
          </a:prstGeom>
          <a:noFill/>
        </p:spPr>
        <p:txBody>
          <a:bodyPr wrap="square" rtlCol="0">
            <a:spAutoFit/>
          </a:bodyPr>
          <a:lstStyle/>
          <a:p>
            <a:r>
              <a:rPr lang="en-US" altLang="zh-CN" sz="750" dirty="0">
                <a:solidFill>
                  <a:schemeClr val="bg1"/>
                </a:solidFill>
                <a:latin typeface="Arial" panose="020B0604020202020204" pitchFamily="34" charset="0"/>
              </a:rPr>
              <a:t>Singapore</a:t>
            </a:r>
          </a:p>
        </p:txBody>
      </p:sp>
      <p:sp>
        <p:nvSpPr>
          <p:cNvPr id="155" name="椭圆 154"/>
          <p:cNvSpPr/>
          <p:nvPr/>
        </p:nvSpPr>
        <p:spPr>
          <a:xfrm>
            <a:off x="9894975" y="4502939"/>
            <a:ext cx="36000" cy="396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任意多边形 97"/>
          <p:cNvSpPr/>
          <p:nvPr/>
        </p:nvSpPr>
        <p:spPr>
          <a:xfrm>
            <a:off x="9926276" y="4527662"/>
            <a:ext cx="1263082" cy="480327"/>
          </a:xfrm>
          <a:custGeom>
            <a:avLst/>
            <a:gdLst>
              <a:gd name="connsiteX0" fmla="*/ 0 w 1263082"/>
              <a:gd name="connsiteY0" fmla="*/ 0 h 480327"/>
              <a:gd name="connsiteX1" fmla="*/ 480327 w 1263082"/>
              <a:gd name="connsiteY1" fmla="*/ 480327 h 480327"/>
              <a:gd name="connsiteX2" fmla="*/ 1263082 w 1263082"/>
              <a:gd name="connsiteY2" fmla="*/ 480327 h 480327"/>
            </a:gdLst>
            <a:ahLst/>
            <a:cxnLst>
              <a:cxn ang="0">
                <a:pos x="connsiteX0" y="connsiteY0"/>
              </a:cxn>
              <a:cxn ang="0">
                <a:pos x="connsiteX1" y="connsiteY1"/>
              </a:cxn>
              <a:cxn ang="0">
                <a:pos x="connsiteX2" y="connsiteY2"/>
              </a:cxn>
            </a:cxnLst>
            <a:rect l="l" t="t" r="r" b="b"/>
            <a:pathLst>
              <a:path w="1263082" h="480327">
                <a:moveTo>
                  <a:pt x="0" y="0"/>
                </a:moveTo>
                <a:lnTo>
                  <a:pt x="480327" y="480327"/>
                </a:lnTo>
                <a:lnTo>
                  <a:pt x="1263082" y="480327"/>
                </a:ln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9" name="图片 98"/>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1213869" y="4874396"/>
            <a:ext cx="209442" cy="2094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4" y="-3453"/>
            <a:ext cx="12190816" cy="6858667"/>
          </a:xfrm>
          <a:prstGeom prst="rect">
            <a:avLst/>
          </a:prstGeom>
        </p:spPr>
      </p:pic>
      <p:cxnSp>
        <p:nvCxnSpPr>
          <p:cNvPr id="7" name="直接连接符 6"/>
          <p:cNvCxnSpPr/>
          <p:nvPr/>
        </p:nvCxnSpPr>
        <p:spPr>
          <a:xfrm>
            <a:off x="751681" y="535451"/>
            <a:ext cx="9154319" cy="0"/>
          </a:xfrm>
          <a:prstGeom prst="line">
            <a:avLst/>
          </a:prstGeom>
          <a:ln w="9525">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69220" y="6305812"/>
            <a:ext cx="792867" cy="261610"/>
          </a:xfrm>
          <a:prstGeom prst="rect">
            <a:avLst/>
          </a:prstGeom>
          <a:noFill/>
        </p:spPr>
        <p:txBody>
          <a:bodyPr wrap="square" rtlCol="0">
            <a:spAutoFit/>
          </a:bodyPr>
          <a:lstStyle/>
          <a:p>
            <a:r>
              <a:rPr lang="en-US" altLang="zh-CN" sz="1100" dirty="0">
                <a:solidFill>
                  <a:srgbClr val="595757"/>
                </a:solidFill>
                <a:latin typeface="Arial" panose="020B0604020202020204" pitchFamily="34" charset="0"/>
              </a:rPr>
              <a:t>06</a:t>
            </a:r>
            <a:endParaRPr lang="zh-CN" altLang="en-US" sz="1100" dirty="0">
              <a:solidFill>
                <a:srgbClr val="595757"/>
              </a:solidFill>
              <a:latin typeface="Arial" panose="020B0604020202020204" pitchFamily="34" charset="0"/>
            </a:endParaRPr>
          </a:p>
        </p:txBody>
      </p:sp>
      <p:sp>
        <p:nvSpPr>
          <p:cNvPr id="9" name="文本框 8"/>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19191A"/>
                </a:solidFill>
                <a:latin typeface="Arial" panose="020B0604020202020204" pitchFamily="34" charset="0"/>
              </a:rPr>
              <a:t>GOODWE TECHNOLOGIES CO., LTD.</a:t>
            </a:r>
            <a:endParaRPr lang="zh-CN" altLang="en-US" sz="620" dirty="0">
              <a:solidFill>
                <a:srgbClr val="19191A"/>
              </a:solidFill>
              <a:latin typeface="Arial" panose="020B0604020202020204" pitchFamily="34" charset="0"/>
            </a:endParaRPr>
          </a:p>
        </p:txBody>
      </p:sp>
      <p:sp>
        <p:nvSpPr>
          <p:cNvPr id="10" name="文本框 9"/>
          <p:cNvSpPr txBox="1"/>
          <p:nvPr/>
        </p:nvSpPr>
        <p:spPr>
          <a:xfrm>
            <a:off x="669220" y="543618"/>
            <a:ext cx="7827079" cy="538609"/>
          </a:xfrm>
          <a:prstGeom prst="rect">
            <a:avLst/>
          </a:prstGeom>
          <a:noFill/>
        </p:spPr>
        <p:txBody>
          <a:bodyPr wrap="square" rtlCol="0">
            <a:spAutoFit/>
          </a:bodyPr>
          <a:lstStyle/>
          <a:p>
            <a:r>
              <a:rPr lang="en-US" altLang="zh-CN" sz="2900" dirty="0">
                <a:solidFill>
                  <a:srgbClr val="19191A"/>
                </a:solidFill>
                <a:latin typeface="Arial" panose="020B0604020202020204" pitchFamily="34" charset="0"/>
              </a:rPr>
              <a:t>GOODWE AWARDS</a:t>
            </a:r>
            <a:endParaRPr lang="zh-CN" altLang="en-US" sz="2900" dirty="0">
              <a:solidFill>
                <a:srgbClr val="19191A"/>
              </a:solidFill>
              <a:latin typeface="Arial" panose="020B0604020202020204" pitchFamily="34" charset="0"/>
            </a:endParaRPr>
          </a:p>
        </p:txBody>
      </p:sp>
      <p:grpSp>
        <p:nvGrpSpPr>
          <p:cNvPr id="32" name="组合 31"/>
          <p:cNvGrpSpPr/>
          <p:nvPr/>
        </p:nvGrpSpPr>
        <p:grpSpPr>
          <a:xfrm>
            <a:off x="2702130" y="4423741"/>
            <a:ext cx="2764622" cy="872580"/>
            <a:chOff x="-197865" y="1591964"/>
            <a:chExt cx="2764622" cy="872580"/>
          </a:xfrm>
        </p:grpSpPr>
        <p:sp>
          <p:nvSpPr>
            <p:cNvPr id="33" name="文本框 32"/>
            <p:cNvSpPr txBox="1"/>
            <p:nvPr/>
          </p:nvSpPr>
          <p:spPr>
            <a:xfrm>
              <a:off x="139704" y="1591964"/>
              <a:ext cx="2048325"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2015-2021</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34" name="文本框 33"/>
            <p:cNvSpPr txBox="1"/>
            <p:nvPr/>
          </p:nvSpPr>
          <p:spPr>
            <a:xfrm>
              <a:off x="-197865" y="1956713"/>
              <a:ext cx="2764622" cy="507831"/>
            </a:xfrm>
            <a:prstGeom prst="rect">
              <a:avLst/>
            </a:prstGeom>
            <a:noFill/>
          </p:spPr>
          <p:txBody>
            <a:bodyPr wrap="square" rtlCol="0">
              <a:spAutoFit/>
            </a:bodyPr>
            <a:lstStyle/>
            <a:p>
              <a:pPr algn="ctr"/>
              <a:r>
                <a:rPr lang="en-US" altLang="zh-CN" sz="900" dirty="0">
                  <a:solidFill>
                    <a:srgbClr val="595757"/>
                  </a:solidFill>
                  <a:latin typeface="Arial" panose="020B0604020202020204" pitchFamily="34" charset="0"/>
                  <a:cs typeface="Arial" panose="020B0604020202020204" pitchFamily="34" charset="0"/>
                </a:rPr>
                <a:t>The Sole </a:t>
              </a:r>
            </a:p>
            <a:p>
              <a:pPr algn="ctr"/>
              <a:r>
                <a:rPr lang="en-US" altLang="zh-CN" sz="900" dirty="0">
                  <a:solidFill>
                    <a:srgbClr val="595757"/>
                  </a:solidFill>
                  <a:latin typeface="Arial" panose="020B0604020202020204" pitchFamily="34" charset="0"/>
                  <a:cs typeface="Arial" panose="020B0604020202020204" pitchFamily="34" charset="0"/>
                </a:rPr>
                <a:t>Inverter Brand to Have Won the Award for </a:t>
              </a:r>
            </a:p>
            <a:p>
              <a:pPr algn="ctr"/>
              <a:r>
                <a:rPr lang="en-US" altLang="zh-CN" sz="900" dirty="0">
                  <a:solidFill>
                    <a:srgbClr val="595757"/>
                  </a:solidFill>
                  <a:latin typeface="Arial" panose="020B0604020202020204" pitchFamily="34" charset="0"/>
                  <a:cs typeface="Arial" panose="020B0604020202020204" pitchFamily="34" charset="0"/>
                </a:rPr>
                <a:t>7 Consecutive Years</a:t>
              </a:r>
              <a:endParaRPr lang="zh-CN" altLang="en-US" sz="900" dirty="0">
                <a:solidFill>
                  <a:srgbClr val="595757"/>
                </a:solidFill>
                <a:latin typeface="Arial" panose="020B0604020202020204" pitchFamily="34" charset="0"/>
                <a:cs typeface="Arial" panose="020B0604020202020204" pitchFamily="34" charset="0"/>
              </a:endParaRPr>
            </a:p>
          </p:txBody>
        </p:sp>
      </p:grpSp>
      <p:grpSp>
        <p:nvGrpSpPr>
          <p:cNvPr id="29" name="组合 28"/>
          <p:cNvGrpSpPr/>
          <p:nvPr/>
        </p:nvGrpSpPr>
        <p:grpSpPr>
          <a:xfrm>
            <a:off x="6036433" y="4423741"/>
            <a:ext cx="1554163" cy="595580"/>
            <a:chOff x="449738" y="1591965"/>
            <a:chExt cx="1554163" cy="595580"/>
          </a:xfrm>
        </p:grpSpPr>
        <p:sp>
          <p:nvSpPr>
            <p:cNvPr id="30" name="文本框 29"/>
            <p:cNvSpPr txBox="1"/>
            <p:nvPr/>
          </p:nvSpPr>
          <p:spPr>
            <a:xfrm>
              <a:off x="647030" y="1591965"/>
              <a:ext cx="1159579"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2019</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31" name="文本框 30"/>
            <p:cNvSpPr txBox="1"/>
            <p:nvPr/>
          </p:nvSpPr>
          <p:spPr>
            <a:xfrm>
              <a:off x="449738" y="1956713"/>
              <a:ext cx="1554163" cy="230832"/>
            </a:xfrm>
            <a:prstGeom prst="rect">
              <a:avLst/>
            </a:prstGeom>
            <a:noFill/>
          </p:spPr>
          <p:txBody>
            <a:bodyPr wrap="square" rtlCol="0">
              <a:spAutoFit/>
            </a:bodyPr>
            <a:lstStyle/>
            <a:p>
              <a:pPr algn="ctr"/>
              <a:r>
                <a:rPr lang="en-US" altLang="zh-CN" sz="900" dirty="0">
                  <a:solidFill>
                    <a:srgbClr val="595757"/>
                  </a:solidFill>
                  <a:latin typeface="Arial" panose="020B0604020202020204" pitchFamily="34" charset="0"/>
                  <a:cs typeface="Arial" panose="020B0604020202020204" pitchFamily="34" charset="0"/>
                </a:rPr>
                <a:t>PV Magazine Award</a:t>
              </a:r>
              <a:endParaRPr lang="zh-CN" altLang="en-US" sz="900" dirty="0">
                <a:solidFill>
                  <a:srgbClr val="595757"/>
                </a:solidFill>
                <a:latin typeface="Arial" panose="020B0604020202020204" pitchFamily="34" charset="0"/>
                <a:cs typeface="Arial" panose="020B0604020202020204" pitchFamily="34" charset="0"/>
              </a:endParaRPr>
            </a:p>
          </p:txBody>
        </p:sp>
      </p:grpSp>
      <p:grpSp>
        <p:nvGrpSpPr>
          <p:cNvPr id="19" name="组合 18"/>
          <p:cNvGrpSpPr/>
          <p:nvPr/>
        </p:nvGrpSpPr>
        <p:grpSpPr>
          <a:xfrm>
            <a:off x="1175922" y="1542938"/>
            <a:ext cx="2717572" cy="732231"/>
            <a:chOff x="-131968" y="1572194"/>
            <a:chExt cx="2717572" cy="732231"/>
          </a:xfrm>
        </p:grpSpPr>
        <p:sp>
          <p:nvSpPr>
            <p:cNvPr id="20" name="文本框 19"/>
            <p:cNvSpPr txBox="1"/>
            <p:nvPr/>
          </p:nvSpPr>
          <p:spPr>
            <a:xfrm>
              <a:off x="169878" y="1572194"/>
              <a:ext cx="2113881"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2017-2021</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21" name="文本框 20"/>
            <p:cNvSpPr txBox="1"/>
            <p:nvPr/>
          </p:nvSpPr>
          <p:spPr>
            <a:xfrm>
              <a:off x="-131968" y="1935093"/>
              <a:ext cx="2717572" cy="369332"/>
            </a:xfrm>
            <a:prstGeom prst="rect">
              <a:avLst/>
            </a:prstGeom>
            <a:noFill/>
          </p:spPr>
          <p:txBody>
            <a:bodyPr wrap="square" rtlCol="0">
              <a:spAutoFit/>
            </a:bodyPr>
            <a:lstStyle/>
            <a:p>
              <a:pPr algn="ctr"/>
              <a:r>
                <a:rPr lang="en-US" altLang="zh-CN" sz="900" dirty="0" err="1">
                  <a:solidFill>
                    <a:srgbClr val="595757"/>
                  </a:solidFill>
                  <a:latin typeface="Arial" panose="020B0604020202020204" pitchFamily="34" charset="0"/>
                  <a:cs typeface="Arial" panose="020B0604020202020204" pitchFamily="34" charset="0"/>
                </a:rPr>
                <a:t>EuPD</a:t>
              </a:r>
              <a:r>
                <a:rPr lang="en-US" altLang="zh-CN" sz="900" dirty="0">
                  <a:solidFill>
                    <a:srgbClr val="595757"/>
                  </a:solidFill>
                  <a:latin typeface="Arial" panose="020B0604020202020204" pitchFamily="34" charset="0"/>
                  <a:cs typeface="Arial" panose="020B0604020202020204" pitchFamily="34" charset="0"/>
                </a:rPr>
                <a:t> Top Brand for 5 Consecutive Years</a:t>
              </a:r>
            </a:p>
            <a:p>
              <a:pPr algn="ctr"/>
              <a:r>
                <a:rPr lang="en-US" altLang="zh-CN" sz="900" dirty="0">
                  <a:solidFill>
                    <a:srgbClr val="595757"/>
                  </a:solidFill>
                  <a:latin typeface="Arial" panose="020B0604020202020204" pitchFamily="34" charset="0"/>
                  <a:cs typeface="Arial" panose="020B0604020202020204" pitchFamily="34" charset="0"/>
                </a:rPr>
                <a:t>(AU &amp; NL &amp; PL &amp; ES &amp; PK &amp; RSA &amp; BR &amp; VN)</a:t>
              </a:r>
              <a:endParaRPr lang="zh-CN" altLang="en-US" sz="900" dirty="0">
                <a:solidFill>
                  <a:srgbClr val="595757"/>
                </a:solidFill>
                <a:latin typeface="Arial" panose="020B0604020202020204" pitchFamily="34" charset="0"/>
                <a:cs typeface="Arial" panose="020B0604020202020204" pitchFamily="34" charset="0"/>
              </a:endParaRPr>
            </a:p>
          </p:txBody>
        </p:sp>
      </p:grpSp>
      <p:grpSp>
        <p:nvGrpSpPr>
          <p:cNvPr id="22" name="组合 21"/>
          <p:cNvGrpSpPr/>
          <p:nvPr/>
        </p:nvGrpSpPr>
        <p:grpSpPr>
          <a:xfrm>
            <a:off x="3679094" y="1542938"/>
            <a:ext cx="2717572" cy="732231"/>
            <a:chOff x="-131968" y="1572194"/>
            <a:chExt cx="2717572" cy="732231"/>
          </a:xfrm>
        </p:grpSpPr>
        <p:sp>
          <p:nvSpPr>
            <p:cNvPr id="23" name="文本框 22"/>
            <p:cNvSpPr txBox="1"/>
            <p:nvPr/>
          </p:nvSpPr>
          <p:spPr>
            <a:xfrm>
              <a:off x="169878" y="1572194"/>
              <a:ext cx="2113881"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2019</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24" name="文本框 23"/>
            <p:cNvSpPr txBox="1"/>
            <p:nvPr/>
          </p:nvSpPr>
          <p:spPr>
            <a:xfrm>
              <a:off x="-131968" y="1935093"/>
              <a:ext cx="2717572" cy="369332"/>
            </a:xfrm>
            <a:prstGeom prst="rect">
              <a:avLst/>
            </a:prstGeom>
            <a:noFill/>
          </p:spPr>
          <p:txBody>
            <a:bodyPr wrap="square" rtlCol="0">
              <a:spAutoFit/>
            </a:bodyPr>
            <a:lstStyle/>
            <a:p>
              <a:pPr algn="ctr"/>
              <a:r>
                <a:rPr lang="en-US" altLang="zh-CN" sz="900" dirty="0">
                  <a:solidFill>
                    <a:srgbClr val="595757"/>
                  </a:solidFill>
                  <a:latin typeface="Arial" panose="020B0604020202020204" pitchFamily="34" charset="0"/>
                  <a:cs typeface="Arial" panose="020B0604020202020204" pitchFamily="34" charset="0"/>
                </a:rPr>
                <a:t>World’s No.1 Residential</a:t>
              </a:r>
            </a:p>
            <a:p>
              <a:pPr algn="ctr"/>
              <a:r>
                <a:rPr lang="en-US" altLang="zh-CN" sz="900" dirty="0">
                  <a:solidFill>
                    <a:srgbClr val="595757"/>
                  </a:solidFill>
                  <a:latin typeface="Arial" panose="020B0604020202020204" pitchFamily="34" charset="0"/>
                  <a:cs typeface="Arial" panose="020B0604020202020204" pitchFamily="34" charset="0"/>
                </a:rPr>
                <a:t>Inverter Supplier</a:t>
              </a:r>
              <a:endParaRPr lang="zh-CN" altLang="en-US" sz="900" dirty="0">
                <a:solidFill>
                  <a:srgbClr val="595757"/>
                </a:solidFill>
                <a:latin typeface="Arial" panose="020B0604020202020204" pitchFamily="34" charset="0"/>
                <a:cs typeface="Arial" panose="020B0604020202020204" pitchFamily="34" charset="0"/>
              </a:endParaRPr>
            </a:p>
          </p:txBody>
        </p:sp>
      </p:grpSp>
      <p:grpSp>
        <p:nvGrpSpPr>
          <p:cNvPr id="16" name="组合 15"/>
          <p:cNvGrpSpPr/>
          <p:nvPr/>
        </p:nvGrpSpPr>
        <p:grpSpPr>
          <a:xfrm>
            <a:off x="496965" y="4423741"/>
            <a:ext cx="1554163" cy="595580"/>
            <a:chOff x="449738" y="1591965"/>
            <a:chExt cx="1554163" cy="595580"/>
          </a:xfrm>
        </p:grpSpPr>
        <p:sp>
          <p:nvSpPr>
            <p:cNvPr id="17" name="文本框 16"/>
            <p:cNvSpPr txBox="1"/>
            <p:nvPr/>
          </p:nvSpPr>
          <p:spPr>
            <a:xfrm>
              <a:off x="647030" y="1591965"/>
              <a:ext cx="1159579"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2018</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18" name="文本框 17"/>
            <p:cNvSpPr txBox="1"/>
            <p:nvPr/>
          </p:nvSpPr>
          <p:spPr>
            <a:xfrm>
              <a:off x="449738" y="1956713"/>
              <a:ext cx="1554163" cy="230832"/>
            </a:xfrm>
            <a:prstGeom prst="rect">
              <a:avLst/>
            </a:prstGeom>
            <a:noFill/>
          </p:spPr>
          <p:txBody>
            <a:bodyPr wrap="square" rtlCol="0">
              <a:spAutoFit/>
            </a:bodyPr>
            <a:lstStyle/>
            <a:p>
              <a:pPr algn="ctr"/>
              <a:r>
                <a:rPr lang="en-US" altLang="zh-CN" sz="900" dirty="0" err="1">
                  <a:solidFill>
                    <a:srgbClr val="595757"/>
                  </a:solidFill>
                  <a:latin typeface="Arial" panose="020B0604020202020204" pitchFamily="34" charset="0"/>
                  <a:cs typeface="Arial" panose="020B0604020202020204" pitchFamily="34" charset="0"/>
                </a:rPr>
                <a:t>Reddot</a:t>
              </a:r>
              <a:r>
                <a:rPr lang="en-US" altLang="zh-CN" sz="900" dirty="0">
                  <a:solidFill>
                    <a:srgbClr val="595757"/>
                  </a:solidFill>
                  <a:latin typeface="Arial" panose="020B0604020202020204" pitchFamily="34" charset="0"/>
                  <a:cs typeface="Arial" panose="020B0604020202020204" pitchFamily="34" charset="0"/>
                </a:rPr>
                <a:t> Design</a:t>
              </a:r>
              <a:endParaRPr lang="zh-CN" altLang="en-US" sz="900" dirty="0">
                <a:solidFill>
                  <a:srgbClr val="595757"/>
                </a:solidFill>
                <a:latin typeface="Arial" panose="020B0604020202020204" pitchFamily="34" charset="0"/>
                <a:cs typeface="Arial" panose="020B0604020202020204" pitchFamily="34" charset="0"/>
              </a:endParaRPr>
            </a:p>
          </p:txBody>
        </p:sp>
      </p:grpSp>
      <p:grpSp>
        <p:nvGrpSpPr>
          <p:cNvPr id="100" name="组合 99"/>
          <p:cNvGrpSpPr/>
          <p:nvPr/>
        </p:nvGrpSpPr>
        <p:grpSpPr>
          <a:xfrm>
            <a:off x="6182267" y="1542938"/>
            <a:ext cx="2717572" cy="732231"/>
            <a:chOff x="-131968" y="1572194"/>
            <a:chExt cx="2717572" cy="732231"/>
          </a:xfrm>
        </p:grpSpPr>
        <p:sp>
          <p:nvSpPr>
            <p:cNvPr id="112" name="文本框 111"/>
            <p:cNvSpPr txBox="1"/>
            <p:nvPr/>
          </p:nvSpPr>
          <p:spPr>
            <a:xfrm>
              <a:off x="169878" y="1572194"/>
              <a:ext cx="2113881"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2021</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113" name="文本框 112"/>
            <p:cNvSpPr txBox="1"/>
            <p:nvPr/>
          </p:nvSpPr>
          <p:spPr>
            <a:xfrm>
              <a:off x="-131968" y="1935093"/>
              <a:ext cx="2717572" cy="369332"/>
            </a:xfrm>
            <a:prstGeom prst="rect">
              <a:avLst/>
            </a:prstGeom>
            <a:noFill/>
          </p:spPr>
          <p:txBody>
            <a:bodyPr wrap="square" rtlCol="0">
              <a:spAutoFit/>
            </a:bodyPr>
            <a:lstStyle/>
            <a:p>
              <a:pPr algn="ctr"/>
              <a:r>
                <a:rPr lang="pl-PL" altLang="zh-CN" sz="900" dirty="0">
                  <a:solidFill>
                    <a:srgbClr val="595757"/>
                  </a:solidFill>
                  <a:latin typeface="Arial" panose="020B0604020202020204" pitchFamily="34" charset="0"/>
                  <a:cs typeface="Arial" panose="020B0604020202020204" pitchFamily="34" charset="0"/>
                </a:rPr>
                <a:t>EH Series 5kW No.2</a:t>
              </a:r>
              <a:endParaRPr lang="en-US" altLang="zh-CN" sz="900" dirty="0">
                <a:solidFill>
                  <a:srgbClr val="595757"/>
                </a:solidFill>
                <a:latin typeface="Arial" panose="020B0604020202020204" pitchFamily="34" charset="0"/>
                <a:cs typeface="Arial" panose="020B0604020202020204" pitchFamily="34" charset="0"/>
              </a:endParaRPr>
            </a:p>
            <a:p>
              <a:pPr algn="ctr"/>
              <a:r>
                <a:rPr lang="pl-PL" altLang="zh-CN" sz="900" dirty="0">
                  <a:solidFill>
                    <a:srgbClr val="595757"/>
                  </a:solidFill>
                  <a:latin typeface="Arial" panose="020B0604020202020204" pitchFamily="34" charset="0"/>
                  <a:cs typeface="Arial" panose="020B0604020202020204" pitchFamily="34" charset="0"/>
                </a:rPr>
                <a:t>ET Series 10kW No.5</a:t>
              </a:r>
            </a:p>
          </p:txBody>
        </p:sp>
      </p:grpSp>
      <p:pic>
        <p:nvPicPr>
          <p:cNvPr id="115" name="图片 1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grpSp>
        <p:nvGrpSpPr>
          <p:cNvPr id="122" name="组合 121"/>
          <p:cNvGrpSpPr/>
          <p:nvPr/>
        </p:nvGrpSpPr>
        <p:grpSpPr>
          <a:xfrm>
            <a:off x="8059387" y="4423741"/>
            <a:ext cx="1554163" cy="734080"/>
            <a:chOff x="449738" y="1591965"/>
            <a:chExt cx="1554163" cy="734080"/>
          </a:xfrm>
        </p:grpSpPr>
        <p:sp>
          <p:nvSpPr>
            <p:cNvPr id="128" name="文本框 127"/>
            <p:cNvSpPr txBox="1"/>
            <p:nvPr/>
          </p:nvSpPr>
          <p:spPr>
            <a:xfrm>
              <a:off x="647030" y="1591965"/>
              <a:ext cx="1159579"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2021</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129" name="文本框 128"/>
            <p:cNvSpPr txBox="1"/>
            <p:nvPr/>
          </p:nvSpPr>
          <p:spPr>
            <a:xfrm>
              <a:off x="449738" y="1956713"/>
              <a:ext cx="1554163" cy="369332"/>
            </a:xfrm>
            <a:prstGeom prst="rect">
              <a:avLst/>
            </a:prstGeom>
            <a:noFill/>
          </p:spPr>
          <p:txBody>
            <a:bodyPr wrap="square" rtlCol="0">
              <a:spAutoFit/>
            </a:bodyPr>
            <a:lstStyle/>
            <a:p>
              <a:pPr algn="ctr"/>
              <a:r>
                <a:rPr lang="en-US" altLang="zh-CN" sz="900" dirty="0">
                  <a:solidFill>
                    <a:srgbClr val="595757"/>
                  </a:solidFill>
                  <a:latin typeface="Arial" panose="020B0604020202020204" pitchFamily="34" charset="0"/>
                  <a:cs typeface="Arial" panose="020B0604020202020204" pitchFamily="34" charset="0"/>
                </a:rPr>
                <a:t>The Most Financially </a:t>
              </a:r>
            </a:p>
            <a:p>
              <a:pPr algn="ctr"/>
              <a:r>
                <a:rPr lang="en-US" altLang="zh-CN" sz="900" dirty="0">
                  <a:solidFill>
                    <a:srgbClr val="595757"/>
                  </a:solidFill>
                  <a:latin typeface="Arial" panose="020B0604020202020204" pitchFamily="34" charset="0"/>
                  <a:cs typeface="Arial" panose="020B0604020202020204" pitchFamily="34" charset="0"/>
                </a:rPr>
                <a:t>Stable Inverter Company</a:t>
              </a:r>
              <a:endParaRPr lang="zh-CN" altLang="en-US" sz="900" dirty="0">
                <a:solidFill>
                  <a:srgbClr val="595757"/>
                </a:solidFill>
                <a:latin typeface="Arial" panose="020B0604020202020204" pitchFamily="34" charset="0"/>
                <a:cs typeface="Arial" panose="020B0604020202020204" pitchFamily="34" charset="0"/>
              </a:endParaRPr>
            </a:p>
          </p:txBody>
        </p:sp>
      </p:grpSp>
      <p:grpSp>
        <p:nvGrpSpPr>
          <p:cNvPr id="39" name="组合 38"/>
          <p:cNvGrpSpPr/>
          <p:nvPr/>
        </p:nvGrpSpPr>
        <p:grpSpPr>
          <a:xfrm>
            <a:off x="10453687" y="4423741"/>
            <a:ext cx="1554163" cy="734080"/>
            <a:chOff x="449738" y="1591965"/>
            <a:chExt cx="1554163" cy="734080"/>
          </a:xfrm>
        </p:grpSpPr>
        <p:sp>
          <p:nvSpPr>
            <p:cNvPr id="40" name="文本框 39"/>
            <p:cNvSpPr txBox="1"/>
            <p:nvPr/>
          </p:nvSpPr>
          <p:spPr>
            <a:xfrm>
              <a:off x="647030" y="1591965"/>
              <a:ext cx="1159579"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2022</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41" name="文本框 40"/>
            <p:cNvSpPr txBox="1"/>
            <p:nvPr/>
          </p:nvSpPr>
          <p:spPr>
            <a:xfrm>
              <a:off x="449738" y="1956713"/>
              <a:ext cx="1554163" cy="369332"/>
            </a:xfrm>
            <a:prstGeom prst="rect">
              <a:avLst/>
            </a:prstGeom>
            <a:noFill/>
          </p:spPr>
          <p:txBody>
            <a:bodyPr wrap="square" rtlCol="0">
              <a:spAutoFit/>
            </a:bodyPr>
            <a:lstStyle/>
            <a:p>
              <a:pPr algn="ctr"/>
              <a:r>
                <a:rPr lang="en-US" altLang="zh-CN" sz="900" dirty="0">
                  <a:solidFill>
                    <a:srgbClr val="595757"/>
                  </a:solidFill>
                  <a:latin typeface="Arial" panose="020B0604020202020204" pitchFamily="34" charset="0"/>
                  <a:cs typeface="Arial" panose="020B0604020202020204" pitchFamily="34" charset="0"/>
                </a:rPr>
                <a:t>Silver Medal by </a:t>
              </a:r>
            </a:p>
            <a:p>
              <a:pPr algn="ctr"/>
              <a:r>
                <a:rPr lang="en-US" altLang="zh-CN" sz="900" dirty="0" err="1">
                  <a:solidFill>
                    <a:srgbClr val="595757"/>
                  </a:solidFill>
                  <a:latin typeface="Arial" panose="020B0604020202020204" pitchFamily="34" charset="0"/>
                  <a:cs typeface="Arial" panose="020B0604020202020204" pitchFamily="34" charset="0"/>
                </a:rPr>
                <a:t>EcoVadis</a:t>
              </a:r>
              <a:endParaRPr lang="en-US" altLang="zh-CN" sz="900" dirty="0">
                <a:solidFill>
                  <a:srgbClr val="595757"/>
                </a:solidFill>
                <a:latin typeface="Arial" panose="020B0604020202020204" pitchFamily="34" charset="0"/>
                <a:cs typeface="Arial" panose="020B0604020202020204" pitchFamily="34" charset="0"/>
              </a:endParaRPr>
            </a:p>
          </p:txBody>
        </p:sp>
      </p:grpSp>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289296"/>
            <a:ext cx="12192000" cy="2273168"/>
          </a:xfrm>
          <a:prstGeom prst="rect">
            <a:avLst/>
          </a:prstGeom>
        </p:spPr>
      </p:pic>
      <p:grpSp>
        <p:nvGrpSpPr>
          <p:cNvPr id="37" name="组合 36"/>
          <p:cNvGrpSpPr/>
          <p:nvPr/>
        </p:nvGrpSpPr>
        <p:grpSpPr>
          <a:xfrm>
            <a:off x="9335311" y="1542938"/>
            <a:ext cx="1554163" cy="734080"/>
            <a:chOff x="449738" y="1591965"/>
            <a:chExt cx="1554163" cy="734080"/>
          </a:xfrm>
        </p:grpSpPr>
        <p:sp>
          <p:nvSpPr>
            <p:cNvPr id="38" name="文本框 37"/>
            <p:cNvSpPr txBox="1"/>
            <p:nvPr/>
          </p:nvSpPr>
          <p:spPr>
            <a:xfrm>
              <a:off x="647030" y="1591965"/>
              <a:ext cx="1159579" cy="430887"/>
            </a:xfrm>
            <a:prstGeom prst="rect">
              <a:avLst/>
            </a:prstGeom>
            <a:noFill/>
          </p:spPr>
          <p:txBody>
            <a:bodyPr wrap="square" rtlCol="0">
              <a:spAutoFit/>
            </a:bodyPr>
            <a:lstStyle/>
            <a:p>
              <a:pPr algn="ctr"/>
              <a:r>
                <a:rPr lang="en-US" altLang="zh-CN" sz="2200" b="1" dirty="0">
                  <a:solidFill>
                    <a:srgbClr val="E60012"/>
                  </a:solidFill>
                  <a:latin typeface="Arial" panose="020B0604020202020204" pitchFamily="34" charset="0"/>
                  <a:cs typeface="Arial" panose="020B0604020202020204" pitchFamily="34" charset="0"/>
                </a:rPr>
                <a:t>2022</a:t>
              </a:r>
              <a:endParaRPr lang="zh-CN" altLang="en-US" sz="2200" b="1" dirty="0">
                <a:solidFill>
                  <a:srgbClr val="E60012"/>
                </a:solidFill>
                <a:latin typeface="Arial" panose="020B0604020202020204" pitchFamily="34" charset="0"/>
                <a:cs typeface="Arial" panose="020B0604020202020204" pitchFamily="34" charset="0"/>
              </a:endParaRPr>
            </a:p>
          </p:txBody>
        </p:sp>
        <p:sp>
          <p:nvSpPr>
            <p:cNvPr id="42" name="文本框 41"/>
            <p:cNvSpPr txBox="1"/>
            <p:nvPr/>
          </p:nvSpPr>
          <p:spPr>
            <a:xfrm>
              <a:off x="449738" y="1956713"/>
              <a:ext cx="1554163" cy="369332"/>
            </a:xfrm>
            <a:prstGeom prst="rect">
              <a:avLst/>
            </a:prstGeom>
            <a:noFill/>
          </p:spPr>
          <p:txBody>
            <a:bodyPr wrap="square" rtlCol="0">
              <a:spAutoFit/>
            </a:bodyPr>
            <a:lstStyle/>
            <a:p>
              <a:pPr algn="ctr"/>
              <a:r>
                <a:rPr lang="en-US" altLang="zh-CN" sz="900" dirty="0">
                  <a:solidFill>
                    <a:srgbClr val="595757"/>
                  </a:solidFill>
                  <a:latin typeface="Arial" panose="020B0604020202020204" pitchFamily="34" charset="0"/>
                  <a:cs typeface="Arial" panose="020B0604020202020204" pitchFamily="34" charset="0"/>
                </a:rPr>
                <a:t>World's Top 3</a:t>
              </a:r>
            </a:p>
            <a:p>
              <a:pPr algn="ctr"/>
              <a:r>
                <a:rPr lang="en-US" altLang="zh-CN" sz="900" dirty="0">
                  <a:solidFill>
                    <a:srgbClr val="595757"/>
                  </a:solidFill>
                  <a:latin typeface="Arial" panose="020B0604020202020204" pitchFamily="34" charset="0"/>
                  <a:cs typeface="Arial" panose="020B0604020202020204" pitchFamily="34" charset="0"/>
                </a:rPr>
                <a:t>Storage Inverter Supplier </a:t>
              </a:r>
              <a:endParaRPr lang="zh-CN" altLang="en-US" sz="900" dirty="0">
                <a:solidFill>
                  <a:srgbClr val="595757"/>
                </a:solidFill>
                <a:latin typeface="Arial" panose="020B0604020202020204" pitchFamily="34" charset="0"/>
                <a:cs typeface="Arial" panose="020B0604020202020204" pitchFamily="34"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9631" cy="6858000"/>
          </a:xfrm>
          <a:prstGeom prst="rect">
            <a:avLst/>
          </a:prstGeom>
        </p:spPr>
      </p:pic>
      <p:grpSp>
        <p:nvGrpSpPr>
          <p:cNvPr id="20" name="组合 19"/>
          <p:cNvGrpSpPr/>
          <p:nvPr/>
        </p:nvGrpSpPr>
        <p:grpSpPr>
          <a:xfrm>
            <a:off x="7479177" y="3363857"/>
            <a:ext cx="1934347" cy="1543814"/>
            <a:chOff x="7479177" y="3363857"/>
            <a:chExt cx="1934347" cy="1543814"/>
          </a:xfrm>
        </p:grpSpPr>
        <p:sp>
          <p:nvSpPr>
            <p:cNvPr id="6" name="矩形 5"/>
            <p:cNvSpPr/>
            <p:nvPr/>
          </p:nvSpPr>
          <p:spPr>
            <a:xfrm>
              <a:off x="7479177" y="3363857"/>
              <a:ext cx="1934347" cy="1541433"/>
            </a:xfrm>
            <a:prstGeom prst="rect">
              <a:avLst/>
            </a:prstGeom>
            <a:solidFill>
              <a:schemeClr val="bg1">
                <a:alpha val="60000"/>
              </a:schemeClr>
            </a:solidFill>
            <a:ln w="8255">
              <a:solidFill>
                <a:srgbClr val="A9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7479177" y="4893271"/>
              <a:ext cx="1933200" cy="14400"/>
            </a:xfrm>
            <a:prstGeom prst="rect">
              <a:avLst/>
            </a:prstGeom>
            <a:gradFill>
              <a:gsLst>
                <a:gs pos="0">
                  <a:srgbClr val="E50012"/>
                </a:gs>
                <a:gs pos="87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1" name="组合 20"/>
          <p:cNvGrpSpPr/>
          <p:nvPr/>
        </p:nvGrpSpPr>
        <p:grpSpPr>
          <a:xfrm>
            <a:off x="9536577" y="3363857"/>
            <a:ext cx="1934347" cy="1543814"/>
            <a:chOff x="7479177" y="3363857"/>
            <a:chExt cx="1934347" cy="1543814"/>
          </a:xfrm>
        </p:grpSpPr>
        <p:sp>
          <p:nvSpPr>
            <p:cNvPr id="22" name="矩形 21"/>
            <p:cNvSpPr/>
            <p:nvPr/>
          </p:nvSpPr>
          <p:spPr>
            <a:xfrm>
              <a:off x="7479177" y="3363857"/>
              <a:ext cx="1934347" cy="1541433"/>
            </a:xfrm>
            <a:prstGeom prst="rect">
              <a:avLst/>
            </a:prstGeom>
            <a:solidFill>
              <a:schemeClr val="bg1">
                <a:alpha val="60000"/>
              </a:schemeClr>
            </a:solidFill>
            <a:ln w="8255">
              <a:solidFill>
                <a:srgbClr val="A9A9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p:cNvSpPr/>
            <p:nvPr/>
          </p:nvSpPr>
          <p:spPr>
            <a:xfrm>
              <a:off x="7479177" y="4893271"/>
              <a:ext cx="1933200" cy="14400"/>
            </a:xfrm>
            <a:prstGeom prst="rect">
              <a:avLst/>
            </a:prstGeom>
            <a:gradFill>
              <a:gsLst>
                <a:gs pos="0">
                  <a:srgbClr val="E50012"/>
                </a:gs>
                <a:gs pos="87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 name="文本框 7"/>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07</a:t>
            </a:r>
            <a:endParaRPr lang="zh-CN" altLang="en-US" sz="1100" dirty="0">
              <a:solidFill>
                <a:schemeClr val="bg1"/>
              </a:solidFill>
              <a:latin typeface="Arial" panose="020B0604020202020204" pitchFamily="34" charset="0"/>
            </a:endParaRPr>
          </a:p>
        </p:txBody>
      </p:sp>
      <p:sp>
        <p:nvSpPr>
          <p:cNvPr id="9" name="文本框 8"/>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sp>
        <p:nvSpPr>
          <p:cNvPr id="2" name="文本框 1"/>
          <p:cNvSpPr txBox="1"/>
          <p:nvPr/>
        </p:nvSpPr>
        <p:spPr>
          <a:xfrm>
            <a:off x="7390615" y="1677972"/>
            <a:ext cx="3242820" cy="430887"/>
          </a:xfrm>
          <a:prstGeom prst="rect">
            <a:avLst/>
          </a:prstGeom>
          <a:noFill/>
        </p:spPr>
        <p:txBody>
          <a:bodyPr wrap="square" rtlCol="0">
            <a:spAutoFit/>
          </a:bodyPr>
          <a:lstStyle/>
          <a:p>
            <a:r>
              <a:rPr lang="en-US" altLang="zh-CN" sz="2200" b="1" dirty="0">
                <a:solidFill>
                  <a:srgbClr val="19191A"/>
                </a:solidFill>
                <a:latin typeface="Arial" panose="020B0604020202020204" pitchFamily="34" charset="0"/>
                <a:cs typeface="Arial" panose="020B0604020202020204" pitchFamily="34" charset="0"/>
              </a:rPr>
              <a:t>Production Capacity</a:t>
            </a:r>
            <a:endParaRPr lang="zh-CN" altLang="en-US" sz="2200" b="1" dirty="0">
              <a:solidFill>
                <a:srgbClr val="19191A"/>
              </a:solidFill>
              <a:latin typeface="Arial" panose="020B0604020202020204" pitchFamily="34" charset="0"/>
              <a:cs typeface="Arial" panose="020B0604020202020204" pitchFamily="34" charset="0"/>
            </a:endParaRPr>
          </a:p>
        </p:txBody>
      </p:sp>
      <p:sp>
        <p:nvSpPr>
          <p:cNvPr id="10" name="文本框 9"/>
          <p:cNvSpPr txBox="1"/>
          <p:nvPr/>
        </p:nvSpPr>
        <p:spPr>
          <a:xfrm>
            <a:off x="7381091" y="2108859"/>
            <a:ext cx="3948013" cy="925704"/>
          </a:xfrm>
          <a:prstGeom prst="rect">
            <a:avLst/>
          </a:prstGeom>
          <a:noFill/>
        </p:spPr>
        <p:txBody>
          <a:bodyPr vert="horz" wrap="square" lIns="108000" tIns="0" rIns="72000" rtlCol="0" anchor="ctr" anchorCtr="0">
            <a:normAutofit/>
          </a:bodyPr>
          <a:lstStyle/>
          <a:p>
            <a:pPr>
              <a:lnSpc>
                <a:spcPts val="1600"/>
              </a:lnSpc>
            </a:pPr>
            <a:r>
              <a:rPr lang="en-US" altLang="zh-CN" sz="1100" dirty="0" err="1">
                <a:latin typeface="Arial" panose="020B0604020202020204" pitchFamily="34" charset="0"/>
              </a:rPr>
              <a:t>GoodWe’s</a:t>
            </a:r>
            <a:r>
              <a:rPr lang="en-US" altLang="zh-CN" sz="1100" dirty="0">
                <a:latin typeface="Arial" panose="020B0604020202020204" pitchFamily="34" charset="0"/>
              </a:rPr>
              <a:t> manufacturing integrates the latest and most sophisticated processes and the most advanced automation solutions to deliver unparalleled quality and maximum efficiency.</a:t>
            </a:r>
          </a:p>
        </p:txBody>
      </p:sp>
      <p:sp>
        <p:nvSpPr>
          <p:cNvPr id="11" name="文本框 10"/>
          <p:cNvSpPr txBox="1"/>
          <p:nvPr/>
        </p:nvSpPr>
        <p:spPr>
          <a:xfrm>
            <a:off x="7495390" y="3380610"/>
            <a:ext cx="838985" cy="769441"/>
          </a:xfrm>
          <a:prstGeom prst="rect">
            <a:avLst/>
          </a:prstGeom>
          <a:noFill/>
        </p:spPr>
        <p:txBody>
          <a:bodyPr wrap="square" rtlCol="0">
            <a:spAutoFit/>
          </a:bodyPr>
          <a:lstStyle/>
          <a:p>
            <a:r>
              <a:rPr lang="en-US" altLang="zh-CN" sz="4400" b="1" dirty="0">
                <a:solidFill>
                  <a:srgbClr val="E60012"/>
                </a:solidFill>
                <a:latin typeface="Arial" panose="020B0604020202020204" pitchFamily="34" charset="0"/>
                <a:cs typeface="Arial" panose="020B0604020202020204" pitchFamily="34" charset="0"/>
              </a:rPr>
              <a:t>30</a:t>
            </a:r>
            <a:endParaRPr lang="zh-CN" altLang="en-US" sz="4400" b="1" dirty="0">
              <a:solidFill>
                <a:srgbClr val="E60012"/>
              </a:solidFill>
              <a:latin typeface="Arial" panose="020B0604020202020204" pitchFamily="34" charset="0"/>
              <a:cs typeface="Arial" panose="020B0604020202020204" pitchFamily="34" charset="0"/>
            </a:endParaRPr>
          </a:p>
        </p:txBody>
      </p:sp>
      <p:sp>
        <p:nvSpPr>
          <p:cNvPr id="12" name="文本框 11"/>
          <p:cNvSpPr txBox="1"/>
          <p:nvPr/>
        </p:nvSpPr>
        <p:spPr>
          <a:xfrm>
            <a:off x="8144465" y="3660860"/>
            <a:ext cx="783778" cy="415498"/>
          </a:xfrm>
          <a:prstGeom prst="rect">
            <a:avLst/>
          </a:prstGeom>
          <a:noFill/>
        </p:spPr>
        <p:txBody>
          <a:bodyPr wrap="square" rtlCol="0">
            <a:spAutoFit/>
          </a:bodyPr>
          <a:lstStyle/>
          <a:p>
            <a:r>
              <a:rPr lang="en-US" altLang="zh-CN" sz="2100" dirty="0">
                <a:solidFill>
                  <a:srgbClr val="E60012"/>
                </a:solidFill>
                <a:latin typeface="Arial" panose="020B0604020202020204" pitchFamily="34" charset="0"/>
                <a:cs typeface="Arial" panose="020B0604020202020204" pitchFamily="34" charset="0"/>
              </a:rPr>
              <a:t>GW</a:t>
            </a:r>
            <a:endParaRPr lang="zh-CN" altLang="en-US" sz="2100" dirty="0">
              <a:solidFill>
                <a:srgbClr val="E60012"/>
              </a:solidFill>
              <a:latin typeface="Arial" panose="020B0604020202020204" pitchFamily="34" charset="0"/>
              <a:cs typeface="Arial" panose="020B0604020202020204" pitchFamily="34" charset="0"/>
            </a:endParaRPr>
          </a:p>
        </p:txBody>
      </p:sp>
      <p:sp>
        <p:nvSpPr>
          <p:cNvPr id="13" name="文本框 12"/>
          <p:cNvSpPr txBox="1"/>
          <p:nvPr/>
        </p:nvSpPr>
        <p:spPr>
          <a:xfrm>
            <a:off x="7490627" y="3993846"/>
            <a:ext cx="1863366" cy="352894"/>
          </a:xfrm>
          <a:prstGeom prst="rect">
            <a:avLst/>
          </a:prstGeom>
          <a:noFill/>
        </p:spPr>
        <p:txBody>
          <a:bodyPr vert="horz" wrap="square" lIns="108000" tIns="0" rIns="72000" rtlCol="0" anchor="ctr" anchorCtr="0">
            <a:normAutofit/>
          </a:bodyPr>
          <a:lstStyle/>
          <a:p>
            <a:pPr>
              <a:lnSpc>
                <a:spcPts val="1600"/>
              </a:lnSpc>
            </a:pPr>
            <a:r>
              <a:rPr lang="en-US" altLang="zh-CN" sz="1000" dirty="0">
                <a:solidFill>
                  <a:srgbClr val="666666"/>
                </a:solidFill>
                <a:latin typeface="Arial" panose="020B0604020202020204" pitchFamily="34" charset="0"/>
              </a:rPr>
              <a:t>Solar Inverters Capacity</a:t>
            </a:r>
          </a:p>
        </p:txBody>
      </p:sp>
      <p:sp>
        <p:nvSpPr>
          <p:cNvPr id="14" name="文本框 13"/>
          <p:cNvSpPr txBox="1"/>
          <p:nvPr/>
        </p:nvSpPr>
        <p:spPr>
          <a:xfrm>
            <a:off x="9557724" y="3380610"/>
            <a:ext cx="1186476" cy="769441"/>
          </a:xfrm>
          <a:prstGeom prst="rect">
            <a:avLst/>
          </a:prstGeom>
          <a:noFill/>
        </p:spPr>
        <p:txBody>
          <a:bodyPr wrap="square" rtlCol="0">
            <a:spAutoFit/>
          </a:bodyPr>
          <a:lstStyle/>
          <a:p>
            <a:r>
              <a:rPr lang="en-US" altLang="zh-CN" sz="4400" b="1" dirty="0">
                <a:solidFill>
                  <a:srgbClr val="E60012"/>
                </a:solidFill>
                <a:latin typeface="Arial" panose="020B0604020202020204" pitchFamily="34" charset="0"/>
                <a:cs typeface="Arial" panose="020B0604020202020204" pitchFamily="34" charset="0"/>
              </a:rPr>
              <a:t>2.1</a:t>
            </a:r>
            <a:endParaRPr lang="zh-CN" altLang="en-US" sz="4400" b="1" dirty="0">
              <a:solidFill>
                <a:srgbClr val="E60012"/>
              </a:solidFill>
              <a:latin typeface="Arial" panose="020B0604020202020204" pitchFamily="34" charset="0"/>
              <a:cs typeface="Arial" panose="020B0604020202020204" pitchFamily="34" charset="0"/>
            </a:endParaRPr>
          </a:p>
        </p:txBody>
      </p:sp>
      <p:sp>
        <p:nvSpPr>
          <p:cNvPr id="15" name="文本框 14"/>
          <p:cNvSpPr txBox="1"/>
          <p:nvPr/>
        </p:nvSpPr>
        <p:spPr>
          <a:xfrm>
            <a:off x="10302001" y="3660860"/>
            <a:ext cx="844460" cy="415498"/>
          </a:xfrm>
          <a:prstGeom prst="rect">
            <a:avLst/>
          </a:prstGeom>
          <a:noFill/>
        </p:spPr>
        <p:txBody>
          <a:bodyPr wrap="square" rtlCol="0">
            <a:spAutoFit/>
          </a:bodyPr>
          <a:lstStyle/>
          <a:p>
            <a:r>
              <a:rPr lang="en-US" altLang="zh-CN" sz="2100" dirty="0" err="1">
                <a:solidFill>
                  <a:srgbClr val="E60012"/>
                </a:solidFill>
                <a:latin typeface="Arial" panose="020B0604020202020204" pitchFamily="34" charset="0"/>
                <a:cs typeface="Arial" panose="020B0604020202020204" pitchFamily="34" charset="0"/>
              </a:rPr>
              <a:t>GWh</a:t>
            </a:r>
            <a:endParaRPr lang="zh-CN" altLang="en-US" sz="2100" dirty="0">
              <a:solidFill>
                <a:srgbClr val="E60012"/>
              </a:solidFill>
              <a:latin typeface="Arial" panose="020B0604020202020204" pitchFamily="34" charset="0"/>
              <a:cs typeface="Arial" panose="020B0604020202020204" pitchFamily="34" charset="0"/>
            </a:endParaRPr>
          </a:p>
        </p:txBody>
      </p:sp>
      <p:sp>
        <p:nvSpPr>
          <p:cNvPr id="16" name="文本框 15"/>
          <p:cNvSpPr txBox="1"/>
          <p:nvPr/>
        </p:nvSpPr>
        <p:spPr>
          <a:xfrm>
            <a:off x="9552961" y="4003372"/>
            <a:ext cx="1148377" cy="352894"/>
          </a:xfrm>
          <a:prstGeom prst="rect">
            <a:avLst/>
          </a:prstGeom>
          <a:noFill/>
        </p:spPr>
        <p:txBody>
          <a:bodyPr vert="horz" wrap="square" lIns="108000" tIns="0" rIns="72000" rtlCol="0" anchor="ctr" anchorCtr="0">
            <a:normAutofit/>
          </a:bodyPr>
          <a:lstStyle/>
          <a:p>
            <a:pPr>
              <a:lnSpc>
                <a:spcPts val="1600"/>
              </a:lnSpc>
            </a:pPr>
            <a:r>
              <a:rPr lang="en-US" altLang="zh-CN" sz="1000" dirty="0">
                <a:solidFill>
                  <a:srgbClr val="666666"/>
                </a:solidFill>
                <a:latin typeface="Arial" panose="020B0604020202020204" pitchFamily="34" charset="0"/>
              </a:rPr>
              <a:t>Battery Capacity</a:t>
            </a:r>
          </a:p>
        </p:txBody>
      </p:sp>
      <p:pic>
        <p:nvPicPr>
          <p:cNvPr id="17" name="图片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9690" y="4535540"/>
            <a:ext cx="264933" cy="242316"/>
          </a:xfrm>
          <a:prstGeom prst="rect">
            <a:avLst/>
          </a:prstGeom>
        </p:spPr>
      </p:pic>
      <p:pic>
        <p:nvPicPr>
          <p:cNvPr id="19" name="图片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2559" y="4543702"/>
            <a:ext cx="300473" cy="229392"/>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397632" y="2221454"/>
            <a:ext cx="4010924" cy="1238400"/>
            <a:chOff x="6768689" y="2725604"/>
            <a:chExt cx="4010924" cy="1238400"/>
          </a:xfrm>
        </p:grpSpPr>
        <p:sp>
          <p:nvSpPr>
            <p:cNvPr id="28" name="矩形 27"/>
            <p:cNvSpPr/>
            <p:nvPr/>
          </p:nvSpPr>
          <p:spPr>
            <a:xfrm>
              <a:off x="6768689" y="2725604"/>
              <a:ext cx="4010924" cy="1238400"/>
            </a:xfrm>
            <a:prstGeom prst="rect">
              <a:avLst/>
            </a:prstGeom>
            <a:solidFill>
              <a:schemeClr val="bg1"/>
            </a:solidFill>
            <a:ln w="8255">
              <a:solidFill>
                <a:srgbClr val="A7A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nvSpPr>
          <p:spPr>
            <a:xfrm>
              <a:off x="6768689" y="3953204"/>
              <a:ext cx="4010924" cy="10800"/>
            </a:xfrm>
            <a:prstGeom prst="rect">
              <a:avLst/>
            </a:prstGeom>
            <a:gradFill>
              <a:gsLst>
                <a:gs pos="54000">
                  <a:srgbClr val="E50012"/>
                </a:gs>
                <a:gs pos="100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0" name="组合 29"/>
          <p:cNvGrpSpPr/>
          <p:nvPr/>
        </p:nvGrpSpPr>
        <p:grpSpPr>
          <a:xfrm>
            <a:off x="7397632" y="3567091"/>
            <a:ext cx="1944408" cy="1246894"/>
            <a:chOff x="6768689" y="2752029"/>
            <a:chExt cx="1944408" cy="1246894"/>
          </a:xfrm>
        </p:grpSpPr>
        <p:sp>
          <p:nvSpPr>
            <p:cNvPr id="31" name="矩形 30"/>
            <p:cNvSpPr/>
            <p:nvPr/>
          </p:nvSpPr>
          <p:spPr>
            <a:xfrm>
              <a:off x="6768689" y="2752029"/>
              <a:ext cx="1944408" cy="1238400"/>
            </a:xfrm>
            <a:prstGeom prst="rect">
              <a:avLst/>
            </a:prstGeom>
            <a:solidFill>
              <a:srgbClr val="A7A7A7"/>
            </a:solidFill>
            <a:ln w="8255">
              <a:solidFill>
                <a:srgbClr val="A7A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31"/>
            <p:cNvSpPr/>
            <p:nvPr/>
          </p:nvSpPr>
          <p:spPr>
            <a:xfrm>
              <a:off x="6768689" y="3988123"/>
              <a:ext cx="1944000" cy="10800"/>
            </a:xfrm>
            <a:prstGeom prst="rect">
              <a:avLst/>
            </a:prstGeom>
            <a:gradFill>
              <a:gsLst>
                <a:gs pos="54000">
                  <a:srgbClr val="E50012"/>
                </a:gs>
                <a:gs pos="100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3" name="组合 32"/>
          <p:cNvGrpSpPr/>
          <p:nvPr/>
        </p:nvGrpSpPr>
        <p:grpSpPr>
          <a:xfrm>
            <a:off x="9464556" y="3564974"/>
            <a:ext cx="1944408" cy="1246894"/>
            <a:chOff x="6768689" y="2752029"/>
            <a:chExt cx="1944408" cy="1246894"/>
          </a:xfrm>
        </p:grpSpPr>
        <p:sp>
          <p:nvSpPr>
            <p:cNvPr id="34" name="矩形 33"/>
            <p:cNvSpPr/>
            <p:nvPr/>
          </p:nvSpPr>
          <p:spPr>
            <a:xfrm>
              <a:off x="6768689" y="2752029"/>
              <a:ext cx="1944408" cy="1238400"/>
            </a:xfrm>
            <a:prstGeom prst="rect">
              <a:avLst/>
            </a:prstGeom>
            <a:solidFill>
              <a:srgbClr val="A7A7A7"/>
            </a:solidFill>
            <a:ln w="8255">
              <a:solidFill>
                <a:srgbClr val="A7A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p:cNvSpPr/>
            <p:nvPr/>
          </p:nvSpPr>
          <p:spPr>
            <a:xfrm>
              <a:off x="6768689" y="3988123"/>
              <a:ext cx="1944000" cy="10800"/>
            </a:xfrm>
            <a:prstGeom prst="rect">
              <a:avLst/>
            </a:prstGeom>
            <a:gradFill>
              <a:gsLst>
                <a:gs pos="54000">
                  <a:srgbClr val="E50012"/>
                </a:gs>
                <a:gs pos="100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6" name="组合 35"/>
          <p:cNvGrpSpPr/>
          <p:nvPr/>
        </p:nvGrpSpPr>
        <p:grpSpPr>
          <a:xfrm>
            <a:off x="9464556" y="4912761"/>
            <a:ext cx="1944408" cy="1246894"/>
            <a:chOff x="6768689" y="2752029"/>
            <a:chExt cx="1944408" cy="1246894"/>
          </a:xfrm>
        </p:grpSpPr>
        <p:sp>
          <p:nvSpPr>
            <p:cNvPr id="37" name="矩形 36"/>
            <p:cNvSpPr/>
            <p:nvPr/>
          </p:nvSpPr>
          <p:spPr>
            <a:xfrm>
              <a:off x="6768689" y="2752029"/>
              <a:ext cx="1944408" cy="1238400"/>
            </a:xfrm>
            <a:prstGeom prst="rect">
              <a:avLst/>
            </a:prstGeom>
            <a:solidFill>
              <a:srgbClr val="A7A7A7"/>
            </a:solidFill>
            <a:ln w="8255">
              <a:solidFill>
                <a:srgbClr val="A7A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6768689" y="3988123"/>
              <a:ext cx="1944000" cy="10800"/>
            </a:xfrm>
            <a:prstGeom prst="rect">
              <a:avLst/>
            </a:prstGeom>
            <a:gradFill>
              <a:gsLst>
                <a:gs pos="54000">
                  <a:srgbClr val="E50012"/>
                </a:gs>
                <a:gs pos="100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 name="图片 2"/>
          <p:cNvPicPr>
            <a:picLocks noChangeAspect="1"/>
          </p:cNvPicPr>
          <p:nvPr/>
        </p:nvPicPr>
        <p:blipFill>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0" y="0"/>
            <a:ext cx="6836674" cy="6858000"/>
          </a:xfrm>
          <a:prstGeom prst="rect">
            <a:avLst/>
          </a:prstGeom>
        </p:spPr>
      </p:pic>
      <p:sp>
        <p:nvSpPr>
          <p:cNvPr id="7" name="文本框 6"/>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08</a:t>
            </a:r>
            <a:endParaRPr lang="zh-CN" altLang="en-US" sz="1100" dirty="0">
              <a:solidFill>
                <a:schemeClr val="bg1"/>
              </a:solidFill>
              <a:latin typeface="Arial" panose="020B0604020202020204" pitchFamily="34" charset="0"/>
            </a:endParaRPr>
          </a:p>
        </p:txBody>
      </p:sp>
      <p:sp>
        <p:nvSpPr>
          <p:cNvPr id="8" name="文本框 7"/>
          <p:cNvSpPr txBox="1"/>
          <p:nvPr/>
        </p:nvSpPr>
        <p:spPr>
          <a:xfrm>
            <a:off x="9430193" y="6347507"/>
            <a:ext cx="2161732" cy="187744"/>
          </a:xfrm>
          <a:prstGeom prst="rect">
            <a:avLst/>
          </a:prstGeom>
          <a:noFill/>
        </p:spPr>
        <p:txBody>
          <a:bodyPr wrap="square" rtlCol="0">
            <a:spAutoFit/>
          </a:bodyPr>
          <a:lstStyle/>
          <a:p>
            <a:pPr algn="r"/>
            <a:r>
              <a:rPr lang="en-US" altLang="zh-CN" sz="620" dirty="0">
                <a:solidFill>
                  <a:srgbClr val="595757"/>
                </a:solidFill>
                <a:latin typeface="Arial" panose="020B0604020202020204" pitchFamily="34" charset="0"/>
              </a:rPr>
              <a:t>GOODWE TECHNOLOGIES CO., LTD.</a:t>
            </a:r>
            <a:endParaRPr lang="zh-CN" altLang="en-US" sz="620" dirty="0">
              <a:solidFill>
                <a:srgbClr val="595757"/>
              </a:solidFill>
              <a:latin typeface="Arial" panose="020B0604020202020204" pitchFamily="34" charset="0"/>
            </a:endParaRPr>
          </a:p>
        </p:txBody>
      </p:sp>
      <p:sp>
        <p:nvSpPr>
          <p:cNvPr id="9" name="文本框 8"/>
          <p:cNvSpPr txBox="1"/>
          <p:nvPr/>
        </p:nvSpPr>
        <p:spPr>
          <a:xfrm>
            <a:off x="7319747" y="765528"/>
            <a:ext cx="3242820" cy="430887"/>
          </a:xfrm>
          <a:prstGeom prst="rect">
            <a:avLst/>
          </a:prstGeom>
          <a:noFill/>
        </p:spPr>
        <p:txBody>
          <a:bodyPr wrap="square" rtlCol="0">
            <a:spAutoFit/>
          </a:bodyPr>
          <a:lstStyle/>
          <a:p>
            <a:r>
              <a:rPr lang="en-US" altLang="zh-CN" sz="2200" b="1" dirty="0">
                <a:solidFill>
                  <a:srgbClr val="666666"/>
                </a:solidFill>
                <a:latin typeface="Arial" panose="020B0604020202020204" pitchFamily="34" charset="0"/>
                <a:cs typeface="Arial" panose="020B0604020202020204" pitchFamily="34" charset="0"/>
              </a:rPr>
              <a:t>Global Installation</a:t>
            </a:r>
            <a:endParaRPr lang="zh-CN" altLang="en-US" sz="2200" b="1" dirty="0">
              <a:solidFill>
                <a:srgbClr val="666666"/>
              </a:solidFill>
              <a:latin typeface="Arial" panose="020B0604020202020204" pitchFamily="34" charset="0"/>
              <a:cs typeface="Arial" panose="020B0604020202020204" pitchFamily="34" charset="0"/>
            </a:endParaRPr>
          </a:p>
        </p:txBody>
      </p:sp>
      <p:sp>
        <p:nvSpPr>
          <p:cNvPr id="10" name="文本框 9"/>
          <p:cNvSpPr txBox="1"/>
          <p:nvPr/>
        </p:nvSpPr>
        <p:spPr>
          <a:xfrm>
            <a:off x="7310222" y="1196415"/>
            <a:ext cx="4134636" cy="925704"/>
          </a:xfrm>
          <a:prstGeom prst="rect">
            <a:avLst/>
          </a:prstGeom>
          <a:noFill/>
        </p:spPr>
        <p:txBody>
          <a:bodyPr vert="horz" wrap="square" lIns="108000" tIns="0" rIns="72000" rtlCol="0" anchor="ctr" anchorCtr="0">
            <a:normAutofit fontScale="92500"/>
          </a:bodyPr>
          <a:lstStyle/>
          <a:p>
            <a:pPr>
              <a:lnSpc>
                <a:spcPts val="1600"/>
              </a:lnSpc>
            </a:pPr>
            <a:r>
              <a:rPr lang="en-US" altLang="zh-CN" sz="1200" dirty="0">
                <a:solidFill>
                  <a:srgbClr val="666666"/>
                </a:solidFill>
                <a:latin typeface="Arial" panose="020B0604020202020204" pitchFamily="34" charset="0"/>
              </a:rPr>
              <a:t>With an accumulative installation of 52 GW installed in more than 100 countries, GoodWe solar inverters have been largely used in residential and commercial rooftops, industrial and utility scale systems, ranging from 0.7kW to 250kW. </a:t>
            </a:r>
          </a:p>
        </p:txBody>
      </p:sp>
      <p:sp>
        <p:nvSpPr>
          <p:cNvPr id="11" name="文本框 10"/>
          <p:cNvSpPr txBox="1"/>
          <p:nvPr/>
        </p:nvSpPr>
        <p:spPr>
          <a:xfrm>
            <a:off x="7427127" y="2214362"/>
            <a:ext cx="1468750" cy="923330"/>
          </a:xfrm>
          <a:prstGeom prst="rect">
            <a:avLst/>
          </a:prstGeom>
          <a:noFill/>
        </p:spPr>
        <p:txBody>
          <a:bodyPr wrap="square" rtlCol="0">
            <a:spAutoFit/>
          </a:bodyPr>
          <a:lstStyle/>
          <a:p>
            <a:r>
              <a:rPr lang="en-US" altLang="zh-CN" sz="5400" b="1" dirty="0">
                <a:solidFill>
                  <a:srgbClr val="E60012"/>
                </a:solidFill>
                <a:latin typeface="Arial" panose="020B0604020202020204" pitchFamily="34" charset="0"/>
                <a:cs typeface="Arial" panose="020B0604020202020204" pitchFamily="34" charset="0"/>
              </a:rPr>
              <a:t>52</a:t>
            </a:r>
            <a:endParaRPr lang="zh-CN" altLang="en-US" sz="5400" b="1" dirty="0">
              <a:solidFill>
                <a:srgbClr val="E60012"/>
              </a:solidFill>
              <a:latin typeface="Arial" panose="020B0604020202020204" pitchFamily="34" charset="0"/>
              <a:cs typeface="Arial" panose="020B0604020202020204" pitchFamily="34" charset="0"/>
            </a:endParaRPr>
          </a:p>
        </p:txBody>
      </p:sp>
      <p:sp>
        <p:nvSpPr>
          <p:cNvPr id="12" name="文本框 11"/>
          <p:cNvSpPr txBox="1"/>
          <p:nvPr/>
        </p:nvSpPr>
        <p:spPr>
          <a:xfrm>
            <a:off x="8231685" y="2522835"/>
            <a:ext cx="1328383" cy="523220"/>
          </a:xfrm>
          <a:prstGeom prst="rect">
            <a:avLst/>
          </a:prstGeom>
          <a:noFill/>
        </p:spPr>
        <p:txBody>
          <a:bodyPr wrap="square" rtlCol="0">
            <a:spAutoFit/>
          </a:bodyPr>
          <a:lstStyle/>
          <a:p>
            <a:r>
              <a:rPr lang="en-US" altLang="zh-CN" sz="2800" dirty="0">
                <a:solidFill>
                  <a:srgbClr val="E60012"/>
                </a:solidFill>
                <a:latin typeface="Arial" panose="020B0604020202020204" pitchFamily="34" charset="0"/>
                <a:cs typeface="Arial" panose="020B0604020202020204" pitchFamily="34" charset="0"/>
              </a:rPr>
              <a:t>GW</a:t>
            </a:r>
            <a:endParaRPr lang="zh-CN" altLang="en-US" sz="2800" dirty="0">
              <a:solidFill>
                <a:srgbClr val="E60012"/>
              </a:solidFill>
              <a:latin typeface="Arial" panose="020B0604020202020204" pitchFamily="34" charset="0"/>
              <a:cs typeface="Arial" panose="020B0604020202020204" pitchFamily="34" charset="0"/>
            </a:endParaRPr>
          </a:p>
        </p:txBody>
      </p:sp>
      <p:sp>
        <p:nvSpPr>
          <p:cNvPr id="13" name="文本框 12"/>
          <p:cNvSpPr txBox="1"/>
          <p:nvPr/>
        </p:nvSpPr>
        <p:spPr>
          <a:xfrm>
            <a:off x="7414427" y="2948775"/>
            <a:ext cx="1863366" cy="352894"/>
          </a:xfrm>
          <a:prstGeom prst="rect">
            <a:avLst/>
          </a:prstGeom>
          <a:noFill/>
        </p:spPr>
        <p:txBody>
          <a:bodyPr vert="horz" wrap="square" lIns="108000" tIns="0" rIns="72000" rtlCol="0" anchor="ctr" anchorCtr="0">
            <a:normAutofit/>
          </a:bodyPr>
          <a:lstStyle/>
          <a:p>
            <a:pPr>
              <a:lnSpc>
                <a:spcPts val="1600"/>
              </a:lnSpc>
            </a:pPr>
            <a:r>
              <a:rPr lang="en-US" altLang="zh-CN" sz="1000" dirty="0">
                <a:solidFill>
                  <a:srgbClr val="666666"/>
                </a:solidFill>
                <a:latin typeface="Arial" panose="020B0604020202020204" pitchFamily="34" charset="0"/>
              </a:rPr>
              <a:t>Global Accumulative Capacity</a:t>
            </a:r>
          </a:p>
        </p:txBody>
      </p:sp>
      <p:grpSp>
        <p:nvGrpSpPr>
          <p:cNvPr id="2" name="组合 1"/>
          <p:cNvGrpSpPr/>
          <p:nvPr/>
        </p:nvGrpSpPr>
        <p:grpSpPr>
          <a:xfrm>
            <a:off x="9473055" y="3576533"/>
            <a:ext cx="1327294" cy="652348"/>
            <a:chOff x="9473055" y="2763588"/>
            <a:chExt cx="1327294" cy="652348"/>
          </a:xfrm>
        </p:grpSpPr>
        <p:sp>
          <p:nvSpPr>
            <p:cNvPr id="14" name="文本框 13"/>
            <p:cNvSpPr txBox="1"/>
            <p:nvPr/>
          </p:nvSpPr>
          <p:spPr>
            <a:xfrm>
              <a:off x="9473055" y="2763588"/>
              <a:ext cx="961223" cy="477054"/>
            </a:xfrm>
            <a:prstGeom prst="rect">
              <a:avLst/>
            </a:prstGeom>
            <a:noFill/>
          </p:spPr>
          <p:txBody>
            <a:bodyPr wrap="square" rtlCol="0">
              <a:spAutoFit/>
            </a:bodyPr>
            <a:lstStyle/>
            <a:p>
              <a:r>
                <a:rPr lang="en-US" altLang="zh-CN" sz="2500" b="1" dirty="0">
                  <a:solidFill>
                    <a:schemeClr val="bg1"/>
                  </a:solidFill>
                  <a:latin typeface="Arial" panose="020B0604020202020204" pitchFamily="34" charset="0"/>
                  <a:cs typeface="Arial" panose="020B0604020202020204" pitchFamily="34" charset="0"/>
                </a:rPr>
                <a:t>24</a:t>
              </a:r>
              <a:endParaRPr lang="zh-CN" altLang="en-US" sz="2500" b="1" dirty="0">
                <a:solidFill>
                  <a:schemeClr val="bg1"/>
                </a:solidFill>
                <a:latin typeface="Arial" panose="020B0604020202020204" pitchFamily="34" charset="0"/>
                <a:cs typeface="Arial" panose="020B0604020202020204" pitchFamily="34" charset="0"/>
              </a:endParaRPr>
            </a:p>
          </p:txBody>
        </p:sp>
        <p:sp>
          <p:nvSpPr>
            <p:cNvPr id="15" name="文本框 14"/>
            <p:cNvSpPr txBox="1"/>
            <p:nvPr/>
          </p:nvSpPr>
          <p:spPr>
            <a:xfrm>
              <a:off x="9857813" y="2896106"/>
              <a:ext cx="561744"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GW</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17" name="文本框 16"/>
            <p:cNvSpPr txBox="1"/>
            <p:nvPr/>
          </p:nvSpPr>
          <p:spPr>
            <a:xfrm>
              <a:off x="9488723" y="3138937"/>
              <a:ext cx="1311626"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Residential</a:t>
              </a:r>
              <a:endParaRPr lang="zh-CN" altLang="en-US" sz="1200" dirty="0">
                <a:solidFill>
                  <a:schemeClr val="bg1"/>
                </a:solidFill>
                <a:latin typeface="Arial" panose="020B0604020202020204" pitchFamily="34" charset="0"/>
                <a:cs typeface="Arial" panose="020B0604020202020204" pitchFamily="34" charset="0"/>
              </a:endParaRPr>
            </a:p>
          </p:txBody>
        </p:sp>
      </p:grpSp>
      <p:grpSp>
        <p:nvGrpSpPr>
          <p:cNvPr id="18" name="组合 17"/>
          <p:cNvGrpSpPr/>
          <p:nvPr/>
        </p:nvGrpSpPr>
        <p:grpSpPr>
          <a:xfrm>
            <a:off x="9473055" y="4922203"/>
            <a:ext cx="1919426" cy="624700"/>
            <a:chOff x="9473055" y="2763588"/>
            <a:chExt cx="1919426" cy="624700"/>
          </a:xfrm>
        </p:grpSpPr>
        <p:sp>
          <p:nvSpPr>
            <p:cNvPr id="19" name="文本框 18"/>
            <p:cNvSpPr txBox="1"/>
            <p:nvPr/>
          </p:nvSpPr>
          <p:spPr>
            <a:xfrm>
              <a:off x="9473055" y="2763588"/>
              <a:ext cx="961223" cy="477054"/>
            </a:xfrm>
            <a:prstGeom prst="rect">
              <a:avLst/>
            </a:prstGeom>
            <a:noFill/>
          </p:spPr>
          <p:txBody>
            <a:bodyPr wrap="square" rtlCol="0">
              <a:spAutoFit/>
            </a:bodyPr>
            <a:lstStyle/>
            <a:p>
              <a:r>
                <a:rPr lang="en-US" altLang="zh-CN" sz="2500" b="1" dirty="0">
                  <a:solidFill>
                    <a:schemeClr val="bg1"/>
                  </a:solidFill>
                  <a:latin typeface="Arial" panose="020B0604020202020204" pitchFamily="34" charset="0"/>
                  <a:cs typeface="Arial" panose="020B0604020202020204" pitchFamily="34" charset="0"/>
                </a:rPr>
                <a:t>23</a:t>
              </a:r>
              <a:endParaRPr lang="zh-CN" altLang="en-US" sz="2500" b="1" dirty="0">
                <a:solidFill>
                  <a:schemeClr val="bg1"/>
                </a:solidFill>
                <a:latin typeface="Arial" panose="020B0604020202020204" pitchFamily="34" charset="0"/>
                <a:cs typeface="Arial" panose="020B0604020202020204" pitchFamily="34" charset="0"/>
              </a:endParaRPr>
            </a:p>
          </p:txBody>
        </p:sp>
        <p:sp>
          <p:nvSpPr>
            <p:cNvPr id="20" name="文本框 19"/>
            <p:cNvSpPr txBox="1"/>
            <p:nvPr/>
          </p:nvSpPr>
          <p:spPr>
            <a:xfrm>
              <a:off x="9841938" y="2896106"/>
              <a:ext cx="561744"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GW</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2" name="文本框 21"/>
            <p:cNvSpPr txBox="1"/>
            <p:nvPr/>
          </p:nvSpPr>
          <p:spPr>
            <a:xfrm>
              <a:off x="9488723" y="3129243"/>
              <a:ext cx="1903758" cy="259045"/>
            </a:xfrm>
            <a:prstGeom prst="rect">
              <a:avLst/>
            </a:prstGeom>
            <a:noFill/>
          </p:spPr>
          <p:txBody>
            <a:bodyPr wrap="square" rtlCol="0">
              <a:spAutoFit/>
            </a:bodyPr>
            <a:lstStyle/>
            <a:p>
              <a:pPr>
                <a:lnSpc>
                  <a:spcPts val="1300"/>
                </a:lnSpc>
              </a:pPr>
              <a:r>
                <a:rPr lang="en-US" altLang="zh-CN" sz="1200" dirty="0">
                  <a:solidFill>
                    <a:schemeClr val="bg1"/>
                  </a:solidFill>
                  <a:latin typeface="Arial" panose="020B0604020202020204" pitchFamily="34" charset="0"/>
                  <a:cs typeface="Arial" panose="020B0604020202020204" pitchFamily="34" charset="0"/>
                </a:rPr>
                <a:t>Commercial &amp; Industrial</a:t>
              </a:r>
              <a:endParaRPr lang="zh-CN" altLang="en-US" sz="1200" dirty="0">
                <a:solidFill>
                  <a:schemeClr val="bg1"/>
                </a:solidFill>
                <a:latin typeface="Arial" panose="020B0604020202020204" pitchFamily="34" charset="0"/>
                <a:cs typeface="Arial" panose="020B0604020202020204" pitchFamily="34" charset="0"/>
              </a:endParaRPr>
            </a:p>
          </p:txBody>
        </p:sp>
      </p:grpSp>
      <p:grpSp>
        <p:nvGrpSpPr>
          <p:cNvPr id="23" name="组合 22"/>
          <p:cNvGrpSpPr/>
          <p:nvPr/>
        </p:nvGrpSpPr>
        <p:grpSpPr>
          <a:xfrm>
            <a:off x="7411919" y="3576533"/>
            <a:ext cx="1327293" cy="652348"/>
            <a:chOff x="9473056" y="2763588"/>
            <a:chExt cx="1327293" cy="652348"/>
          </a:xfrm>
        </p:grpSpPr>
        <p:sp>
          <p:nvSpPr>
            <p:cNvPr id="24" name="文本框 23"/>
            <p:cNvSpPr txBox="1"/>
            <p:nvPr/>
          </p:nvSpPr>
          <p:spPr>
            <a:xfrm>
              <a:off x="9473056" y="2763588"/>
              <a:ext cx="386786" cy="477054"/>
            </a:xfrm>
            <a:prstGeom prst="rect">
              <a:avLst/>
            </a:prstGeom>
            <a:noFill/>
          </p:spPr>
          <p:txBody>
            <a:bodyPr wrap="square" rtlCol="0">
              <a:spAutoFit/>
            </a:bodyPr>
            <a:lstStyle/>
            <a:p>
              <a:r>
                <a:rPr lang="en-US" altLang="zh-CN" sz="2500" b="1" dirty="0">
                  <a:solidFill>
                    <a:schemeClr val="bg1"/>
                  </a:solidFill>
                  <a:latin typeface="Arial" panose="020B0604020202020204" pitchFamily="34" charset="0"/>
                  <a:cs typeface="Arial" panose="020B0604020202020204" pitchFamily="34" charset="0"/>
                </a:rPr>
                <a:t>2</a:t>
              </a:r>
              <a:endParaRPr lang="zh-CN" altLang="en-US" sz="2500" b="1" dirty="0">
                <a:solidFill>
                  <a:schemeClr val="bg1"/>
                </a:solidFill>
                <a:latin typeface="Arial" panose="020B0604020202020204" pitchFamily="34" charset="0"/>
                <a:cs typeface="Arial" panose="020B0604020202020204" pitchFamily="34" charset="0"/>
              </a:endParaRPr>
            </a:p>
          </p:txBody>
        </p:sp>
        <p:sp>
          <p:nvSpPr>
            <p:cNvPr id="25" name="文本框 24"/>
            <p:cNvSpPr txBox="1"/>
            <p:nvPr/>
          </p:nvSpPr>
          <p:spPr>
            <a:xfrm>
              <a:off x="9682856" y="2886581"/>
              <a:ext cx="561744"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GW</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7" name="文本框 26"/>
            <p:cNvSpPr txBox="1"/>
            <p:nvPr/>
          </p:nvSpPr>
          <p:spPr>
            <a:xfrm>
              <a:off x="9488723" y="3138937"/>
              <a:ext cx="1311626"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Energy Storage</a:t>
              </a:r>
              <a:endParaRPr lang="zh-CN" altLang="en-US" sz="1200" dirty="0">
                <a:solidFill>
                  <a:schemeClr val="bg1"/>
                </a:solidFill>
                <a:latin typeface="Arial" panose="020B0604020202020204" pitchFamily="34" charset="0"/>
                <a:cs typeface="Arial" panose="020B0604020202020204" pitchFamily="34" charset="0"/>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8587" y="2790825"/>
            <a:ext cx="481387" cy="494225"/>
          </a:xfrm>
          <a:prstGeom prst="rect">
            <a:avLst/>
          </a:prstGeom>
        </p:spPr>
      </p:pic>
      <p:pic>
        <p:nvPicPr>
          <p:cNvPr id="39" name="图片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6541" y="4398650"/>
            <a:ext cx="264933" cy="281088"/>
          </a:xfrm>
          <a:prstGeom prst="rect">
            <a:avLst/>
          </a:prstGeom>
        </p:spPr>
      </p:pic>
      <p:pic>
        <p:nvPicPr>
          <p:cNvPr id="40"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22557" y="4444981"/>
            <a:ext cx="226162" cy="252009"/>
          </a:xfrm>
          <a:prstGeom prst="rect">
            <a:avLst/>
          </a:prstGeom>
        </p:spPr>
      </p:pic>
      <p:pic>
        <p:nvPicPr>
          <p:cNvPr id="41" name="图片 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47772" y="5803782"/>
            <a:ext cx="274626" cy="226162"/>
          </a:xfrm>
          <a:prstGeom prst="rect">
            <a:avLst/>
          </a:prstGeom>
        </p:spPr>
      </p:pic>
      <p:pic>
        <p:nvPicPr>
          <p:cNvPr id="43" name="图片 4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grpSp>
        <p:nvGrpSpPr>
          <p:cNvPr id="42" name="组合 41"/>
          <p:cNvGrpSpPr/>
          <p:nvPr/>
        </p:nvGrpSpPr>
        <p:grpSpPr>
          <a:xfrm>
            <a:off x="7411919" y="4907700"/>
            <a:ext cx="1944408" cy="1246894"/>
            <a:chOff x="6768689" y="2752029"/>
            <a:chExt cx="1944408" cy="1246894"/>
          </a:xfrm>
        </p:grpSpPr>
        <p:sp>
          <p:nvSpPr>
            <p:cNvPr id="44" name="矩形 43"/>
            <p:cNvSpPr/>
            <p:nvPr/>
          </p:nvSpPr>
          <p:spPr>
            <a:xfrm>
              <a:off x="6768689" y="2752029"/>
              <a:ext cx="1944408" cy="1238400"/>
            </a:xfrm>
            <a:prstGeom prst="rect">
              <a:avLst/>
            </a:prstGeom>
            <a:solidFill>
              <a:srgbClr val="A7A7A7"/>
            </a:solidFill>
            <a:ln w="8255">
              <a:solidFill>
                <a:srgbClr val="A7A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p:cNvSpPr/>
            <p:nvPr/>
          </p:nvSpPr>
          <p:spPr>
            <a:xfrm>
              <a:off x="6768689" y="3988123"/>
              <a:ext cx="1944000" cy="10800"/>
            </a:xfrm>
            <a:prstGeom prst="rect">
              <a:avLst/>
            </a:prstGeom>
            <a:gradFill>
              <a:gsLst>
                <a:gs pos="54000">
                  <a:srgbClr val="E50012"/>
                </a:gs>
                <a:gs pos="100000">
                  <a:srgbClr val="E50012">
                    <a:alpha val="27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6" name="组合 45"/>
          <p:cNvGrpSpPr/>
          <p:nvPr/>
        </p:nvGrpSpPr>
        <p:grpSpPr>
          <a:xfrm>
            <a:off x="7426206" y="4917142"/>
            <a:ext cx="1327293" cy="652348"/>
            <a:chOff x="9473056" y="2763588"/>
            <a:chExt cx="1327293" cy="652348"/>
          </a:xfrm>
        </p:grpSpPr>
        <p:sp>
          <p:nvSpPr>
            <p:cNvPr id="47" name="文本框 46"/>
            <p:cNvSpPr txBox="1"/>
            <p:nvPr/>
          </p:nvSpPr>
          <p:spPr>
            <a:xfrm>
              <a:off x="9473056" y="2763588"/>
              <a:ext cx="386786" cy="477054"/>
            </a:xfrm>
            <a:prstGeom prst="rect">
              <a:avLst/>
            </a:prstGeom>
            <a:noFill/>
          </p:spPr>
          <p:txBody>
            <a:bodyPr wrap="square" rtlCol="0">
              <a:spAutoFit/>
            </a:bodyPr>
            <a:lstStyle/>
            <a:p>
              <a:r>
                <a:rPr lang="en-US" altLang="zh-CN" sz="2500" b="1" dirty="0">
                  <a:solidFill>
                    <a:schemeClr val="bg1"/>
                  </a:solidFill>
                  <a:latin typeface="Arial" panose="020B0604020202020204" pitchFamily="34" charset="0"/>
                  <a:cs typeface="Arial" panose="020B0604020202020204" pitchFamily="34" charset="0"/>
                </a:rPr>
                <a:t>3</a:t>
              </a:r>
              <a:endParaRPr lang="zh-CN" altLang="en-US" sz="2500" b="1" dirty="0">
                <a:solidFill>
                  <a:schemeClr val="bg1"/>
                </a:solidFill>
                <a:latin typeface="Arial" panose="020B0604020202020204" pitchFamily="34" charset="0"/>
                <a:cs typeface="Arial" panose="020B0604020202020204" pitchFamily="34" charset="0"/>
              </a:endParaRPr>
            </a:p>
          </p:txBody>
        </p:sp>
        <p:sp>
          <p:nvSpPr>
            <p:cNvPr id="48" name="文本框 47"/>
            <p:cNvSpPr txBox="1"/>
            <p:nvPr/>
          </p:nvSpPr>
          <p:spPr>
            <a:xfrm>
              <a:off x="9687199" y="2886581"/>
              <a:ext cx="561744"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GW</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49" name="文本框 48"/>
            <p:cNvSpPr txBox="1"/>
            <p:nvPr/>
          </p:nvSpPr>
          <p:spPr>
            <a:xfrm>
              <a:off x="9488723" y="3138937"/>
              <a:ext cx="1311626" cy="276999"/>
            </a:xfrm>
            <a:prstGeom prst="rect">
              <a:avLst/>
            </a:prstGeom>
            <a:noFill/>
          </p:spPr>
          <p:txBody>
            <a:bodyPr wrap="square" rtlCol="0">
              <a:spAutoFit/>
            </a:bodyPr>
            <a:lstStyle/>
            <a:p>
              <a:r>
                <a:rPr lang="en-US" altLang="zh-CN" sz="1200" dirty="0">
                  <a:solidFill>
                    <a:schemeClr val="bg1"/>
                  </a:solidFill>
                  <a:latin typeface="Arial" panose="020B0604020202020204" pitchFamily="34" charset="0"/>
                  <a:cs typeface="Arial" panose="020B0604020202020204" pitchFamily="34" charset="0"/>
                </a:rPr>
                <a:t>Utility</a:t>
              </a:r>
            </a:p>
          </p:txBody>
        </p:sp>
      </p:grpSp>
      <p:pic>
        <p:nvPicPr>
          <p:cNvPr id="4" name="图片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97843" y="5718811"/>
            <a:ext cx="266960" cy="3111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 y="0"/>
            <a:ext cx="12186584" cy="6858000"/>
          </a:xfrm>
          <a:prstGeom prst="rect">
            <a:avLst/>
          </a:prstGeom>
        </p:spPr>
      </p:pic>
      <p:sp>
        <p:nvSpPr>
          <p:cNvPr id="11" name="文本框 10"/>
          <p:cNvSpPr txBox="1"/>
          <p:nvPr/>
        </p:nvSpPr>
        <p:spPr>
          <a:xfrm>
            <a:off x="669221" y="543618"/>
            <a:ext cx="4148842" cy="538609"/>
          </a:xfrm>
          <a:prstGeom prst="rect">
            <a:avLst/>
          </a:prstGeom>
          <a:noFill/>
        </p:spPr>
        <p:txBody>
          <a:bodyPr wrap="square" rtlCol="0">
            <a:spAutoFit/>
          </a:bodyPr>
          <a:lstStyle/>
          <a:p>
            <a:r>
              <a:rPr lang="en-US" altLang="zh-CN" sz="2900" dirty="0">
                <a:solidFill>
                  <a:schemeClr val="bg1"/>
                </a:solidFill>
                <a:latin typeface="Arial" panose="020B0604020202020204" pitchFamily="34" charset="0"/>
              </a:rPr>
              <a:t>MARKET SHARE</a:t>
            </a:r>
            <a:endParaRPr lang="zh-CN" altLang="en-US" sz="2900" dirty="0">
              <a:solidFill>
                <a:schemeClr val="bg1"/>
              </a:solidFill>
              <a:latin typeface="Arial" panose="020B0604020202020204" pitchFamily="34" charset="0"/>
            </a:endParaRPr>
          </a:p>
        </p:txBody>
      </p:sp>
      <p:cxnSp>
        <p:nvCxnSpPr>
          <p:cNvPr id="14" name="直接连接符 13"/>
          <p:cNvCxnSpPr/>
          <p:nvPr/>
        </p:nvCxnSpPr>
        <p:spPr>
          <a:xfrm>
            <a:off x="751681" y="535451"/>
            <a:ext cx="9154319" cy="0"/>
          </a:xfrm>
          <a:prstGeom prst="line">
            <a:avLst/>
          </a:prstGeom>
          <a:ln w="952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69220" y="6305812"/>
            <a:ext cx="792867" cy="261610"/>
          </a:xfrm>
          <a:prstGeom prst="rect">
            <a:avLst/>
          </a:prstGeom>
          <a:noFill/>
        </p:spPr>
        <p:txBody>
          <a:bodyPr wrap="square" rtlCol="0">
            <a:spAutoFit/>
          </a:bodyPr>
          <a:lstStyle/>
          <a:p>
            <a:r>
              <a:rPr lang="en-US" altLang="zh-CN" sz="1100" dirty="0">
                <a:solidFill>
                  <a:schemeClr val="bg1"/>
                </a:solidFill>
                <a:latin typeface="Arial" panose="020B0604020202020204" pitchFamily="34" charset="0"/>
              </a:rPr>
              <a:t>09</a:t>
            </a:r>
            <a:endParaRPr lang="zh-CN" altLang="en-US" sz="1100" dirty="0">
              <a:solidFill>
                <a:schemeClr val="bg1"/>
              </a:solidFill>
              <a:latin typeface="Arial" panose="020B0604020202020204" pitchFamily="34" charset="0"/>
            </a:endParaRPr>
          </a:p>
        </p:txBody>
      </p:sp>
      <p:sp>
        <p:nvSpPr>
          <p:cNvPr id="16" name="文本框 15"/>
          <p:cNvSpPr txBox="1"/>
          <p:nvPr/>
        </p:nvSpPr>
        <p:spPr>
          <a:xfrm>
            <a:off x="9430193" y="6347507"/>
            <a:ext cx="2161732" cy="187744"/>
          </a:xfrm>
          <a:prstGeom prst="rect">
            <a:avLst/>
          </a:prstGeom>
          <a:noFill/>
        </p:spPr>
        <p:txBody>
          <a:bodyPr wrap="square" rtlCol="0">
            <a:spAutoFit/>
          </a:bodyPr>
          <a:lstStyle/>
          <a:p>
            <a:pPr algn="r"/>
            <a:r>
              <a:rPr lang="en-US" altLang="zh-CN" sz="620" dirty="0">
                <a:solidFill>
                  <a:schemeClr val="bg1"/>
                </a:solidFill>
                <a:latin typeface="Arial" panose="020B0604020202020204" pitchFamily="34" charset="0"/>
              </a:rPr>
              <a:t>GOODWE TECHNOLOGIES CO., LTD.</a:t>
            </a:r>
            <a:endParaRPr lang="zh-CN" altLang="en-US" sz="620" dirty="0">
              <a:solidFill>
                <a:schemeClr val="bg1"/>
              </a:solidFill>
              <a:latin typeface="Arial" panose="020B0604020202020204" pitchFamily="34" charset="0"/>
            </a:endParaRPr>
          </a:p>
        </p:txBody>
      </p:sp>
      <p:grpSp>
        <p:nvGrpSpPr>
          <p:cNvPr id="97" name="组合 96"/>
          <p:cNvGrpSpPr/>
          <p:nvPr/>
        </p:nvGrpSpPr>
        <p:grpSpPr>
          <a:xfrm>
            <a:off x="1637596" y="3708503"/>
            <a:ext cx="1242081" cy="739672"/>
            <a:chOff x="1637596" y="3708503"/>
            <a:chExt cx="1242081" cy="739672"/>
          </a:xfrm>
        </p:grpSpPr>
        <p:grpSp>
          <p:nvGrpSpPr>
            <p:cNvPr id="95" name="组合 94"/>
            <p:cNvGrpSpPr/>
            <p:nvPr/>
          </p:nvGrpSpPr>
          <p:grpSpPr>
            <a:xfrm>
              <a:off x="2667814" y="3722789"/>
              <a:ext cx="211863" cy="201424"/>
              <a:chOff x="2667814" y="3722789"/>
              <a:chExt cx="211863" cy="201424"/>
            </a:xfrm>
          </p:grpSpPr>
          <p:sp>
            <p:nvSpPr>
              <p:cNvPr id="27" name="椭圆 26"/>
              <p:cNvSpPr/>
              <p:nvPr/>
            </p:nvSpPr>
            <p:spPr>
              <a:xfrm>
                <a:off x="2854477" y="3722789"/>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cxnSp>
            <p:nvCxnSpPr>
              <p:cNvPr id="29" name="直接连接符 28"/>
              <p:cNvCxnSpPr/>
              <p:nvPr/>
            </p:nvCxnSpPr>
            <p:spPr>
              <a:xfrm flipV="1">
                <a:off x="2667814" y="3731387"/>
                <a:ext cx="205820" cy="192826"/>
              </a:xfrm>
              <a:prstGeom prst="line">
                <a:avLst/>
              </a:prstGeom>
              <a:ln w="5080">
                <a:solidFill>
                  <a:srgbClr val="E50012"/>
                </a:solidFill>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1637596" y="3708503"/>
              <a:ext cx="1043692" cy="739672"/>
              <a:chOff x="1637596" y="3708503"/>
              <a:chExt cx="1043692" cy="739672"/>
            </a:xfrm>
          </p:grpSpPr>
          <p:sp>
            <p:nvSpPr>
              <p:cNvPr id="57" name="圆角矩形 56"/>
              <p:cNvSpPr/>
              <p:nvPr/>
            </p:nvSpPr>
            <p:spPr>
              <a:xfrm>
                <a:off x="1662861" y="3722685"/>
                <a:ext cx="1018427" cy="725490"/>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7" name="文本框 16"/>
              <p:cNvSpPr txBox="1"/>
              <p:nvPr/>
            </p:nvSpPr>
            <p:spPr>
              <a:xfrm>
                <a:off x="1637596" y="3708503"/>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Mexico</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20" name="文本框 19"/>
              <p:cNvSpPr txBox="1"/>
              <p:nvPr/>
            </p:nvSpPr>
            <p:spPr>
              <a:xfrm>
                <a:off x="2201952" y="4056165"/>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20%</a:t>
                </a:r>
                <a:endParaRPr lang="zh-CN" altLang="en-US" sz="800" dirty="0">
                  <a:solidFill>
                    <a:srgbClr val="E60012"/>
                  </a:solidFill>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0917" y="3953823"/>
                <a:ext cx="412853" cy="422454"/>
              </a:xfrm>
              <a:prstGeom prst="rect">
                <a:avLst/>
              </a:prstGeom>
            </p:spPr>
          </p:pic>
        </p:grpSp>
      </p:grpSp>
      <p:grpSp>
        <p:nvGrpSpPr>
          <p:cNvPr id="100" name="组合 99"/>
          <p:cNvGrpSpPr/>
          <p:nvPr/>
        </p:nvGrpSpPr>
        <p:grpSpPr>
          <a:xfrm>
            <a:off x="2634545" y="4742399"/>
            <a:ext cx="1790202" cy="780435"/>
            <a:chOff x="2634545" y="4742399"/>
            <a:chExt cx="1790202" cy="780435"/>
          </a:xfrm>
        </p:grpSpPr>
        <p:grpSp>
          <p:nvGrpSpPr>
            <p:cNvPr id="98" name="组合 97"/>
            <p:cNvGrpSpPr/>
            <p:nvPr/>
          </p:nvGrpSpPr>
          <p:grpSpPr>
            <a:xfrm>
              <a:off x="3664744" y="4742399"/>
              <a:ext cx="760003" cy="255845"/>
              <a:chOff x="3664744" y="4742399"/>
              <a:chExt cx="760003" cy="255845"/>
            </a:xfrm>
          </p:grpSpPr>
          <p:sp>
            <p:nvSpPr>
              <p:cNvPr id="72" name="椭圆 71"/>
              <p:cNvSpPr/>
              <p:nvPr/>
            </p:nvSpPr>
            <p:spPr>
              <a:xfrm>
                <a:off x="4399547" y="4742399"/>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3" name="任意多边形 72"/>
              <p:cNvSpPr/>
              <p:nvPr/>
            </p:nvSpPr>
            <p:spPr>
              <a:xfrm>
                <a:off x="3664744" y="4755356"/>
                <a:ext cx="750094" cy="242888"/>
              </a:xfrm>
              <a:custGeom>
                <a:avLst/>
                <a:gdLst>
                  <a:gd name="connsiteX0" fmla="*/ 0 w 750094"/>
                  <a:gd name="connsiteY0" fmla="*/ 242888 h 242888"/>
                  <a:gd name="connsiteX1" fmla="*/ 511969 w 750094"/>
                  <a:gd name="connsiteY1" fmla="*/ 242888 h 242888"/>
                  <a:gd name="connsiteX2" fmla="*/ 750094 w 750094"/>
                  <a:gd name="connsiteY2" fmla="*/ 0 h 242888"/>
                </a:gdLst>
                <a:ahLst/>
                <a:cxnLst>
                  <a:cxn ang="0">
                    <a:pos x="connsiteX0" y="connsiteY0"/>
                  </a:cxn>
                  <a:cxn ang="0">
                    <a:pos x="connsiteX1" y="connsiteY1"/>
                  </a:cxn>
                  <a:cxn ang="0">
                    <a:pos x="connsiteX2" y="connsiteY2"/>
                  </a:cxn>
                </a:cxnLst>
                <a:rect l="l" t="t" r="r" b="b"/>
                <a:pathLst>
                  <a:path w="750094" h="242888">
                    <a:moveTo>
                      <a:pt x="0" y="242888"/>
                    </a:moveTo>
                    <a:lnTo>
                      <a:pt x="511969" y="242888"/>
                    </a:lnTo>
                    <a:lnTo>
                      <a:pt x="750094" y="0"/>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99" name="组合 98"/>
            <p:cNvGrpSpPr/>
            <p:nvPr/>
          </p:nvGrpSpPr>
          <p:grpSpPr>
            <a:xfrm>
              <a:off x="2634545" y="4781075"/>
              <a:ext cx="1051696" cy="741759"/>
              <a:chOff x="2634545" y="4781075"/>
              <a:chExt cx="1051696" cy="741759"/>
            </a:xfrm>
          </p:grpSpPr>
          <p:sp>
            <p:nvSpPr>
              <p:cNvPr id="58" name="圆角矩形 57"/>
              <p:cNvSpPr/>
              <p:nvPr/>
            </p:nvSpPr>
            <p:spPr>
              <a:xfrm>
                <a:off x="2667814" y="4797344"/>
                <a:ext cx="1018427" cy="725490"/>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1" name="文本框 20"/>
              <p:cNvSpPr txBox="1"/>
              <p:nvPr/>
            </p:nvSpPr>
            <p:spPr>
              <a:xfrm>
                <a:off x="2634545" y="4781075"/>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Brazil</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22" name="文本框 21"/>
              <p:cNvSpPr txBox="1"/>
              <p:nvPr/>
            </p:nvSpPr>
            <p:spPr>
              <a:xfrm>
                <a:off x="3177028" y="5141437"/>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15%</a:t>
                </a:r>
                <a:endParaRPr lang="zh-CN" altLang="en-US" sz="800" dirty="0">
                  <a:solidFill>
                    <a:srgbClr val="E60012"/>
                  </a:solidFill>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7774" y="5032893"/>
                <a:ext cx="406452" cy="419253"/>
              </a:xfrm>
              <a:prstGeom prst="rect">
                <a:avLst/>
              </a:prstGeom>
            </p:spPr>
          </p:pic>
        </p:grpSp>
      </p:grpSp>
      <p:grpSp>
        <p:nvGrpSpPr>
          <p:cNvPr id="103" name="组合 102"/>
          <p:cNvGrpSpPr/>
          <p:nvPr/>
        </p:nvGrpSpPr>
        <p:grpSpPr>
          <a:xfrm>
            <a:off x="3630169" y="3146351"/>
            <a:ext cx="2204316" cy="1389930"/>
            <a:chOff x="3630169" y="3146351"/>
            <a:chExt cx="2204316" cy="1389930"/>
          </a:xfrm>
        </p:grpSpPr>
        <p:grpSp>
          <p:nvGrpSpPr>
            <p:cNvPr id="101" name="组合 100"/>
            <p:cNvGrpSpPr/>
            <p:nvPr/>
          </p:nvGrpSpPr>
          <p:grpSpPr>
            <a:xfrm>
              <a:off x="4879181" y="3146351"/>
              <a:ext cx="955304" cy="804143"/>
              <a:chOff x="4879181" y="3146351"/>
              <a:chExt cx="955304" cy="804143"/>
            </a:xfrm>
          </p:grpSpPr>
          <p:sp>
            <p:nvSpPr>
              <p:cNvPr id="74" name="椭圆 73"/>
              <p:cNvSpPr/>
              <p:nvPr/>
            </p:nvSpPr>
            <p:spPr>
              <a:xfrm>
                <a:off x="5809285" y="3146351"/>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4" name="任意多边形 83"/>
              <p:cNvSpPr/>
              <p:nvPr/>
            </p:nvSpPr>
            <p:spPr>
              <a:xfrm>
                <a:off x="4879181" y="3155156"/>
                <a:ext cx="945357" cy="795338"/>
              </a:xfrm>
              <a:custGeom>
                <a:avLst/>
                <a:gdLst>
                  <a:gd name="connsiteX0" fmla="*/ 945357 w 945357"/>
                  <a:gd name="connsiteY0" fmla="*/ 0 h 795338"/>
                  <a:gd name="connsiteX1" fmla="*/ 142875 w 945357"/>
                  <a:gd name="connsiteY1" fmla="*/ 795338 h 795338"/>
                  <a:gd name="connsiteX2" fmla="*/ 0 w 945357"/>
                  <a:gd name="connsiteY2" fmla="*/ 795338 h 795338"/>
                </a:gdLst>
                <a:ahLst/>
                <a:cxnLst>
                  <a:cxn ang="0">
                    <a:pos x="connsiteX0" y="connsiteY0"/>
                  </a:cxn>
                  <a:cxn ang="0">
                    <a:pos x="connsiteX1" y="connsiteY1"/>
                  </a:cxn>
                  <a:cxn ang="0">
                    <a:pos x="connsiteX2" y="connsiteY2"/>
                  </a:cxn>
                </a:cxnLst>
                <a:rect l="l" t="t" r="r" b="b"/>
                <a:pathLst>
                  <a:path w="945357" h="795338">
                    <a:moveTo>
                      <a:pt x="945357" y="0"/>
                    </a:moveTo>
                    <a:lnTo>
                      <a:pt x="142875" y="795338"/>
                    </a:lnTo>
                    <a:lnTo>
                      <a:pt x="0" y="795338"/>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02" name="组合 101"/>
            <p:cNvGrpSpPr/>
            <p:nvPr/>
          </p:nvGrpSpPr>
          <p:grpSpPr>
            <a:xfrm>
              <a:off x="3630169" y="3708503"/>
              <a:ext cx="1389396" cy="827778"/>
              <a:chOff x="3630169" y="3708503"/>
              <a:chExt cx="1389396" cy="827778"/>
            </a:xfrm>
          </p:grpSpPr>
          <p:sp>
            <p:nvSpPr>
              <p:cNvPr id="56" name="圆角矩形 55"/>
              <p:cNvSpPr/>
              <p:nvPr/>
            </p:nvSpPr>
            <p:spPr>
              <a:xfrm>
                <a:off x="3641747" y="3727345"/>
                <a:ext cx="1245858" cy="808936"/>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3" name="文本框 22"/>
              <p:cNvSpPr txBox="1"/>
              <p:nvPr/>
            </p:nvSpPr>
            <p:spPr>
              <a:xfrm>
                <a:off x="3630169" y="3708503"/>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Spain</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34" name="文本框 33"/>
              <p:cNvSpPr txBox="1"/>
              <p:nvPr/>
            </p:nvSpPr>
            <p:spPr>
              <a:xfrm>
                <a:off x="4403904" y="4010752"/>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35%</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47" name="文本框 46"/>
              <p:cNvSpPr txBox="1"/>
              <p:nvPr/>
            </p:nvSpPr>
            <p:spPr>
              <a:xfrm>
                <a:off x="4241383" y="4299733"/>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Rooftop</a:t>
                </a:r>
                <a:r>
                  <a:rPr lang="zh-CN" altLang="en-US" sz="700" dirty="0">
                    <a:solidFill>
                      <a:srgbClr val="666666"/>
                    </a:solidFill>
                    <a:latin typeface="Arial" panose="020B0604020202020204" pitchFamily="34" charset="0"/>
                    <a:cs typeface="Arial" panose="020B0604020202020204" pitchFamily="34" charset="0"/>
                  </a:rPr>
                  <a:t>）</a:t>
                </a:r>
              </a:p>
            </p:txBody>
          </p:sp>
          <p:pic>
            <p:nvPicPr>
              <p:cNvPr id="18" name="图片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8007" y="3902070"/>
                <a:ext cx="419253" cy="419253"/>
              </a:xfrm>
              <a:prstGeom prst="rect">
                <a:avLst/>
              </a:prstGeom>
            </p:spPr>
          </p:pic>
        </p:grpSp>
      </p:grpSp>
      <p:grpSp>
        <p:nvGrpSpPr>
          <p:cNvPr id="106" name="组合 105"/>
          <p:cNvGrpSpPr/>
          <p:nvPr/>
        </p:nvGrpSpPr>
        <p:grpSpPr>
          <a:xfrm>
            <a:off x="3613502" y="2627415"/>
            <a:ext cx="2470055" cy="915885"/>
            <a:chOff x="3613502" y="2627415"/>
            <a:chExt cx="2470055" cy="915885"/>
          </a:xfrm>
        </p:grpSpPr>
        <p:grpSp>
          <p:nvGrpSpPr>
            <p:cNvPr id="104" name="组合 103"/>
            <p:cNvGrpSpPr/>
            <p:nvPr/>
          </p:nvGrpSpPr>
          <p:grpSpPr>
            <a:xfrm>
              <a:off x="5345906" y="2702262"/>
              <a:ext cx="737651" cy="133807"/>
              <a:chOff x="5345906" y="2702262"/>
              <a:chExt cx="737651" cy="133807"/>
            </a:xfrm>
          </p:grpSpPr>
          <p:sp>
            <p:nvSpPr>
              <p:cNvPr id="76" name="椭圆 75"/>
              <p:cNvSpPr/>
              <p:nvPr/>
            </p:nvSpPr>
            <p:spPr>
              <a:xfrm>
                <a:off x="6058357" y="2702262"/>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5" name="任意多边形 84"/>
              <p:cNvSpPr/>
              <p:nvPr/>
            </p:nvSpPr>
            <p:spPr>
              <a:xfrm>
                <a:off x="5345906" y="2714625"/>
                <a:ext cx="726281" cy="121444"/>
              </a:xfrm>
              <a:custGeom>
                <a:avLst/>
                <a:gdLst>
                  <a:gd name="connsiteX0" fmla="*/ 726281 w 726281"/>
                  <a:gd name="connsiteY0" fmla="*/ 0 h 121444"/>
                  <a:gd name="connsiteX1" fmla="*/ 609600 w 726281"/>
                  <a:gd name="connsiteY1" fmla="*/ 121444 h 121444"/>
                  <a:gd name="connsiteX2" fmla="*/ 0 w 726281"/>
                  <a:gd name="connsiteY2" fmla="*/ 121444 h 121444"/>
                </a:gdLst>
                <a:ahLst/>
                <a:cxnLst>
                  <a:cxn ang="0">
                    <a:pos x="connsiteX0" y="connsiteY0"/>
                  </a:cxn>
                  <a:cxn ang="0">
                    <a:pos x="connsiteX1" y="connsiteY1"/>
                  </a:cxn>
                  <a:cxn ang="0">
                    <a:pos x="connsiteX2" y="connsiteY2"/>
                  </a:cxn>
                </a:cxnLst>
                <a:rect l="l" t="t" r="r" b="b"/>
                <a:pathLst>
                  <a:path w="726281" h="121444">
                    <a:moveTo>
                      <a:pt x="726281" y="0"/>
                    </a:moveTo>
                    <a:lnTo>
                      <a:pt x="609600" y="121444"/>
                    </a:lnTo>
                    <a:lnTo>
                      <a:pt x="0" y="121444"/>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05" name="组合 104"/>
            <p:cNvGrpSpPr/>
            <p:nvPr/>
          </p:nvGrpSpPr>
          <p:grpSpPr>
            <a:xfrm>
              <a:off x="3613502" y="2627415"/>
              <a:ext cx="1758597" cy="915885"/>
              <a:chOff x="3613502" y="2627415"/>
              <a:chExt cx="1758597" cy="915885"/>
            </a:xfrm>
          </p:grpSpPr>
          <p:sp>
            <p:nvSpPr>
              <p:cNvPr id="55" name="圆角矩形 54"/>
              <p:cNvSpPr/>
              <p:nvPr/>
            </p:nvSpPr>
            <p:spPr>
              <a:xfrm>
                <a:off x="3641746" y="2643876"/>
                <a:ext cx="1730353" cy="899424"/>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4" name="文本框 23"/>
              <p:cNvSpPr txBox="1"/>
              <p:nvPr/>
            </p:nvSpPr>
            <p:spPr>
              <a:xfrm>
                <a:off x="3613502" y="2627415"/>
                <a:ext cx="100374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Netherlands</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35" name="文本框 34"/>
              <p:cNvSpPr txBox="1"/>
              <p:nvPr/>
            </p:nvSpPr>
            <p:spPr>
              <a:xfrm>
                <a:off x="4307588" y="3023335"/>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30%</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36" name="文本框 35"/>
              <p:cNvSpPr txBox="1"/>
              <p:nvPr/>
            </p:nvSpPr>
            <p:spPr>
              <a:xfrm>
                <a:off x="4875699" y="3020160"/>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15%</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45" name="文本框 44"/>
              <p:cNvSpPr txBox="1"/>
              <p:nvPr/>
            </p:nvSpPr>
            <p:spPr>
              <a:xfrm>
                <a:off x="4110260" y="3318703"/>
                <a:ext cx="1148378"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Residential</a:t>
                </a:r>
                <a:r>
                  <a:rPr lang="zh-CN" altLang="en-US" sz="700" dirty="0">
                    <a:solidFill>
                      <a:srgbClr val="666666"/>
                    </a:solidFill>
                    <a:latin typeface="Arial" panose="020B0604020202020204" pitchFamily="34" charset="0"/>
                    <a:cs typeface="Arial" panose="020B0604020202020204" pitchFamily="34" charset="0"/>
                  </a:rPr>
                  <a:t>）</a:t>
                </a:r>
              </a:p>
            </p:txBody>
          </p:sp>
          <p:sp>
            <p:nvSpPr>
              <p:cNvPr id="46" name="文本框 45"/>
              <p:cNvSpPr txBox="1"/>
              <p:nvPr/>
            </p:nvSpPr>
            <p:spPr>
              <a:xfrm>
                <a:off x="4795574" y="3318155"/>
                <a:ext cx="463064"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C&amp;I</a:t>
                </a:r>
                <a:r>
                  <a:rPr lang="zh-CN" altLang="en-US" sz="700" dirty="0">
                    <a:solidFill>
                      <a:srgbClr val="666666"/>
                    </a:solidFill>
                    <a:latin typeface="Arial" panose="020B0604020202020204" pitchFamily="34" charset="0"/>
                    <a:cs typeface="Arial" panose="020B0604020202020204" pitchFamily="34" charset="0"/>
                  </a:rPr>
                  <a:t>）</a:t>
                </a:r>
              </a:p>
            </p:txBody>
          </p:sp>
          <p:pic>
            <p:nvPicPr>
              <p:cNvPr id="68" name="图片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766" y="2920319"/>
                <a:ext cx="406452" cy="419253"/>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6497" y="2920319"/>
                <a:ext cx="419253" cy="419253"/>
              </a:xfrm>
              <a:prstGeom prst="rect">
                <a:avLst/>
              </a:prstGeom>
            </p:spPr>
          </p:pic>
        </p:grpSp>
      </p:grpSp>
      <p:grpSp>
        <p:nvGrpSpPr>
          <p:cNvPr id="109" name="组合 108"/>
          <p:cNvGrpSpPr/>
          <p:nvPr/>
        </p:nvGrpSpPr>
        <p:grpSpPr>
          <a:xfrm>
            <a:off x="4351690" y="1591742"/>
            <a:ext cx="2004775" cy="1201373"/>
            <a:chOff x="4351690" y="1591742"/>
            <a:chExt cx="2004775" cy="1201373"/>
          </a:xfrm>
        </p:grpSpPr>
        <p:grpSp>
          <p:nvGrpSpPr>
            <p:cNvPr id="108" name="组合 107"/>
            <p:cNvGrpSpPr/>
            <p:nvPr/>
          </p:nvGrpSpPr>
          <p:grpSpPr>
            <a:xfrm>
              <a:off x="5343525" y="1783556"/>
              <a:ext cx="1012940" cy="1009559"/>
              <a:chOff x="5343525" y="1783556"/>
              <a:chExt cx="1012940" cy="1009559"/>
            </a:xfrm>
          </p:grpSpPr>
          <p:sp>
            <p:nvSpPr>
              <p:cNvPr id="77" name="椭圆 76"/>
              <p:cNvSpPr/>
              <p:nvPr/>
            </p:nvSpPr>
            <p:spPr>
              <a:xfrm>
                <a:off x="6331265" y="2767915"/>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90" name="任意多边形 89"/>
              <p:cNvSpPr/>
              <p:nvPr/>
            </p:nvSpPr>
            <p:spPr>
              <a:xfrm>
                <a:off x="5343525" y="1783556"/>
                <a:ext cx="1000125" cy="995363"/>
              </a:xfrm>
              <a:custGeom>
                <a:avLst/>
                <a:gdLst>
                  <a:gd name="connsiteX0" fmla="*/ 1000125 w 1000125"/>
                  <a:gd name="connsiteY0" fmla="*/ 995363 h 995363"/>
                  <a:gd name="connsiteX1" fmla="*/ 0 w 1000125"/>
                  <a:gd name="connsiteY1" fmla="*/ 0 h 995363"/>
                </a:gdLst>
                <a:ahLst/>
                <a:cxnLst>
                  <a:cxn ang="0">
                    <a:pos x="connsiteX0" y="connsiteY0"/>
                  </a:cxn>
                  <a:cxn ang="0">
                    <a:pos x="connsiteX1" y="connsiteY1"/>
                  </a:cxn>
                </a:cxnLst>
                <a:rect l="l" t="t" r="r" b="b"/>
                <a:pathLst>
                  <a:path w="1000125" h="995363">
                    <a:moveTo>
                      <a:pt x="1000125" y="995363"/>
                    </a:moveTo>
                    <a:lnTo>
                      <a:pt x="0" y="0"/>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07" name="组合 106"/>
            <p:cNvGrpSpPr/>
            <p:nvPr/>
          </p:nvGrpSpPr>
          <p:grpSpPr>
            <a:xfrm>
              <a:off x="4351690" y="1591742"/>
              <a:ext cx="1020409" cy="753604"/>
              <a:chOff x="4351690" y="1591742"/>
              <a:chExt cx="1020409" cy="753604"/>
            </a:xfrm>
          </p:grpSpPr>
          <p:sp>
            <p:nvSpPr>
              <p:cNvPr id="54" name="圆角矩形 53"/>
              <p:cNvSpPr/>
              <p:nvPr/>
            </p:nvSpPr>
            <p:spPr>
              <a:xfrm>
                <a:off x="4362956" y="1611826"/>
                <a:ext cx="1009143" cy="733520"/>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5" name="文本框 24"/>
              <p:cNvSpPr txBox="1"/>
              <p:nvPr/>
            </p:nvSpPr>
            <p:spPr>
              <a:xfrm>
                <a:off x="4351690" y="1591742"/>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Czech</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37" name="文本框 36"/>
              <p:cNvSpPr txBox="1"/>
              <p:nvPr/>
            </p:nvSpPr>
            <p:spPr>
              <a:xfrm>
                <a:off x="4887604" y="1942492"/>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50%</a:t>
                </a:r>
                <a:endParaRPr lang="zh-CN" altLang="en-US" sz="800" dirty="0">
                  <a:solidFill>
                    <a:srgbClr val="E60012"/>
                  </a:solidFill>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62655" y="1837357"/>
                <a:ext cx="419253" cy="428855"/>
              </a:xfrm>
              <a:prstGeom prst="rect">
                <a:avLst/>
              </a:prstGeom>
            </p:spPr>
          </p:pic>
        </p:grpSp>
      </p:grpSp>
      <p:grpSp>
        <p:nvGrpSpPr>
          <p:cNvPr id="113" name="组合 112"/>
          <p:cNvGrpSpPr/>
          <p:nvPr/>
        </p:nvGrpSpPr>
        <p:grpSpPr>
          <a:xfrm>
            <a:off x="7089989" y="3151808"/>
            <a:ext cx="1063932" cy="1439225"/>
            <a:chOff x="7089989" y="3151808"/>
            <a:chExt cx="1063932" cy="1439225"/>
          </a:xfrm>
        </p:grpSpPr>
        <p:grpSp>
          <p:nvGrpSpPr>
            <p:cNvPr id="114" name="组合 113"/>
            <p:cNvGrpSpPr/>
            <p:nvPr/>
          </p:nvGrpSpPr>
          <p:grpSpPr>
            <a:xfrm>
              <a:off x="7173142" y="3151808"/>
              <a:ext cx="711370" cy="721912"/>
              <a:chOff x="7173142" y="3151808"/>
              <a:chExt cx="711370" cy="721912"/>
            </a:xfrm>
          </p:grpSpPr>
          <p:sp>
            <p:nvSpPr>
              <p:cNvPr id="79" name="椭圆 78"/>
              <p:cNvSpPr/>
              <p:nvPr/>
            </p:nvSpPr>
            <p:spPr>
              <a:xfrm>
                <a:off x="7173142" y="3151808"/>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6" name="任意多边形 85"/>
              <p:cNvSpPr/>
              <p:nvPr/>
            </p:nvSpPr>
            <p:spPr>
              <a:xfrm flipH="1">
                <a:off x="7182020" y="3164681"/>
                <a:ext cx="702492" cy="709039"/>
              </a:xfrm>
              <a:custGeom>
                <a:avLst/>
                <a:gdLst>
                  <a:gd name="connsiteX0" fmla="*/ 735806 w 735806"/>
                  <a:gd name="connsiteY0" fmla="*/ 0 h 735807"/>
                  <a:gd name="connsiteX1" fmla="*/ 0 w 735806"/>
                  <a:gd name="connsiteY1" fmla="*/ 735807 h 735807"/>
                </a:gdLst>
                <a:ahLst/>
                <a:cxnLst>
                  <a:cxn ang="0">
                    <a:pos x="connsiteX0" y="connsiteY0"/>
                  </a:cxn>
                  <a:cxn ang="0">
                    <a:pos x="connsiteX1" y="connsiteY1"/>
                  </a:cxn>
                </a:cxnLst>
                <a:rect l="l" t="t" r="r" b="b"/>
                <a:pathLst>
                  <a:path w="735806" h="735807">
                    <a:moveTo>
                      <a:pt x="735806" y="0"/>
                    </a:moveTo>
                    <a:lnTo>
                      <a:pt x="0" y="735807"/>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15" name="组合 114"/>
            <p:cNvGrpSpPr/>
            <p:nvPr/>
          </p:nvGrpSpPr>
          <p:grpSpPr>
            <a:xfrm>
              <a:off x="7089989" y="3865543"/>
              <a:ext cx="1063932" cy="725490"/>
              <a:chOff x="6353662" y="3865543"/>
              <a:chExt cx="1063932" cy="725490"/>
            </a:xfrm>
          </p:grpSpPr>
          <p:sp>
            <p:nvSpPr>
              <p:cNvPr id="60" name="圆角矩形 59"/>
              <p:cNvSpPr/>
              <p:nvPr/>
            </p:nvSpPr>
            <p:spPr>
              <a:xfrm>
                <a:off x="6376508" y="3865543"/>
                <a:ext cx="1041086" cy="725490"/>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6" name="文本框 25"/>
              <p:cNvSpPr txBox="1"/>
              <p:nvPr/>
            </p:nvSpPr>
            <p:spPr>
              <a:xfrm>
                <a:off x="6353662" y="3865543"/>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Turkey</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40" name="文本框 39"/>
              <p:cNvSpPr txBox="1"/>
              <p:nvPr/>
            </p:nvSpPr>
            <p:spPr>
              <a:xfrm>
                <a:off x="6931863" y="4192011"/>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20%</a:t>
                </a:r>
                <a:endParaRPr lang="zh-CN" altLang="en-US" sz="800" dirty="0">
                  <a:solidFill>
                    <a:srgbClr val="E60012"/>
                  </a:solidFill>
                  <a:latin typeface="Arial" panose="020B0604020202020204" pitchFamily="34" charset="0"/>
                  <a:cs typeface="Arial" panose="020B0604020202020204" pitchFamily="34" charset="0"/>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1337" y="4090887"/>
                <a:ext cx="412853" cy="422454"/>
              </a:xfrm>
              <a:prstGeom prst="rect">
                <a:avLst/>
              </a:prstGeom>
            </p:spPr>
          </p:pic>
        </p:grpSp>
      </p:grpSp>
      <p:grpSp>
        <p:nvGrpSpPr>
          <p:cNvPr id="118" name="组合 117"/>
          <p:cNvGrpSpPr/>
          <p:nvPr/>
        </p:nvGrpSpPr>
        <p:grpSpPr>
          <a:xfrm>
            <a:off x="6199810" y="2662443"/>
            <a:ext cx="3136981" cy="826715"/>
            <a:chOff x="6199810" y="2662443"/>
            <a:chExt cx="3136981" cy="826715"/>
          </a:xfrm>
        </p:grpSpPr>
        <p:grpSp>
          <p:nvGrpSpPr>
            <p:cNvPr id="111" name="组合 110"/>
            <p:cNvGrpSpPr/>
            <p:nvPr/>
          </p:nvGrpSpPr>
          <p:grpSpPr>
            <a:xfrm>
              <a:off x="6199810" y="2819835"/>
              <a:ext cx="1741659" cy="132915"/>
              <a:chOff x="6199810" y="2819835"/>
              <a:chExt cx="1741659" cy="132915"/>
            </a:xfrm>
          </p:grpSpPr>
          <p:sp>
            <p:nvSpPr>
              <p:cNvPr id="75" name="椭圆 74"/>
              <p:cNvSpPr/>
              <p:nvPr/>
            </p:nvSpPr>
            <p:spPr>
              <a:xfrm>
                <a:off x="6199810" y="2819835"/>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8" name="任意多边形 87"/>
              <p:cNvSpPr/>
              <p:nvPr/>
            </p:nvSpPr>
            <p:spPr>
              <a:xfrm>
                <a:off x="6210300" y="2831306"/>
                <a:ext cx="1731169" cy="121444"/>
              </a:xfrm>
              <a:custGeom>
                <a:avLst/>
                <a:gdLst>
                  <a:gd name="connsiteX0" fmla="*/ 0 w 1731169"/>
                  <a:gd name="connsiteY0" fmla="*/ 0 h 121444"/>
                  <a:gd name="connsiteX1" fmla="*/ 130969 w 1731169"/>
                  <a:gd name="connsiteY1" fmla="*/ 121444 h 121444"/>
                  <a:gd name="connsiteX2" fmla="*/ 1731169 w 1731169"/>
                  <a:gd name="connsiteY2" fmla="*/ 121444 h 121444"/>
                </a:gdLst>
                <a:ahLst/>
                <a:cxnLst>
                  <a:cxn ang="0">
                    <a:pos x="connsiteX0" y="connsiteY0"/>
                  </a:cxn>
                  <a:cxn ang="0">
                    <a:pos x="connsiteX1" y="connsiteY1"/>
                  </a:cxn>
                  <a:cxn ang="0">
                    <a:pos x="connsiteX2" y="connsiteY2"/>
                  </a:cxn>
                </a:cxnLst>
                <a:rect l="l" t="t" r="r" b="b"/>
                <a:pathLst>
                  <a:path w="1731169" h="121444">
                    <a:moveTo>
                      <a:pt x="0" y="0"/>
                    </a:moveTo>
                    <a:lnTo>
                      <a:pt x="130969" y="121444"/>
                    </a:lnTo>
                    <a:lnTo>
                      <a:pt x="1731169" y="121444"/>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17" name="组合 116"/>
            <p:cNvGrpSpPr/>
            <p:nvPr/>
          </p:nvGrpSpPr>
          <p:grpSpPr>
            <a:xfrm>
              <a:off x="7911084" y="2662443"/>
              <a:ext cx="1425707" cy="826715"/>
              <a:chOff x="7911084" y="2662443"/>
              <a:chExt cx="1425707" cy="826715"/>
            </a:xfrm>
          </p:grpSpPr>
          <p:sp>
            <p:nvSpPr>
              <p:cNvPr id="12" name="圆角矩形 11"/>
              <p:cNvSpPr/>
              <p:nvPr/>
            </p:nvSpPr>
            <p:spPr>
              <a:xfrm>
                <a:off x="7931887" y="2677720"/>
                <a:ext cx="1257838" cy="811438"/>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2" name="文本框 31"/>
              <p:cNvSpPr txBox="1"/>
              <p:nvPr/>
            </p:nvSpPr>
            <p:spPr>
              <a:xfrm>
                <a:off x="7911084" y="2662443"/>
                <a:ext cx="790482"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Germany</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39" name="文本框 38"/>
              <p:cNvSpPr txBox="1"/>
              <p:nvPr/>
            </p:nvSpPr>
            <p:spPr>
              <a:xfrm>
                <a:off x="8701566" y="2980691"/>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20%</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49" name="文本框 48"/>
              <p:cNvSpPr txBox="1"/>
              <p:nvPr/>
            </p:nvSpPr>
            <p:spPr>
              <a:xfrm>
                <a:off x="8558609" y="3263038"/>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Storage</a:t>
                </a:r>
                <a:r>
                  <a:rPr lang="zh-CN" altLang="en-US" sz="700" dirty="0">
                    <a:solidFill>
                      <a:srgbClr val="666666"/>
                    </a:solidFill>
                    <a:latin typeface="Arial" panose="020B0604020202020204" pitchFamily="34" charset="0"/>
                    <a:cs typeface="Arial" panose="020B0604020202020204" pitchFamily="34" charset="0"/>
                  </a:rPr>
                  <a:t>）</a:t>
                </a:r>
              </a:p>
            </p:txBody>
          </p:sp>
        </p:grpSp>
      </p:grpSp>
      <p:grpSp>
        <p:nvGrpSpPr>
          <p:cNvPr id="120" name="组合 119"/>
          <p:cNvGrpSpPr/>
          <p:nvPr/>
        </p:nvGrpSpPr>
        <p:grpSpPr>
          <a:xfrm>
            <a:off x="6481739" y="1668241"/>
            <a:ext cx="2835488" cy="1027047"/>
            <a:chOff x="6481739" y="1668241"/>
            <a:chExt cx="2835488" cy="1027047"/>
          </a:xfrm>
        </p:grpSpPr>
        <p:grpSp>
          <p:nvGrpSpPr>
            <p:cNvPr id="110" name="组合 109"/>
            <p:cNvGrpSpPr/>
            <p:nvPr/>
          </p:nvGrpSpPr>
          <p:grpSpPr>
            <a:xfrm>
              <a:off x="6481739" y="1950244"/>
              <a:ext cx="1474017" cy="745044"/>
              <a:chOff x="6481739" y="1950244"/>
              <a:chExt cx="1474017" cy="745044"/>
            </a:xfrm>
          </p:grpSpPr>
          <p:sp>
            <p:nvSpPr>
              <p:cNvPr id="78" name="椭圆 77"/>
              <p:cNvSpPr/>
              <p:nvPr/>
            </p:nvSpPr>
            <p:spPr>
              <a:xfrm>
                <a:off x="6481739" y="2670088"/>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89" name="任意多边形 88"/>
              <p:cNvSpPr/>
              <p:nvPr/>
            </p:nvSpPr>
            <p:spPr>
              <a:xfrm>
                <a:off x="6496050" y="1950244"/>
                <a:ext cx="1459706" cy="731044"/>
              </a:xfrm>
              <a:custGeom>
                <a:avLst/>
                <a:gdLst>
                  <a:gd name="connsiteX0" fmla="*/ 0 w 1459706"/>
                  <a:gd name="connsiteY0" fmla="*/ 731044 h 731044"/>
                  <a:gd name="connsiteX1" fmla="*/ 723900 w 1459706"/>
                  <a:gd name="connsiteY1" fmla="*/ 0 h 731044"/>
                  <a:gd name="connsiteX2" fmla="*/ 1459706 w 1459706"/>
                  <a:gd name="connsiteY2" fmla="*/ 0 h 731044"/>
                </a:gdLst>
                <a:ahLst/>
                <a:cxnLst>
                  <a:cxn ang="0">
                    <a:pos x="connsiteX0" y="connsiteY0"/>
                  </a:cxn>
                  <a:cxn ang="0">
                    <a:pos x="connsiteX1" y="connsiteY1"/>
                  </a:cxn>
                  <a:cxn ang="0">
                    <a:pos x="connsiteX2" y="connsiteY2"/>
                  </a:cxn>
                </a:cxnLst>
                <a:rect l="l" t="t" r="r" b="b"/>
                <a:pathLst>
                  <a:path w="1459706" h="731044">
                    <a:moveTo>
                      <a:pt x="0" y="731044"/>
                    </a:moveTo>
                    <a:lnTo>
                      <a:pt x="723900" y="0"/>
                    </a:lnTo>
                    <a:lnTo>
                      <a:pt x="1459706" y="0"/>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19" name="组合 118"/>
            <p:cNvGrpSpPr/>
            <p:nvPr/>
          </p:nvGrpSpPr>
          <p:grpSpPr>
            <a:xfrm>
              <a:off x="7911084" y="1668241"/>
              <a:ext cx="1406143" cy="820792"/>
              <a:chOff x="7911084" y="1668241"/>
              <a:chExt cx="1406143" cy="820792"/>
            </a:xfrm>
          </p:grpSpPr>
          <p:sp>
            <p:nvSpPr>
              <p:cNvPr id="59" name="圆角矩形 58"/>
              <p:cNvSpPr/>
              <p:nvPr/>
            </p:nvSpPr>
            <p:spPr>
              <a:xfrm>
                <a:off x="7931887" y="1677595"/>
                <a:ext cx="1257838" cy="811438"/>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3" name="文本框 32"/>
              <p:cNvSpPr txBox="1"/>
              <p:nvPr/>
            </p:nvSpPr>
            <p:spPr>
              <a:xfrm>
                <a:off x="7911084" y="1668241"/>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Poland</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38" name="文本框 37"/>
              <p:cNvSpPr txBox="1"/>
              <p:nvPr/>
            </p:nvSpPr>
            <p:spPr>
              <a:xfrm>
                <a:off x="8701567" y="1975804"/>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15%</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50" name="文本框 49"/>
              <p:cNvSpPr txBox="1"/>
              <p:nvPr/>
            </p:nvSpPr>
            <p:spPr>
              <a:xfrm>
                <a:off x="8539045" y="2273061"/>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Rooftop</a:t>
                </a:r>
                <a:r>
                  <a:rPr lang="zh-CN" altLang="en-US" sz="700" dirty="0">
                    <a:solidFill>
                      <a:srgbClr val="666666"/>
                    </a:solidFill>
                    <a:latin typeface="Arial" panose="020B0604020202020204" pitchFamily="34" charset="0"/>
                    <a:cs typeface="Arial" panose="020B0604020202020204" pitchFamily="34" charset="0"/>
                  </a:rPr>
                  <a:t>）</a:t>
                </a:r>
              </a:p>
            </p:txBody>
          </p:sp>
          <p:pic>
            <p:nvPicPr>
              <p:cNvPr id="69" name="图片 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3265" y="1869679"/>
                <a:ext cx="406452" cy="419253"/>
              </a:xfrm>
              <a:prstGeom prst="rect">
                <a:avLst/>
              </a:prstGeom>
            </p:spPr>
          </p:pic>
        </p:grpSp>
      </p:grpSp>
      <p:grpSp>
        <p:nvGrpSpPr>
          <p:cNvPr id="121" name="组合 120"/>
          <p:cNvGrpSpPr/>
          <p:nvPr/>
        </p:nvGrpSpPr>
        <p:grpSpPr>
          <a:xfrm>
            <a:off x="9070181" y="5014913"/>
            <a:ext cx="441071" cy="354450"/>
            <a:chOff x="9070181" y="5014913"/>
            <a:chExt cx="441071" cy="354450"/>
          </a:xfrm>
        </p:grpSpPr>
        <p:sp>
          <p:nvSpPr>
            <p:cNvPr id="83" name="椭圆 82"/>
            <p:cNvSpPr/>
            <p:nvPr/>
          </p:nvSpPr>
          <p:spPr>
            <a:xfrm>
              <a:off x="9486052" y="5344163"/>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1" name="任意多边形 90"/>
            <p:cNvSpPr/>
            <p:nvPr/>
          </p:nvSpPr>
          <p:spPr>
            <a:xfrm>
              <a:off x="9070181" y="5014913"/>
              <a:ext cx="428625" cy="338137"/>
            </a:xfrm>
            <a:custGeom>
              <a:avLst/>
              <a:gdLst>
                <a:gd name="connsiteX0" fmla="*/ 428625 w 428625"/>
                <a:gd name="connsiteY0" fmla="*/ 338137 h 338137"/>
                <a:gd name="connsiteX1" fmla="*/ 88107 w 428625"/>
                <a:gd name="connsiteY1" fmla="*/ 0 h 338137"/>
                <a:gd name="connsiteX2" fmla="*/ 0 w 428625"/>
                <a:gd name="connsiteY2" fmla="*/ 0 h 338137"/>
              </a:gdLst>
              <a:ahLst/>
              <a:cxnLst>
                <a:cxn ang="0">
                  <a:pos x="connsiteX0" y="connsiteY0"/>
                </a:cxn>
                <a:cxn ang="0">
                  <a:pos x="connsiteX1" y="connsiteY1"/>
                </a:cxn>
                <a:cxn ang="0">
                  <a:pos x="connsiteX2" y="connsiteY2"/>
                </a:cxn>
              </a:cxnLst>
              <a:rect l="l" t="t" r="r" b="b"/>
              <a:pathLst>
                <a:path w="428625" h="338137">
                  <a:moveTo>
                    <a:pt x="428625" y="338137"/>
                  </a:moveTo>
                  <a:lnTo>
                    <a:pt x="88107" y="0"/>
                  </a:lnTo>
                  <a:lnTo>
                    <a:pt x="0" y="0"/>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2" name="组合 121"/>
          <p:cNvGrpSpPr/>
          <p:nvPr/>
        </p:nvGrpSpPr>
        <p:grpSpPr>
          <a:xfrm>
            <a:off x="7815748" y="4773463"/>
            <a:ext cx="1403414" cy="828806"/>
            <a:chOff x="7815748" y="4650848"/>
            <a:chExt cx="1403414" cy="828806"/>
          </a:xfrm>
        </p:grpSpPr>
        <p:sp>
          <p:nvSpPr>
            <p:cNvPr id="62" name="圆角矩形 61"/>
            <p:cNvSpPr/>
            <p:nvPr/>
          </p:nvSpPr>
          <p:spPr>
            <a:xfrm>
              <a:off x="7829494" y="4668216"/>
              <a:ext cx="1257838" cy="811438"/>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31" name="文本框 30"/>
            <p:cNvSpPr txBox="1"/>
            <p:nvPr/>
          </p:nvSpPr>
          <p:spPr>
            <a:xfrm>
              <a:off x="7815748" y="4650848"/>
              <a:ext cx="985351"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Australia</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41" name="文本框 40"/>
            <p:cNvSpPr txBox="1"/>
            <p:nvPr/>
          </p:nvSpPr>
          <p:spPr>
            <a:xfrm>
              <a:off x="8586671" y="4964384"/>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30%</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48" name="文本框 47"/>
            <p:cNvSpPr txBox="1"/>
            <p:nvPr/>
          </p:nvSpPr>
          <p:spPr>
            <a:xfrm>
              <a:off x="8440980" y="5257431"/>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Rooftop</a:t>
              </a:r>
              <a:r>
                <a:rPr lang="zh-CN" altLang="en-US" sz="700" dirty="0">
                  <a:solidFill>
                    <a:srgbClr val="666666"/>
                  </a:solidFill>
                  <a:latin typeface="Arial" panose="020B0604020202020204" pitchFamily="34" charset="0"/>
                  <a:cs typeface="Arial" panose="020B0604020202020204" pitchFamily="34" charset="0"/>
                </a:rPr>
                <a:t>）</a:t>
              </a:r>
            </a:p>
          </p:txBody>
        </p:sp>
        <p:pic>
          <p:nvPicPr>
            <p:cNvPr id="70" name="图片 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68133" y="4859478"/>
              <a:ext cx="419253" cy="419253"/>
            </a:xfrm>
            <a:prstGeom prst="rect">
              <a:avLst/>
            </a:prstGeom>
          </p:spPr>
        </p:pic>
      </p:grpSp>
      <p:grpSp>
        <p:nvGrpSpPr>
          <p:cNvPr id="30" name="组合 29"/>
          <p:cNvGrpSpPr/>
          <p:nvPr/>
        </p:nvGrpSpPr>
        <p:grpSpPr>
          <a:xfrm>
            <a:off x="4973945" y="5091190"/>
            <a:ext cx="1673651" cy="847647"/>
            <a:chOff x="4973945" y="5091190"/>
            <a:chExt cx="1673651" cy="847647"/>
          </a:xfrm>
        </p:grpSpPr>
        <p:grpSp>
          <p:nvGrpSpPr>
            <p:cNvPr id="134" name="组合 133"/>
            <p:cNvGrpSpPr/>
            <p:nvPr/>
          </p:nvGrpSpPr>
          <p:grpSpPr>
            <a:xfrm>
              <a:off x="5930993" y="5091190"/>
              <a:ext cx="716603" cy="721912"/>
              <a:chOff x="6481739" y="3151808"/>
              <a:chExt cx="716603" cy="721912"/>
            </a:xfrm>
          </p:grpSpPr>
          <p:sp>
            <p:nvSpPr>
              <p:cNvPr id="140" name="椭圆 139"/>
              <p:cNvSpPr/>
              <p:nvPr/>
            </p:nvSpPr>
            <p:spPr>
              <a:xfrm>
                <a:off x="7173142" y="3151808"/>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41" name="任意多边形 140"/>
              <p:cNvSpPr/>
              <p:nvPr/>
            </p:nvSpPr>
            <p:spPr>
              <a:xfrm>
                <a:off x="6481739" y="3164681"/>
                <a:ext cx="702492" cy="709039"/>
              </a:xfrm>
              <a:custGeom>
                <a:avLst/>
                <a:gdLst>
                  <a:gd name="connsiteX0" fmla="*/ 735806 w 735806"/>
                  <a:gd name="connsiteY0" fmla="*/ 0 h 735807"/>
                  <a:gd name="connsiteX1" fmla="*/ 0 w 735806"/>
                  <a:gd name="connsiteY1" fmla="*/ 735807 h 735807"/>
                </a:gdLst>
                <a:ahLst/>
                <a:cxnLst>
                  <a:cxn ang="0">
                    <a:pos x="connsiteX0" y="connsiteY0"/>
                  </a:cxn>
                  <a:cxn ang="0">
                    <a:pos x="connsiteX1" y="connsiteY1"/>
                  </a:cxn>
                </a:cxnLst>
                <a:rect l="l" t="t" r="r" b="b"/>
                <a:pathLst>
                  <a:path w="735806" h="735807">
                    <a:moveTo>
                      <a:pt x="735806" y="0"/>
                    </a:moveTo>
                    <a:lnTo>
                      <a:pt x="0" y="735807"/>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sp>
          <p:nvSpPr>
            <p:cNvPr id="136" name="圆角矩形 135"/>
            <p:cNvSpPr/>
            <p:nvPr/>
          </p:nvSpPr>
          <p:spPr>
            <a:xfrm>
              <a:off x="4996791" y="5108398"/>
              <a:ext cx="1287796" cy="830439"/>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37" name="文本框 136"/>
            <p:cNvSpPr txBox="1"/>
            <p:nvPr/>
          </p:nvSpPr>
          <p:spPr>
            <a:xfrm>
              <a:off x="4973945" y="5108399"/>
              <a:ext cx="1043752"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South Africa</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138" name="文本框 137"/>
            <p:cNvSpPr txBox="1"/>
            <p:nvPr/>
          </p:nvSpPr>
          <p:spPr>
            <a:xfrm>
              <a:off x="5798180" y="5434867"/>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10%</a:t>
              </a:r>
              <a:endParaRPr lang="zh-CN" altLang="en-US" sz="800" dirty="0">
                <a:solidFill>
                  <a:srgbClr val="E60012"/>
                </a:solidFill>
                <a:latin typeface="Arial" panose="020B0604020202020204" pitchFamily="34" charset="0"/>
                <a:cs typeface="Arial" panose="020B0604020202020204" pitchFamily="34" charset="0"/>
              </a:endParaRPr>
            </a:p>
          </p:txBody>
        </p:sp>
      </p:grpSp>
      <p:sp>
        <p:nvSpPr>
          <p:cNvPr id="133" name="文本框 132"/>
          <p:cNvSpPr txBox="1"/>
          <p:nvPr/>
        </p:nvSpPr>
        <p:spPr>
          <a:xfrm>
            <a:off x="5645452" y="5719730"/>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rPr>
              <a:t>（</a:t>
            </a:r>
            <a:r>
              <a:rPr lang="en-US" altLang="zh-CN" sz="700" dirty="0">
                <a:solidFill>
                  <a:srgbClr val="666666"/>
                </a:solidFill>
                <a:latin typeface="Arial" panose="020B0604020202020204" pitchFamily="34" charset="0"/>
              </a:rPr>
              <a:t>Storage</a:t>
            </a:r>
            <a:r>
              <a:rPr lang="zh-CN" altLang="en-US" sz="700" dirty="0">
                <a:solidFill>
                  <a:srgbClr val="666666"/>
                </a:solidFill>
                <a:latin typeface="Arial" panose="020B0604020202020204" pitchFamily="34" charset="0"/>
              </a:rPr>
              <a:t>）</a:t>
            </a:r>
          </a:p>
        </p:txBody>
      </p:sp>
      <p:pic>
        <p:nvPicPr>
          <p:cNvPr id="139" name="图片 1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5981" y="435093"/>
            <a:ext cx="1336500" cy="198000"/>
          </a:xfrm>
          <a:prstGeom prst="rect">
            <a:avLst/>
          </a:prstGeom>
        </p:spPr>
      </p:pic>
      <p:pic>
        <p:nvPicPr>
          <p:cNvPr id="145" name="图片 14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83273" y="5318719"/>
            <a:ext cx="409652" cy="419253"/>
          </a:xfrm>
          <a:prstGeom prst="rect">
            <a:avLst/>
          </a:prstGeom>
        </p:spPr>
      </p:pic>
      <p:pic>
        <p:nvPicPr>
          <p:cNvPr id="147" name="图片 1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3649" y="2871915"/>
            <a:ext cx="412853" cy="422454"/>
          </a:xfrm>
          <a:prstGeom prst="rect">
            <a:avLst/>
          </a:prstGeom>
        </p:spPr>
      </p:pic>
      <p:grpSp>
        <p:nvGrpSpPr>
          <p:cNvPr id="193" name="组合 192"/>
          <p:cNvGrpSpPr/>
          <p:nvPr/>
        </p:nvGrpSpPr>
        <p:grpSpPr>
          <a:xfrm>
            <a:off x="8287552" y="3924213"/>
            <a:ext cx="2580473" cy="1623266"/>
            <a:chOff x="8287552" y="3924213"/>
            <a:chExt cx="2580473" cy="1623266"/>
          </a:xfrm>
        </p:grpSpPr>
        <p:sp>
          <p:nvSpPr>
            <p:cNvPr id="192" name="任意多边形 191"/>
            <p:cNvSpPr/>
            <p:nvPr/>
          </p:nvSpPr>
          <p:spPr>
            <a:xfrm>
              <a:off x="8301446" y="3935186"/>
              <a:ext cx="1528354" cy="1165860"/>
            </a:xfrm>
            <a:custGeom>
              <a:avLst/>
              <a:gdLst>
                <a:gd name="connsiteX0" fmla="*/ 0 w 1528354"/>
                <a:gd name="connsiteY0" fmla="*/ 0 h 1165860"/>
                <a:gd name="connsiteX1" fmla="*/ 1165860 w 1528354"/>
                <a:gd name="connsiteY1" fmla="*/ 1165860 h 1165860"/>
                <a:gd name="connsiteX2" fmla="*/ 1528354 w 1528354"/>
                <a:gd name="connsiteY2" fmla="*/ 1165860 h 1165860"/>
              </a:gdLst>
              <a:ahLst/>
              <a:cxnLst>
                <a:cxn ang="0">
                  <a:pos x="connsiteX0" y="connsiteY0"/>
                </a:cxn>
                <a:cxn ang="0">
                  <a:pos x="connsiteX1" y="connsiteY1"/>
                </a:cxn>
                <a:cxn ang="0">
                  <a:pos x="connsiteX2" y="connsiteY2"/>
                </a:cxn>
              </a:cxnLst>
              <a:rect l="l" t="t" r="r" b="b"/>
              <a:pathLst>
                <a:path w="1528354" h="1165860">
                  <a:moveTo>
                    <a:pt x="0" y="0"/>
                  </a:moveTo>
                  <a:lnTo>
                    <a:pt x="1165860" y="1165860"/>
                  </a:lnTo>
                  <a:lnTo>
                    <a:pt x="1528354" y="1165860"/>
                  </a:lnTo>
                </a:path>
              </a:pathLst>
            </a:custGeom>
            <a:noFill/>
            <a:ln w="635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26" name="组合 125"/>
            <p:cNvGrpSpPr/>
            <p:nvPr/>
          </p:nvGrpSpPr>
          <p:grpSpPr>
            <a:xfrm>
              <a:off x="8287552" y="3924213"/>
              <a:ext cx="2580473" cy="1623266"/>
              <a:chOff x="8287552" y="3419996"/>
              <a:chExt cx="2580473" cy="1623266"/>
            </a:xfrm>
          </p:grpSpPr>
          <p:sp>
            <p:nvSpPr>
              <p:cNvPr id="80" name="椭圆 79"/>
              <p:cNvSpPr/>
              <p:nvPr/>
            </p:nvSpPr>
            <p:spPr>
              <a:xfrm>
                <a:off x="8287552" y="3419996"/>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25" name="组合 124"/>
              <p:cNvGrpSpPr/>
              <p:nvPr/>
            </p:nvGrpSpPr>
            <p:grpSpPr>
              <a:xfrm>
                <a:off x="9803640" y="4305283"/>
                <a:ext cx="1064385" cy="737979"/>
                <a:chOff x="9803640" y="4305283"/>
                <a:chExt cx="1064385" cy="737979"/>
              </a:xfrm>
            </p:grpSpPr>
            <p:sp>
              <p:nvSpPr>
                <p:cNvPr id="64" name="圆角矩形 63"/>
                <p:cNvSpPr/>
                <p:nvPr/>
              </p:nvSpPr>
              <p:spPr>
                <a:xfrm>
                  <a:off x="9826570" y="4331257"/>
                  <a:ext cx="1041455" cy="712005"/>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2" name="文本框 20"/>
                <p:cNvSpPr txBox="1"/>
                <p:nvPr/>
              </p:nvSpPr>
              <p:spPr>
                <a:xfrm>
                  <a:off x="9803640" y="4305283"/>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India</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43" name="文本框 21"/>
                <p:cNvSpPr txBox="1"/>
                <p:nvPr/>
              </p:nvSpPr>
              <p:spPr>
                <a:xfrm>
                  <a:off x="10365381" y="4654425"/>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20%</a:t>
                  </a:r>
                  <a:endParaRPr lang="zh-CN" altLang="en-US" sz="800" dirty="0">
                    <a:solidFill>
                      <a:srgbClr val="E60012"/>
                    </a:solidFill>
                    <a:latin typeface="Arial" panose="020B0604020202020204" pitchFamily="34" charset="0"/>
                    <a:cs typeface="Arial" panose="020B0604020202020204" pitchFamily="34" charset="0"/>
                  </a:endParaRPr>
                </a:p>
              </p:txBody>
            </p:sp>
            <p:pic>
              <p:nvPicPr>
                <p:cNvPr id="67" name="图片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1365" y="4550920"/>
                  <a:ext cx="412853" cy="422454"/>
                </a:xfrm>
                <a:prstGeom prst="rect">
                  <a:avLst/>
                </a:prstGeom>
              </p:spPr>
            </p:pic>
          </p:grpSp>
        </p:grpSp>
      </p:grpSp>
      <p:grpSp>
        <p:nvGrpSpPr>
          <p:cNvPr id="196" name="组合 195"/>
          <p:cNvGrpSpPr/>
          <p:nvPr/>
        </p:nvGrpSpPr>
        <p:grpSpPr>
          <a:xfrm>
            <a:off x="9104614" y="3835733"/>
            <a:ext cx="1960356" cy="887257"/>
            <a:chOff x="9104614" y="3835733"/>
            <a:chExt cx="1960356" cy="887257"/>
          </a:xfrm>
        </p:grpSpPr>
        <p:sp>
          <p:nvSpPr>
            <p:cNvPr id="195" name="任意多边形 194"/>
            <p:cNvSpPr/>
            <p:nvPr/>
          </p:nvSpPr>
          <p:spPr>
            <a:xfrm>
              <a:off x="9114608" y="3843746"/>
              <a:ext cx="721723" cy="437605"/>
            </a:xfrm>
            <a:custGeom>
              <a:avLst/>
              <a:gdLst>
                <a:gd name="connsiteX0" fmla="*/ 0 w 721723"/>
                <a:gd name="connsiteY0" fmla="*/ 0 h 437605"/>
                <a:gd name="connsiteX1" fmla="*/ 437605 w 721723"/>
                <a:gd name="connsiteY1" fmla="*/ 437605 h 437605"/>
                <a:gd name="connsiteX2" fmla="*/ 721723 w 721723"/>
                <a:gd name="connsiteY2" fmla="*/ 437605 h 437605"/>
              </a:gdLst>
              <a:ahLst/>
              <a:cxnLst>
                <a:cxn ang="0">
                  <a:pos x="connsiteX0" y="connsiteY0"/>
                </a:cxn>
                <a:cxn ang="0">
                  <a:pos x="connsiteX1" y="connsiteY1"/>
                </a:cxn>
                <a:cxn ang="0">
                  <a:pos x="connsiteX2" y="connsiteY2"/>
                </a:cxn>
              </a:cxnLst>
              <a:rect l="l" t="t" r="r" b="b"/>
              <a:pathLst>
                <a:path w="721723" h="437605">
                  <a:moveTo>
                    <a:pt x="0" y="0"/>
                  </a:moveTo>
                  <a:lnTo>
                    <a:pt x="437605" y="437605"/>
                  </a:lnTo>
                  <a:lnTo>
                    <a:pt x="721723" y="437605"/>
                  </a:lnTo>
                </a:path>
              </a:pathLst>
            </a:custGeom>
            <a:noFill/>
            <a:ln w="635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29" name="组合 128"/>
            <p:cNvGrpSpPr/>
            <p:nvPr/>
          </p:nvGrpSpPr>
          <p:grpSpPr>
            <a:xfrm>
              <a:off x="9104614" y="3835733"/>
              <a:ext cx="1960356" cy="887257"/>
              <a:chOff x="9104614" y="3327880"/>
              <a:chExt cx="1960356" cy="887257"/>
            </a:xfrm>
          </p:grpSpPr>
          <p:sp>
            <p:nvSpPr>
              <p:cNvPr id="81" name="椭圆 80"/>
              <p:cNvSpPr/>
              <p:nvPr/>
            </p:nvSpPr>
            <p:spPr>
              <a:xfrm>
                <a:off x="9104614" y="3327880"/>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28" name="组合 127"/>
              <p:cNvGrpSpPr/>
              <p:nvPr/>
            </p:nvGrpSpPr>
            <p:grpSpPr>
              <a:xfrm>
                <a:off x="9817287" y="3469777"/>
                <a:ext cx="1247683" cy="745360"/>
                <a:chOff x="9817287" y="3469777"/>
                <a:chExt cx="1247683" cy="745360"/>
              </a:xfrm>
            </p:grpSpPr>
            <p:sp>
              <p:nvSpPr>
                <p:cNvPr id="63" name="圆角矩形 62"/>
                <p:cNvSpPr/>
                <p:nvPr/>
              </p:nvSpPr>
              <p:spPr>
                <a:xfrm>
                  <a:off x="9826570" y="3488295"/>
                  <a:ext cx="1238400" cy="726842"/>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44" name="文本框 20"/>
                <p:cNvSpPr txBox="1"/>
                <p:nvPr/>
              </p:nvSpPr>
              <p:spPr>
                <a:xfrm>
                  <a:off x="9817287" y="3469777"/>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Vietnam</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51" name="文本框 21"/>
                <p:cNvSpPr txBox="1"/>
                <p:nvPr/>
              </p:nvSpPr>
              <p:spPr>
                <a:xfrm>
                  <a:off x="10597818" y="3816491"/>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7%</a:t>
                  </a:r>
                  <a:endParaRPr lang="zh-CN" altLang="en-US" sz="800" dirty="0">
                    <a:solidFill>
                      <a:srgbClr val="E60012"/>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58266" y="3715646"/>
                  <a:ext cx="406452" cy="419253"/>
                </a:xfrm>
                <a:prstGeom prst="rect">
                  <a:avLst/>
                </a:prstGeom>
              </p:spPr>
            </p:pic>
          </p:grpSp>
        </p:grpSp>
      </p:grpSp>
      <p:grpSp>
        <p:nvGrpSpPr>
          <p:cNvPr id="198" name="组合 197"/>
          <p:cNvGrpSpPr/>
          <p:nvPr/>
        </p:nvGrpSpPr>
        <p:grpSpPr>
          <a:xfrm>
            <a:off x="9468031" y="3070124"/>
            <a:ext cx="1746085" cy="827778"/>
            <a:chOff x="9468031" y="3070124"/>
            <a:chExt cx="1746085" cy="827778"/>
          </a:xfrm>
        </p:grpSpPr>
        <p:sp>
          <p:nvSpPr>
            <p:cNvPr id="194" name="任意多边形 193"/>
            <p:cNvSpPr/>
            <p:nvPr/>
          </p:nvSpPr>
          <p:spPr>
            <a:xfrm>
              <a:off x="9480369" y="3686991"/>
              <a:ext cx="355962" cy="0"/>
            </a:xfrm>
            <a:custGeom>
              <a:avLst/>
              <a:gdLst>
                <a:gd name="connsiteX0" fmla="*/ 0 w 355962"/>
                <a:gd name="connsiteY0" fmla="*/ 0 h 0"/>
                <a:gd name="connsiteX1" fmla="*/ 355962 w 355962"/>
                <a:gd name="connsiteY1" fmla="*/ 0 h 0"/>
              </a:gdLst>
              <a:ahLst/>
              <a:cxnLst>
                <a:cxn ang="0">
                  <a:pos x="connsiteX0" y="connsiteY0"/>
                </a:cxn>
                <a:cxn ang="0">
                  <a:pos x="connsiteX1" y="connsiteY1"/>
                </a:cxn>
              </a:cxnLst>
              <a:rect l="l" t="t" r="r" b="b"/>
              <a:pathLst>
                <a:path w="355962">
                  <a:moveTo>
                    <a:pt x="0" y="0"/>
                  </a:moveTo>
                  <a:lnTo>
                    <a:pt x="355962" y="0"/>
                  </a:lnTo>
                </a:path>
              </a:pathLst>
            </a:custGeom>
            <a:noFill/>
            <a:ln w="635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52" name="组合 51"/>
            <p:cNvGrpSpPr/>
            <p:nvPr/>
          </p:nvGrpSpPr>
          <p:grpSpPr>
            <a:xfrm>
              <a:off x="9468031" y="3070124"/>
              <a:ext cx="1746085" cy="827778"/>
              <a:chOff x="9468031" y="3070124"/>
              <a:chExt cx="1746085" cy="827778"/>
            </a:xfrm>
          </p:grpSpPr>
          <p:grpSp>
            <p:nvGrpSpPr>
              <p:cNvPr id="19" name="组合 18"/>
              <p:cNvGrpSpPr/>
              <p:nvPr/>
            </p:nvGrpSpPr>
            <p:grpSpPr>
              <a:xfrm>
                <a:off x="9824720" y="3070124"/>
                <a:ext cx="1389396" cy="827778"/>
                <a:chOff x="9824720" y="2572863"/>
                <a:chExt cx="1389396" cy="827778"/>
              </a:xfrm>
            </p:grpSpPr>
            <p:grpSp>
              <p:nvGrpSpPr>
                <p:cNvPr id="160" name="组合 159"/>
                <p:cNvGrpSpPr/>
                <p:nvPr/>
              </p:nvGrpSpPr>
              <p:grpSpPr>
                <a:xfrm>
                  <a:off x="9824720" y="2572863"/>
                  <a:ext cx="1389396" cy="827778"/>
                  <a:chOff x="3630169" y="3708503"/>
                  <a:chExt cx="1389396" cy="827778"/>
                </a:xfrm>
              </p:grpSpPr>
              <p:sp>
                <p:nvSpPr>
                  <p:cNvPr id="161" name="圆角矩形 160"/>
                  <p:cNvSpPr/>
                  <p:nvPr/>
                </p:nvSpPr>
                <p:spPr>
                  <a:xfrm>
                    <a:off x="3641747" y="3727345"/>
                    <a:ext cx="1245858" cy="808936"/>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62" name="文本框 161"/>
                  <p:cNvSpPr txBox="1"/>
                  <p:nvPr/>
                </p:nvSpPr>
                <p:spPr>
                  <a:xfrm>
                    <a:off x="3630169" y="3708503"/>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China</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163" name="文本框 162"/>
                  <p:cNvSpPr txBox="1"/>
                  <p:nvPr/>
                </p:nvSpPr>
                <p:spPr>
                  <a:xfrm>
                    <a:off x="4403904" y="4010752"/>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20%</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168" name="文本框 167"/>
                  <p:cNvSpPr txBox="1"/>
                  <p:nvPr/>
                </p:nvSpPr>
                <p:spPr>
                  <a:xfrm>
                    <a:off x="4241383" y="4299733"/>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Rooftop</a:t>
                    </a:r>
                    <a:r>
                      <a:rPr lang="zh-CN" altLang="en-US" sz="700" dirty="0">
                        <a:solidFill>
                          <a:srgbClr val="666666"/>
                        </a:solidFill>
                        <a:latin typeface="Arial" panose="020B0604020202020204" pitchFamily="34" charset="0"/>
                        <a:cs typeface="Arial" panose="020B0604020202020204" pitchFamily="34" charset="0"/>
                      </a:rPr>
                      <a:t>）</a:t>
                    </a:r>
                  </a:p>
                </p:txBody>
              </p:sp>
            </p:grpSp>
            <p:pic>
              <p:nvPicPr>
                <p:cNvPr id="172" name="图片 1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69404" y="2764288"/>
                  <a:ext cx="412853" cy="422454"/>
                </a:xfrm>
                <a:prstGeom prst="rect">
                  <a:avLst/>
                </a:prstGeom>
              </p:spPr>
            </p:pic>
          </p:grpSp>
          <p:sp>
            <p:nvSpPr>
              <p:cNvPr id="184" name="椭圆 183"/>
              <p:cNvSpPr/>
              <p:nvPr/>
            </p:nvSpPr>
            <p:spPr>
              <a:xfrm>
                <a:off x="9468031" y="3676149"/>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grpSp>
        <p:nvGrpSpPr>
          <p:cNvPr id="203" name="组合 202"/>
          <p:cNvGrpSpPr/>
          <p:nvPr/>
        </p:nvGrpSpPr>
        <p:grpSpPr>
          <a:xfrm>
            <a:off x="9728497" y="2202729"/>
            <a:ext cx="1149909" cy="1289966"/>
            <a:chOff x="9728497" y="2202729"/>
            <a:chExt cx="1149909" cy="1289966"/>
          </a:xfrm>
        </p:grpSpPr>
        <p:sp>
          <p:nvSpPr>
            <p:cNvPr id="202" name="任意多边形 201"/>
            <p:cNvSpPr/>
            <p:nvPr/>
          </p:nvSpPr>
          <p:spPr>
            <a:xfrm>
              <a:off x="9744891" y="2674620"/>
              <a:ext cx="91440" cy="806631"/>
            </a:xfrm>
            <a:custGeom>
              <a:avLst/>
              <a:gdLst>
                <a:gd name="connsiteX0" fmla="*/ 0 w 91440"/>
                <a:gd name="connsiteY0" fmla="*/ 806631 h 806631"/>
                <a:gd name="connsiteX1" fmla="*/ 0 w 91440"/>
                <a:gd name="connsiteY1" fmla="*/ 0 h 806631"/>
                <a:gd name="connsiteX2" fmla="*/ 91440 w 91440"/>
                <a:gd name="connsiteY2" fmla="*/ 0 h 806631"/>
              </a:gdLst>
              <a:ahLst/>
              <a:cxnLst>
                <a:cxn ang="0">
                  <a:pos x="connsiteX0" y="connsiteY0"/>
                </a:cxn>
                <a:cxn ang="0">
                  <a:pos x="connsiteX1" y="connsiteY1"/>
                </a:cxn>
                <a:cxn ang="0">
                  <a:pos x="connsiteX2" y="connsiteY2"/>
                </a:cxn>
              </a:cxnLst>
              <a:rect l="l" t="t" r="r" b="b"/>
              <a:pathLst>
                <a:path w="91440" h="806631">
                  <a:moveTo>
                    <a:pt x="0" y="806631"/>
                  </a:moveTo>
                  <a:lnTo>
                    <a:pt x="0" y="0"/>
                  </a:lnTo>
                  <a:lnTo>
                    <a:pt x="91440" y="0"/>
                  </a:lnTo>
                </a:path>
              </a:pathLst>
            </a:custGeom>
            <a:noFill/>
            <a:ln w="635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2" name="组合 1"/>
            <p:cNvGrpSpPr/>
            <p:nvPr/>
          </p:nvGrpSpPr>
          <p:grpSpPr>
            <a:xfrm>
              <a:off x="9728497" y="2202729"/>
              <a:ext cx="1149909" cy="1289966"/>
              <a:chOff x="9731763" y="2457935"/>
              <a:chExt cx="1149909" cy="1289966"/>
            </a:xfrm>
          </p:grpSpPr>
          <p:grpSp>
            <p:nvGrpSpPr>
              <p:cNvPr id="13" name="组合 12"/>
              <p:cNvGrpSpPr/>
              <p:nvPr/>
            </p:nvGrpSpPr>
            <p:grpSpPr>
              <a:xfrm>
                <a:off x="9731763" y="2457935"/>
                <a:ext cx="1149909" cy="1289966"/>
                <a:chOff x="9731763" y="2457935"/>
                <a:chExt cx="1149909" cy="1289966"/>
              </a:xfrm>
            </p:grpSpPr>
            <p:sp>
              <p:nvSpPr>
                <p:cNvPr id="82" name="椭圆 81"/>
                <p:cNvSpPr/>
                <p:nvPr/>
              </p:nvSpPr>
              <p:spPr>
                <a:xfrm>
                  <a:off x="9731763" y="3722701"/>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nvGrpSpPr>
                <p:cNvPr id="174" name="组合 173"/>
                <p:cNvGrpSpPr/>
                <p:nvPr/>
              </p:nvGrpSpPr>
              <p:grpSpPr>
                <a:xfrm>
                  <a:off x="9817287" y="2457935"/>
                  <a:ext cx="1064385" cy="737979"/>
                  <a:chOff x="9803640" y="4305283"/>
                  <a:chExt cx="1064385" cy="737979"/>
                </a:xfrm>
              </p:grpSpPr>
              <p:sp>
                <p:nvSpPr>
                  <p:cNvPr id="175" name="圆角矩形 174"/>
                  <p:cNvSpPr/>
                  <p:nvPr/>
                </p:nvSpPr>
                <p:spPr>
                  <a:xfrm>
                    <a:off x="9826570" y="4331257"/>
                    <a:ext cx="1041455" cy="712005"/>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76" name="文本框 20"/>
                  <p:cNvSpPr txBox="1"/>
                  <p:nvPr/>
                </p:nvSpPr>
                <p:spPr>
                  <a:xfrm>
                    <a:off x="9803640" y="4305283"/>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Korea</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178" name="文本框 21"/>
                  <p:cNvSpPr txBox="1"/>
                  <p:nvPr/>
                </p:nvSpPr>
                <p:spPr>
                  <a:xfrm>
                    <a:off x="10365381" y="4654425"/>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10%</a:t>
                    </a:r>
                    <a:endParaRPr lang="zh-CN" altLang="en-US" sz="800" dirty="0">
                      <a:solidFill>
                        <a:srgbClr val="E60012"/>
                      </a:solidFill>
                      <a:latin typeface="Arial" panose="020B0604020202020204" pitchFamily="34" charset="0"/>
                      <a:cs typeface="Arial" panose="020B0604020202020204" pitchFamily="34" charset="0"/>
                    </a:endParaRPr>
                  </a:p>
                </p:txBody>
              </p:sp>
            </p:grpSp>
          </p:grpSp>
          <p:pic>
            <p:nvPicPr>
              <p:cNvPr id="146" name="图片 14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56730" y="2699908"/>
                <a:ext cx="409652" cy="419253"/>
              </a:xfrm>
              <a:prstGeom prst="rect">
                <a:avLst/>
              </a:prstGeom>
            </p:spPr>
          </p:pic>
        </p:grpSp>
      </p:grpSp>
      <p:grpSp>
        <p:nvGrpSpPr>
          <p:cNvPr id="205" name="组合 204"/>
          <p:cNvGrpSpPr/>
          <p:nvPr/>
        </p:nvGrpSpPr>
        <p:grpSpPr>
          <a:xfrm>
            <a:off x="5380485" y="3012065"/>
            <a:ext cx="1406143" cy="1538855"/>
            <a:chOff x="5380485" y="3012065"/>
            <a:chExt cx="1406143" cy="1538855"/>
          </a:xfrm>
        </p:grpSpPr>
        <p:grpSp>
          <p:nvGrpSpPr>
            <p:cNvPr id="183" name="组合 182"/>
            <p:cNvGrpSpPr/>
            <p:nvPr/>
          </p:nvGrpSpPr>
          <p:grpSpPr>
            <a:xfrm>
              <a:off x="5380485" y="3012065"/>
              <a:ext cx="1406143" cy="1538855"/>
              <a:chOff x="5380485" y="3012065"/>
              <a:chExt cx="1406143" cy="1538855"/>
            </a:xfrm>
          </p:grpSpPr>
          <p:grpSp>
            <p:nvGrpSpPr>
              <p:cNvPr id="180" name="组合 179"/>
              <p:cNvGrpSpPr/>
              <p:nvPr/>
            </p:nvGrpSpPr>
            <p:grpSpPr>
              <a:xfrm flipH="1">
                <a:off x="5579168" y="3012065"/>
                <a:ext cx="711370" cy="721912"/>
                <a:chOff x="7173142" y="3151808"/>
                <a:chExt cx="711370" cy="721912"/>
              </a:xfrm>
            </p:grpSpPr>
            <p:sp>
              <p:nvSpPr>
                <p:cNvPr id="181" name="椭圆 180"/>
                <p:cNvSpPr/>
                <p:nvPr/>
              </p:nvSpPr>
              <p:spPr>
                <a:xfrm>
                  <a:off x="7173142" y="3151808"/>
                  <a:ext cx="25200" cy="25200"/>
                </a:xfrm>
                <a:prstGeom prst="ellipse">
                  <a:avLst/>
                </a:prstGeom>
                <a:solidFill>
                  <a:srgbClr val="E5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82" name="任意多边形 181"/>
                <p:cNvSpPr/>
                <p:nvPr/>
              </p:nvSpPr>
              <p:spPr>
                <a:xfrm flipH="1">
                  <a:off x="7182020" y="3164681"/>
                  <a:ext cx="702492" cy="709039"/>
                </a:xfrm>
                <a:custGeom>
                  <a:avLst/>
                  <a:gdLst>
                    <a:gd name="connsiteX0" fmla="*/ 735806 w 735806"/>
                    <a:gd name="connsiteY0" fmla="*/ 0 h 735807"/>
                    <a:gd name="connsiteX1" fmla="*/ 0 w 735806"/>
                    <a:gd name="connsiteY1" fmla="*/ 735807 h 735807"/>
                  </a:gdLst>
                  <a:ahLst/>
                  <a:cxnLst>
                    <a:cxn ang="0">
                      <a:pos x="connsiteX0" y="connsiteY0"/>
                    </a:cxn>
                    <a:cxn ang="0">
                      <a:pos x="connsiteX1" y="connsiteY1"/>
                    </a:cxn>
                  </a:cxnLst>
                  <a:rect l="l" t="t" r="r" b="b"/>
                  <a:pathLst>
                    <a:path w="735806" h="735807">
                      <a:moveTo>
                        <a:pt x="735806" y="0"/>
                      </a:moveTo>
                      <a:lnTo>
                        <a:pt x="0" y="735807"/>
                      </a:lnTo>
                    </a:path>
                  </a:pathLst>
                </a:custGeom>
                <a:noFill/>
                <a:ln w="508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grpSp>
          <p:grpSp>
            <p:nvGrpSpPr>
              <p:cNvPr id="112" name="组合 111"/>
              <p:cNvGrpSpPr/>
              <p:nvPr/>
            </p:nvGrpSpPr>
            <p:grpSpPr>
              <a:xfrm>
                <a:off x="5380485" y="3730128"/>
                <a:ext cx="1406143" cy="820792"/>
                <a:chOff x="5480937" y="3863000"/>
                <a:chExt cx="1406143" cy="820792"/>
              </a:xfrm>
            </p:grpSpPr>
            <p:sp>
              <p:nvSpPr>
                <p:cNvPr id="164" name="圆角矩形 163"/>
                <p:cNvSpPr/>
                <p:nvPr/>
              </p:nvSpPr>
              <p:spPr>
                <a:xfrm>
                  <a:off x="5501740" y="3872354"/>
                  <a:ext cx="1257838" cy="811438"/>
                </a:xfrm>
                <a:prstGeom prst="roundRect">
                  <a:avLst>
                    <a:gd name="adj" fmla="val 3239"/>
                  </a:avLst>
                </a:prstGeom>
                <a:solidFill>
                  <a:schemeClr val="bg1">
                    <a:alpha val="92000"/>
                  </a:schemeClr>
                </a:solidFill>
                <a:ln>
                  <a:noFill/>
                </a:ln>
                <a:effectLst>
                  <a:outerShdw blurRad="635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165" name="文本框 164"/>
                <p:cNvSpPr txBox="1"/>
                <p:nvPr/>
              </p:nvSpPr>
              <p:spPr>
                <a:xfrm>
                  <a:off x="5480937" y="3863000"/>
                  <a:ext cx="769054" cy="261610"/>
                </a:xfrm>
                <a:prstGeom prst="rect">
                  <a:avLst/>
                </a:prstGeom>
                <a:noFill/>
              </p:spPr>
              <p:txBody>
                <a:bodyPr wrap="square" rtlCol="0">
                  <a:spAutoFit/>
                </a:bodyPr>
                <a:lstStyle/>
                <a:p>
                  <a:r>
                    <a:rPr lang="en-US" altLang="zh-CN" sz="1100" b="1" dirty="0">
                      <a:solidFill>
                        <a:srgbClr val="595757"/>
                      </a:solidFill>
                      <a:latin typeface="Arial" panose="020B0604020202020204" pitchFamily="34" charset="0"/>
                      <a:cs typeface="Arial" panose="020B0604020202020204" pitchFamily="34" charset="0"/>
                    </a:rPr>
                    <a:t>Italy</a:t>
                  </a:r>
                  <a:endParaRPr lang="zh-CN" altLang="en-US" sz="1100" b="1" dirty="0">
                    <a:solidFill>
                      <a:srgbClr val="595757"/>
                    </a:solidFill>
                    <a:latin typeface="Arial" panose="020B0604020202020204" pitchFamily="34" charset="0"/>
                    <a:cs typeface="Arial" panose="020B0604020202020204" pitchFamily="34" charset="0"/>
                  </a:endParaRPr>
                </a:p>
              </p:txBody>
            </p:sp>
            <p:sp>
              <p:nvSpPr>
                <p:cNvPr id="166" name="文本框 165"/>
                <p:cNvSpPr txBox="1"/>
                <p:nvPr/>
              </p:nvSpPr>
              <p:spPr>
                <a:xfrm>
                  <a:off x="6271420" y="4170563"/>
                  <a:ext cx="453141" cy="215444"/>
                </a:xfrm>
                <a:prstGeom prst="rect">
                  <a:avLst/>
                </a:prstGeom>
                <a:noFill/>
              </p:spPr>
              <p:txBody>
                <a:bodyPr wrap="square" rtlCol="0">
                  <a:spAutoFit/>
                </a:bodyPr>
                <a:lstStyle/>
                <a:p>
                  <a:r>
                    <a:rPr lang="en-US" altLang="zh-CN" sz="800" dirty="0">
                      <a:solidFill>
                        <a:srgbClr val="E60012"/>
                      </a:solidFill>
                      <a:latin typeface="Arial" panose="020B0604020202020204" pitchFamily="34" charset="0"/>
                      <a:cs typeface="Arial" panose="020B0604020202020204" pitchFamily="34" charset="0"/>
                    </a:rPr>
                    <a:t>12%</a:t>
                  </a:r>
                  <a:endParaRPr lang="zh-CN" altLang="en-US" sz="800" dirty="0">
                    <a:solidFill>
                      <a:srgbClr val="E60012"/>
                    </a:solidFill>
                    <a:latin typeface="Arial" panose="020B0604020202020204" pitchFamily="34" charset="0"/>
                    <a:cs typeface="Arial" panose="020B0604020202020204" pitchFamily="34" charset="0"/>
                  </a:endParaRPr>
                </a:p>
              </p:txBody>
            </p:sp>
            <p:sp>
              <p:nvSpPr>
                <p:cNvPr id="167" name="文本框 166"/>
                <p:cNvSpPr txBox="1"/>
                <p:nvPr/>
              </p:nvSpPr>
              <p:spPr>
                <a:xfrm>
                  <a:off x="6108898" y="4467820"/>
                  <a:ext cx="778182" cy="200055"/>
                </a:xfrm>
                <a:prstGeom prst="rect">
                  <a:avLst/>
                </a:prstGeom>
                <a:noFill/>
              </p:spPr>
              <p:txBody>
                <a:bodyPr wrap="square" rtlCol="0">
                  <a:spAutoFit/>
                </a:bodyPr>
                <a:lstStyle/>
                <a:p>
                  <a:r>
                    <a:rPr lang="zh-CN" altLang="en-US" sz="700" dirty="0">
                      <a:solidFill>
                        <a:srgbClr val="666666"/>
                      </a:solidFill>
                      <a:latin typeface="Arial" panose="020B0604020202020204" pitchFamily="34" charset="0"/>
                      <a:cs typeface="Arial" panose="020B0604020202020204" pitchFamily="34" charset="0"/>
                    </a:rPr>
                    <a:t>（</a:t>
                  </a:r>
                  <a:r>
                    <a:rPr lang="en-US" altLang="zh-CN" sz="700" dirty="0">
                      <a:solidFill>
                        <a:srgbClr val="666666"/>
                      </a:solidFill>
                      <a:latin typeface="Arial" panose="020B0604020202020204" pitchFamily="34" charset="0"/>
                      <a:cs typeface="Arial" panose="020B0604020202020204" pitchFamily="34" charset="0"/>
                    </a:rPr>
                    <a:t> Storage </a:t>
                  </a:r>
                  <a:r>
                    <a:rPr lang="zh-CN" altLang="en-US" sz="700" dirty="0">
                      <a:solidFill>
                        <a:srgbClr val="666666"/>
                      </a:solidFill>
                      <a:latin typeface="Arial" panose="020B0604020202020204" pitchFamily="34" charset="0"/>
                      <a:cs typeface="Arial" panose="020B0604020202020204" pitchFamily="34" charset="0"/>
                    </a:rPr>
                    <a:t>）</a:t>
                  </a:r>
                </a:p>
              </p:txBody>
            </p:sp>
          </p:grpSp>
        </p:grpSp>
        <p:pic>
          <p:nvPicPr>
            <p:cNvPr id="204" name="图片 20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54553" y="3927110"/>
              <a:ext cx="407628" cy="417182"/>
            </a:xfrm>
            <a:prstGeom prst="rect">
              <a:avLst/>
            </a:prstGeom>
          </p:spPr>
        </p:pic>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75901db3-1382-4e37-94a9-ade527b94428"/>
  <p:tag name="COMMONDATA" val="eyJoZGlkIjoiNzBkYWI3NjM2MTI0M2I2MzY3ZjQxMmMwZjRmODdmZTU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32.0409448818896,&quot;width&quot;:1871.319685039370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elvetica"/>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Helvetica"/>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elvetica"/>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Helvetica"/>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Helvetica"/>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Helvetica"/>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文档" ma:contentTypeID="0x01010007D98FAB4081734A8C86F2D43245186C" ma:contentTypeVersion="2" ma:contentTypeDescription="新建文档。" ma:contentTypeScope="" ma:versionID="21108ff5ea8ae4d8b36a0ef818738543">
  <xsd:schema xmlns:xsd="http://www.w3.org/2001/XMLSchema" xmlns:xs="http://www.w3.org/2001/XMLSchema" xmlns:p="http://schemas.microsoft.com/office/2006/metadata/properties" xmlns:ns2="6796b519-f88d-4b76-8caf-8fc3e557e673" targetNamespace="http://schemas.microsoft.com/office/2006/metadata/properties" ma:root="true" ma:fieldsID="368fed6cdca959de392402f1b1563e94" ns2:_="">
    <xsd:import namespace="6796b519-f88d-4b76-8caf-8fc3e557e67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96b519-f88d-4b76-8caf-8fc3e557e6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内容类型"/>
        <xsd:element ref="dc:title" minOccurs="0" maxOccurs="1" ma:index="4" ma:displayName="标题"/>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1DE08F-0931-4E9C-9A07-7B4238BB1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96b519-f88d-4b76-8caf-8fc3e557e6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66D189-023A-4A54-8CFE-D8013EF66C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1490</TotalTime>
  <Words>1854</Words>
  <Application>Microsoft Office PowerPoint</Application>
  <PresentationFormat>Custom</PresentationFormat>
  <Paragraphs>701</Paragraphs>
  <Slides>43</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Arial</vt:lpstr>
      <vt:lpstr>FrutigerNext LT RegularCn</vt:lpstr>
      <vt:lpstr>Arial Black</vt:lpstr>
      <vt:lpstr>Arial Unicode MS</vt:lpstr>
      <vt:lpstr>Microsoft YaHei Bold</vt:lpstr>
      <vt:lpstr>Calibri</vt:lpstr>
      <vt:lpstr>Microsoft YaHei Light</vt:lpstr>
      <vt:lpstr>Helvetica-Light</vt:lpstr>
      <vt:lpstr>微软雅黑</vt:lpstr>
      <vt:lpstr>Helvetica Bold</vt:lpstr>
      <vt:lpstr>Calibri Light</vt:lpstr>
      <vt:lpstr>Helvetica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WSDOMUNION-80</dc:creator>
  <cp:lastModifiedBy>Ali Enterprises</cp:lastModifiedBy>
  <cp:revision>785</cp:revision>
  <cp:lastPrinted>2022-02-18T08:46:00Z</cp:lastPrinted>
  <dcterms:created xsi:type="dcterms:W3CDTF">2022-02-18T08:46:00Z</dcterms:created>
  <dcterms:modified xsi:type="dcterms:W3CDTF">2023-07-18T04:49:53Z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0x010100DA41EF64E863FB43AF4D1504AB5E8942</vt:lpwstr>
  </property>
  <property fmtid="{D5CDD505-2E9C-101B-9397-08002B2CF9AE}" pid="3" name="KSOProductBuildVer">
    <vt:lpwstr>2052-11.1.0.12651</vt:lpwstr>
  </property>
  <property fmtid="{D5CDD505-2E9C-101B-9397-08002B2CF9AE}" pid="4" name="ICV">
    <vt:lpwstr>2D8B5DB4B7834B8BAE5DE94F8FC436DF</vt:lpwstr>
  </property>
</Properties>
</file>