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6" r:id="rId2"/>
    <p:sldId id="2710" r:id="rId3"/>
    <p:sldId id="2709" r:id="rId4"/>
    <p:sldId id="2724" r:id="rId5"/>
    <p:sldId id="282" r:id="rId6"/>
    <p:sldId id="2720" r:id="rId7"/>
    <p:sldId id="2721" r:id="rId8"/>
    <p:sldId id="308" r:id="rId9"/>
    <p:sldId id="2714" r:id="rId10"/>
    <p:sldId id="2722" r:id="rId11"/>
    <p:sldId id="2703" r:id="rId12"/>
    <p:sldId id="30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00CCFF"/>
    <a:srgbClr val="FF6600"/>
    <a:srgbClr val="006600"/>
    <a:srgbClr val="FF00FF"/>
    <a:srgbClr val="C8D616"/>
    <a:srgbClr val="FF3686"/>
    <a:srgbClr val="BEBEDA"/>
    <a:srgbClr val="A6A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3883" autoAdjust="0"/>
  </p:normalViewPr>
  <p:slideViewPr>
    <p:cSldViewPr snapToGrid="0" showGuides="1">
      <p:cViewPr varScale="1">
        <p:scale>
          <a:sx n="60" d="100"/>
          <a:sy n="60" d="100"/>
        </p:scale>
        <p:origin x="8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168"/>
    </p:cViewPr>
  </p:sorterViewPr>
  <p:notesViewPr>
    <p:cSldViewPr snapToGrid="0">
      <p:cViewPr varScale="1">
        <p:scale>
          <a:sx n="86" d="100"/>
          <a:sy n="86" d="100"/>
        </p:scale>
        <p:origin x="3000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bpfs01.haglerbailly.local\Projects\PSA\FEA\PPIB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bpfs01.haglerbailly.local\Projects\PSA\FEA\PPIB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74015748031495"/>
          <c:y val="0.14774823306041987"/>
          <c:w val="0.6654160104986877"/>
          <c:h val="0.852251766939580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25-49E8-AF04-1D488D54FEB2}"/>
              </c:ext>
            </c:extLst>
          </c:dPt>
          <c:dPt>
            <c:idx val="1"/>
            <c:bubble3D val="0"/>
            <c:spPr>
              <a:solidFill>
                <a:srgbClr val="66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25-49E8-AF04-1D488D54FEB2}"/>
              </c:ext>
            </c:extLst>
          </c:dPt>
          <c:dPt>
            <c:idx val="2"/>
            <c:bubble3D val="0"/>
            <c:spPr>
              <a:solidFill>
                <a:srgbClr val="9966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25-49E8-AF04-1D488D54FE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25-49E8-AF04-1D488D54FEB2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25-49E8-AF04-1D488D54FEB2}"/>
              </c:ext>
            </c:extLst>
          </c:dPt>
          <c:dPt>
            <c:idx val="5"/>
            <c:bubble3D val="0"/>
            <c:spPr>
              <a:solidFill>
                <a:schemeClr val="bg2">
                  <a:lumMod val="9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425-49E8-AF04-1D488D54FEB2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425-49E8-AF04-1D488D54FEB2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425-49E8-AF04-1D488D54FE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425-49E8-AF04-1D488D54FEB2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425-49E8-AF04-1D488D54FEB2}"/>
              </c:ext>
            </c:extLst>
          </c:dPt>
          <c:dPt>
            <c:idx val="10"/>
            <c:bubble3D val="0"/>
            <c:spPr>
              <a:solidFill>
                <a:srgbClr val="00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425-49E8-AF04-1D488D54FEB2}"/>
              </c:ext>
            </c:extLst>
          </c:dPt>
          <c:dLbls>
            <c:dLbl>
              <c:idx val="0"/>
              <c:layout>
                <c:manualLayout>
                  <c:x val="-5.4835453260650112E-3"/>
                  <c:y val="-2.55590968582436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25-49E8-AF04-1D488D54FEB2}"/>
                </c:ext>
              </c:extLst>
            </c:dLbl>
            <c:dLbl>
              <c:idx val="1"/>
              <c:layout>
                <c:manualLayout>
                  <c:x val="4.3952187633620214E-3"/>
                  <c:y val="1.8801012215245213E-2"/>
                </c:manualLayout>
              </c:layout>
              <c:tx>
                <c:rich>
                  <a:bodyPr/>
                  <a:lstStyle/>
                  <a:p>
                    <a:fld id="{3B30B723-7C02-4E6E-9089-0A84C6E6AC28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25-49E8-AF04-1D488D54FEB2}"/>
                </c:ext>
              </c:extLst>
            </c:dLbl>
            <c:dLbl>
              <c:idx val="2"/>
              <c:layout>
                <c:manualLayout>
                  <c:x val="5.1928143152759815E-2"/>
                  <c:y val="3.1147789218655231E-2"/>
                </c:manualLayout>
              </c:layout>
              <c:tx>
                <c:rich>
                  <a:bodyPr/>
                  <a:lstStyle/>
                  <a:p>
                    <a:fld id="{8B831D78-2F61-40F8-A0B2-0526F3B06AD4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 baseline="0" dirty="0"/>
                      <a:t>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425-49E8-AF04-1D488D54FEB2}"/>
                </c:ext>
              </c:extLst>
            </c:dLbl>
            <c:dLbl>
              <c:idx val="3"/>
              <c:layout>
                <c:manualLayout>
                  <c:x val="1.0652652793400825E-2"/>
                  <c:y val="0.10518937295548336"/>
                </c:manualLayout>
              </c:layout>
              <c:tx>
                <c:rich>
                  <a:bodyPr/>
                  <a:lstStyle/>
                  <a:p>
                    <a:fld id="{C38C8151-E360-4A29-B925-7157A0B9112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425-49E8-AF04-1D488D54FEB2}"/>
                </c:ext>
              </c:extLst>
            </c:dLbl>
            <c:dLbl>
              <c:idx val="4"/>
              <c:layout>
                <c:manualLayout>
                  <c:x val="1.9535017002055888E-2"/>
                  <c:y val="-2.1097046413502109E-2"/>
                </c:manualLayout>
              </c:layout>
              <c:tx>
                <c:rich>
                  <a:bodyPr/>
                  <a:lstStyle/>
                  <a:p>
                    <a:fld id="{7DCF2087-BC7C-457F-AE80-6F18475A29F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425-49E8-AF04-1D488D54FEB2}"/>
                </c:ext>
              </c:extLst>
            </c:dLbl>
            <c:dLbl>
              <c:idx val="5"/>
              <c:layout>
                <c:manualLayout>
                  <c:x val="0.1163270997375328"/>
                  <c:y val="3.6594902635598031E-2"/>
                </c:manualLayout>
              </c:layout>
              <c:tx>
                <c:rich>
                  <a:bodyPr/>
                  <a:lstStyle/>
                  <a:p>
                    <a:fld id="{6EA6EE6C-C7DB-45C9-988A-125F34DDE30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425-49E8-AF04-1D488D54FEB2}"/>
                </c:ext>
              </c:extLst>
            </c:dLbl>
            <c:dLbl>
              <c:idx val="6"/>
              <c:layout>
                <c:manualLayout>
                  <c:x val="5.2374859392575926E-2"/>
                  <c:y val="0.104280321656470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03285526809149"/>
                      <c:h val="0.1335951748134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425-49E8-AF04-1D488D54FEB2}"/>
                </c:ext>
              </c:extLst>
            </c:dLbl>
            <c:dLbl>
              <c:idx val="7"/>
              <c:layout>
                <c:manualLayout>
                  <c:x val="-3.248804836895388E-2"/>
                  <c:y val="0.114677684304280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25-49E8-AF04-1D488D54FEB2}"/>
                </c:ext>
              </c:extLst>
            </c:dLbl>
            <c:dLbl>
              <c:idx val="8"/>
              <c:layout>
                <c:manualLayout>
                  <c:x val="-3.5099536309443471E-2"/>
                  <c:y val="1.2323709536307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425-49E8-AF04-1D488D54FEB2}"/>
                </c:ext>
              </c:extLst>
            </c:dLbl>
            <c:dLbl>
              <c:idx val="9"/>
              <c:layout>
                <c:manualLayout>
                  <c:x val="3.1444272590926137E-2"/>
                  <c:y val="-0.22078374764532233"/>
                </c:manualLayout>
              </c:layout>
              <c:tx>
                <c:rich>
                  <a:bodyPr/>
                  <a:lstStyle/>
                  <a:p>
                    <a:fld id="{4BB3DFA3-0782-4F26-8EC1-B635F2F7F35C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  <a:p>
                    <a:endParaRPr lang="en-PK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425-49E8-AF04-1D488D54FEB2}"/>
                </c:ext>
              </c:extLst>
            </c:dLbl>
            <c:dLbl>
              <c:idx val="10"/>
              <c:layout>
                <c:manualLayout>
                  <c:x val="3.6679555680539905E-2"/>
                  <c:y val="-9.9546351430800914E-2"/>
                </c:manualLayout>
              </c:layout>
              <c:tx>
                <c:rich>
                  <a:bodyPr/>
                  <a:lstStyle/>
                  <a:p>
                    <a:fld id="{A57F9747-B9B2-423B-BC82-504E6F48745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425-49E8-AF04-1D488D54F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'Installed Cap'!$A$3:$A$13</c:f>
              <c:strCache>
                <c:ptCount val="11"/>
                <c:pt idx="0">
                  <c:v>Electricity Imports</c:v>
                </c:pt>
                <c:pt idx="1">
                  <c:v>Imported Coal</c:v>
                </c:pt>
                <c:pt idx="2">
                  <c:v>Local Coal</c:v>
                </c:pt>
                <c:pt idx="3">
                  <c:v>Furnace Oil</c:v>
                </c:pt>
                <c:pt idx="4">
                  <c:v>RLNG</c:v>
                </c:pt>
                <c:pt idx="5">
                  <c:v>Gas</c:v>
                </c:pt>
                <c:pt idx="6">
                  <c:v>Nuclear</c:v>
                </c:pt>
                <c:pt idx="7">
                  <c:v>Wind</c:v>
                </c:pt>
                <c:pt idx="8">
                  <c:v>Baggase</c:v>
                </c:pt>
                <c:pt idx="9">
                  <c:v>Solar PV</c:v>
                </c:pt>
                <c:pt idx="10">
                  <c:v>Hydro</c:v>
                </c:pt>
              </c:strCache>
            </c:strRef>
          </c:cat>
          <c:val>
            <c:numRef>
              <c:f>'Installed Cap'!$B$3:$B$13</c:f>
              <c:numCache>
                <c:formatCode>_-* #,##0_-;\-* #,##0_-;_-* "-"??_-;_-@_-</c:formatCode>
                <c:ptCount val="11"/>
                <c:pt idx="0">
                  <c:v>0</c:v>
                </c:pt>
                <c:pt idx="1">
                  <c:v>4680</c:v>
                </c:pt>
                <c:pt idx="2">
                  <c:v>3300</c:v>
                </c:pt>
                <c:pt idx="3">
                  <c:v>3633</c:v>
                </c:pt>
                <c:pt idx="4">
                  <c:v>11052</c:v>
                </c:pt>
                <c:pt idx="5">
                  <c:v>2744</c:v>
                </c:pt>
                <c:pt idx="6">
                  <c:v>3620</c:v>
                </c:pt>
                <c:pt idx="7">
                  <c:v>1840</c:v>
                </c:pt>
                <c:pt idx="8">
                  <c:v>362</c:v>
                </c:pt>
                <c:pt idx="9">
                  <c:v>1120</c:v>
                </c:pt>
                <c:pt idx="10">
                  <c:v>10847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425-49E8-AF04-1D488D54F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66858055751548"/>
          <c:y val="0.15335832279357101"/>
          <c:w val="0.69248270229990472"/>
          <c:h val="0.846641677206429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D9-4AA1-8782-C686F76750D4}"/>
              </c:ext>
            </c:extLst>
          </c:dPt>
          <c:dPt>
            <c:idx val="1"/>
            <c:bubble3D val="0"/>
            <c:spPr>
              <a:solidFill>
                <a:srgbClr val="66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D9-4AA1-8782-C686F76750D4}"/>
              </c:ext>
            </c:extLst>
          </c:dPt>
          <c:dPt>
            <c:idx val="2"/>
            <c:bubble3D val="0"/>
            <c:spPr>
              <a:solidFill>
                <a:srgbClr val="9966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D9-4AA1-8782-C686F76750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2D9-4AA1-8782-C686F76750D4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2D9-4AA1-8782-C686F76750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2D9-4AA1-8782-C686F76750D4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2D9-4AA1-8782-C686F76750D4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2D9-4AA1-8782-C686F76750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2D9-4AA1-8782-C686F76750D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2D9-4AA1-8782-C686F76750D4}"/>
              </c:ext>
            </c:extLst>
          </c:dPt>
          <c:dPt>
            <c:idx val="10"/>
            <c:bubble3D val="0"/>
            <c:spPr>
              <a:solidFill>
                <a:srgbClr val="00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2D9-4AA1-8782-C686F76750D4}"/>
              </c:ext>
            </c:extLst>
          </c:dPt>
          <c:dLbls>
            <c:dLbl>
              <c:idx val="0"/>
              <c:layout>
                <c:manualLayout>
                  <c:x val="-0.1506442123672129"/>
                  <c:y val="-2.27813567040903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9-4AA1-8782-C686F76750D4}"/>
                </c:ext>
              </c:extLst>
            </c:dLbl>
            <c:dLbl>
              <c:idx val="1"/>
              <c:layout>
                <c:manualLayout>
                  <c:x val="-0.11447711676045193"/>
                  <c:y val="-6.47621572602383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9-4AA1-8782-C686F76750D4}"/>
                </c:ext>
              </c:extLst>
            </c:dLbl>
            <c:dLbl>
              <c:idx val="2"/>
              <c:layout>
                <c:manualLayout>
                  <c:x val="-3.8933019663055148E-4"/>
                  <c:y val="-0.110225296728812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D9-4AA1-8782-C686F76750D4}"/>
                </c:ext>
              </c:extLst>
            </c:dLbl>
            <c:dLbl>
              <c:idx val="3"/>
              <c:layout>
                <c:manualLayout>
                  <c:x val="4.7003525264394403E-3"/>
                  <c:y val="3.69186954619074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D9-4AA1-8782-C686F76750D4}"/>
                </c:ext>
              </c:extLst>
            </c:dLbl>
            <c:dLbl>
              <c:idx val="4"/>
              <c:layout>
                <c:manualLayout>
                  <c:x val="3.5186875987427119E-2"/>
                  <c:y val="7.64116973111065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D9-4AA1-8782-C686F76750D4}"/>
                </c:ext>
              </c:extLst>
            </c:dLbl>
            <c:dLbl>
              <c:idx val="5"/>
              <c:layout>
                <c:manualLayout>
                  <c:x val="2.6775369460604213E-3"/>
                  <c:y val="2.72134733158355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D9-4AA1-8782-C686F76750D4}"/>
                </c:ext>
              </c:extLst>
            </c:dLbl>
            <c:dLbl>
              <c:idx val="6"/>
              <c:layout>
                <c:manualLayout>
                  <c:x val="2.6615093577129628E-2"/>
                  <c:y val="0.127346516393505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D9-4AA1-8782-C686F76750D4}"/>
                </c:ext>
              </c:extLst>
            </c:dLbl>
            <c:dLbl>
              <c:idx val="8"/>
              <c:layout>
                <c:manualLayout>
                  <c:x val="-6.0408268344447374E-2"/>
                  <c:y val="5.95458420261569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D9-4AA1-8782-C686F76750D4}"/>
                </c:ext>
              </c:extLst>
            </c:dLbl>
            <c:dLbl>
              <c:idx val="9"/>
              <c:layout>
                <c:manualLayout>
                  <c:x val="-3.469595998002304E-2"/>
                  <c:y val="8.06080489938747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D9-4AA1-8782-C686F76750D4}"/>
                </c:ext>
              </c:extLst>
            </c:dLbl>
            <c:dLbl>
              <c:idx val="10"/>
              <c:layout>
                <c:manualLayout>
                  <c:x val="4.0849717202550628E-3"/>
                  <c:y val="-4.63683289588801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2D9-4AA1-8782-C686F76750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'Installed Cap'!$A$3:$A$13</c:f>
              <c:strCache>
                <c:ptCount val="11"/>
                <c:pt idx="0">
                  <c:v>Electricity Imports</c:v>
                </c:pt>
                <c:pt idx="1">
                  <c:v>Imported Coal</c:v>
                </c:pt>
                <c:pt idx="2">
                  <c:v>Local Coal</c:v>
                </c:pt>
                <c:pt idx="3">
                  <c:v>Furnace Oil</c:v>
                </c:pt>
                <c:pt idx="4">
                  <c:v>RLNG</c:v>
                </c:pt>
                <c:pt idx="5">
                  <c:v>Gas</c:v>
                </c:pt>
                <c:pt idx="6">
                  <c:v>Nuclear</c:v>
                </c:pt>
                <c:pt idx="7">
                  <c:v>Wind</c:v>
                </c:pt>
                <c:pt idx="8">
                  <c:v>Baggase</c:v>
                </c:pt>
                <c:pt idx="9">
                  <c:v>Solar PV</c:v>
                </c:pt>
                <c:pt idx="10">
                  <c:v>Hydro</c:v>
                </c:pt>
              </c:strCache>
            </c:strRef>
          </c:cat>
          <c:val>
            <c:numRef>
              <c:f>'Installed Cap'!$C$3:$C$13</c:f>
              <c:numCache>
                <c:formatCode>_-* #,##0_-;\-* #,##0_-;_-* "-"??_-;_-@_-</c:formatCode>
                <c:ptCount val="11"/>
                <c:pt idx="0">
                  <c:v>1000</c:v>
                </c:pt>
                <c:pt idx="1">
                  <c:v>4680</c:v>
                </c:pt>
                <c:pt idx="2">
                  <c:v>4590</c:v>
                </c:pt>
                <c:pt idx="3">
                  <c:v>1347</c:v>
                </c:pt>
                <c:pt idx="4">
                  <c:v>8710</c:v>
                </c:pt>
                <c:pt idx="5">
                  <c:v>1933</c:v>
                </c:pt>
                <c:pt idx="6">
                  <c:v>3620</c:v>
                </c:pt>
                <c:pt idx="7">
                  <c:v>6767</c:v>
                </c:pt>
                <c:pt idx="8">
                  <c:v>394</c:v>
                </c:pt>
                <c:pt idx="9">
                  <c:v>12926</c:v>
                </c:pt>
                <c:pt idx="10">
                  <c:v>22701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2D9-4AA1-8782-C686F7675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2CAC5-C57D-441E-BE22-75AA6544B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2CAC5-C57D-441E-BE22-75AA6544B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4048126" y="8828089"/>
            <a:ext cx="30956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45" tIns="46772" rIns="93545" bIns="4677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3DCC85-58FB-4E52-89E5-FA14C93FC570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4048126" y="8828089"/>
            <a:ext cx="3095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45" tIns="46772" rIns="93545" bIns="4677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1325FD-BB90-49AD-89EA-A7628192DB0B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6250" y="696913"/>
            <a:ext cx="61944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5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4399992" y="625155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40930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8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3606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2033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2704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14088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79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2876889" y="3761720"/>
            <a:ext cx="901521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9015210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6358" y="1271588"/>
            <a:ext cx="2405741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3761719"/>
            <a:ext cx="2391732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01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24B7DF1-7D3B-E220-8779-2D2ADECA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" y="6613200"/>
            <a:ext cx="3744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AE377A21-521C-4852-AF75-F21297541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917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705" r:id="rId12"/>
    <p:sldLayoutId id="2147483704" r:id="rId13"/>
    <p:sldLayoutId id="2147483669" r:id="rId14"/>
    <p:sldLayoutId id="2147483651" r:id="rId15"/>
    <p:sldLayoutId id="2147483670" r:id="rId16"/>
    <p:sldLayoutId id="2147483671" r:id="rId17"/>
    <p:sldLayoutId id="2147483672" r:id="rId18"/>
    <p:sldLayoutId id="2147483673" r:id="rId19"/>
    <p:sldLayoutId id="2147483703" r:id="rId20"/>
    <p:sldLayoutId id="2147483652" r:id="rId21"/>
    <p:sldLayoutId id="2147483674" r:id="rId22"/>
    <p:sldLayoutId id="2147483675" r:id="rId23"/>
    <p:sldLayoutId id="2147483676" r:id="rId24"/>
    <p:sldLayoutId id="2147483677" r:id="rId25"/>
    <p:sldLayoutId id="2147483655" r:id="rId26"/>
    <p:sldLayoutId id="2147483678" r:id="rId27"/>
    <p:sldLayoutId id="2147483679" r:id="rId28"/>
    <p:sldLayoutId id="2147483680" r:id="rId29"/>
    <p:sldLayoutId id="2147483681" r:id="rId30"/>
    <p:sldLayoutId id="2147483653" r:id="rId31"/>
    <p:sldLayoutId id="2147483682" r:id="rId32"/>
    <p:sldLayoutId id="2147483683" r:id="rId33"/>
    <p:sldLayoutId id="2147483684" r:id="rId34"/>
    <p:sldLayoutId id="2147483709" r:id="rId35"/>
    <p:sldLayoutId id="2147483685" r:id="rId36"/>
    <p:sldLayoutId id="2147483708" r:id="rId37"/>
    <p:sldLayoutId id="2147483654" r:id="rId38"/>
    <p:sldLayoutId id="2147483686" r:id="rId39"/>
    <p:sldLayoutId id="2147483687" r:id="rId40"/>
    <p:sldLayoutId id="2147483689" r:id="rId41"/>
    <p:sldLayoutId id="2147483688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656" r:id="rId56"/>
    <p:sldLayoutId id="2147483657" r:id="rId57"/>
    <p:sldLayoutId id="2147483706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555" y="1356020"/>
            <a:ext cx="5727011" cy="204951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 An Overview of Pakistan’s Renewable Energy Sector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640" y="4556822"/>
            <a:ext cx="4685121" cy="152686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2600" dirty="0">
              <a:solidFill>
                <a:srgbClr val="006600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6600"/>
                </a:solidFill>
                <a:latin typeface="+mj-lt"/>
              </a:rPr>
              <a:t>Alternative Energy Development Board Ministry of Energy (Power Division)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6600"/>
                </a:solidFill>
                <a:latin typeface="+mj-lt"/>
              </a:rPr>
              <a:t>Islamabad, Pakistan</a:t>
            </a:r>
            <a:endParaRPr lang="en-US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AutoShape 10" descr="Private Power &amp; Infrastructure Board">
            <a:extLst>
              <a:ext uri="{FF2B5EF4-FFF2-40B4-BE49-F238E27FC236}">
                <a16:creationId xmlns:a16="http://schemas.microsoft.com/office/drawing/2014/main" id="{CF6DEC53-DF4C-414C-8917-0A22E50A7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861930"/>
            <a:ext cx="1719470" cy="17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19CD938-4FF3-467E-B93C-586BC12503EC}"/>
              </a:ext>
            </a:extLst>
          </p:cNvPr>
          <p:cNvSpPr txBox="1">
            <a:spLocks/>
          </p:cNvSpPr>
          <p:nvPr/>
        </p:nvSpPr>
        <p:spPr>
          <a:xfrm>
            <a:off x="5430968" y="505446"/>
            <a:ext cx="6551629" cy="459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EC1959-E6B6-7B92-FD71-240D15A0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1990947" cy="6857999"/>
          </a:xfrm>
        </p:spPr>
      </p:sp>
      <p:pic>
        <p:nvPicPr>
          <p:cNvPr id="8" name="Picture 2" descr="G:\My Pictures\pix\RET.jpg">
            <a:extLst>
              <a:ext uri="{FF2B5EF4-FFF2-40B4-BE49-F238E27FC236}">
                <a16:creationId xmlns:a16="http://schemas.microsoft.com/office/drawing/2014/main" id="{72DAFBCE-E824-F79E-F5C8-ADCE8049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870791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54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A89FE-F40A-0921-FF20-76AB2EBD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529AD17-FC85-AE9E-6324-CCC275158B65}"/>
              </a:ext>
            </a:extLst>
          </p:cNvPr>
          <p:cNvSpPr txBox="1">
            <a:spLocks/>
          </p:cNvSpPr>
          <p:nvPr/>
        </p:nvSpPr>
        <p:spPr>
          <a:xfrm>
            <a:off x="153471" y="138038"/>
            <a:ext cx="10241280" cy="13345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Investment in ARE Sector of Pakistan – Conversion of Fossil Plants to Solar PV Farms   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C465FD9-A6B6-46DD-9738-67493916DCA0}"/>
              </a:ext>
            </a:extLst>
          </p:cNvPr>
          <p:cNvSpPr txBox="1">
            <a:spLocks/>
          </p:cNvSpPr>
          <p:nvPr/>
        </p:nvSpPr>
        <p:spPr>
          <a:xfrm>
            <a:off x="153471" y="2278475"/>
            <a:ext cx="10241280" cy="11086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1" indent="0" algn="just">
              <a:spcBef>
                <a:spcPts val="0"/>
              </a:spcBef>
              <a:buNone/>
              <a:tabLst>
                <a:tab pos="1146175" algn="l"/>
              </a:tabLst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E4E8F-0CB0-4C42-A438-4AA58238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214"/>
            <a:ext cx="6875148" cy="464203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C39DDE9-9AD4-4636-A6F0-62DF0C5AAA7E}"/>
              </a:ext>
            </a:extLst>
          </p:cNvPr>
          <p:cNvSpPr/>
          <p:nvPr/>
        </p:nvSpPr>
        <p:spPr>
          <a:xfrm>
            <a:off x="3840667" y="4935818"/>
            <a:ext cx="1905000" cy="77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Kot</a:t>
            </a:r>
            <a:r>
              <a:rPr lang="en-US" sz="1200" dirty="0"/>
              <a:t> </a:t>
            </a:r>
            <a:r>
              <a:rPr lang="en-US" sz="1200" dirty="0" err="1"/>
              <a:t>Addu</a:t>
            </a:r>
            <a:r>
              <a:rPr lang="en-US" sz="1200" dirty="0"/>
              <a:t> / Muzaffargarh 600 MWp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076B3B-DB2E-4E12-BB49-1C840989F0F5}"/>
              </a:ext>
            </a:extLst>
          </p:cNvPr>
          <p:cNvSpPr/>
          <p:nvPr/>
        </p:nvSpPr>
        <p:spPr>
          <a:xfrm>
            <a:off x="6875148" y="2323449"/>
            <a:ext cx="52335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600 MW</a:t>
            </a:r>
            <a:r>
              <a:rPr lang="en-GB" sz="2000" baseline="-25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p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Solar PV project at </a:t>
            </a:r>
            <a:r>
              <a:rPr lang="en-GB" sz="2000" dirty="0" err="1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Kot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Addu / Muzaffargarh through competitive bidding </a:t>
            </a:r>
            <a:endParaRPr lang="en-GB" sz="2000" baseline="-2500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1800 MWp solar PV projects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in Punjab are also planned to be developed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RFP for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50 MW Solar PV Project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in Sindh is being prepared and is expected to be floated in last quarter 2023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Another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500 MW wind capacity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2500 MW solar PV capacity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to be procured from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Category-III projects</a:t>
            </a:r>
            <a:endParaRPr lang="en-GB" sz="20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022FB5-BEEA-72E4-DB6E-807504882EFB}"/>
              </a:ext>
            </a:extLst>
          </p:cNvPr>
          <p:cNvGrpSpPr/>
          <p:nvPr/>
        </p:nvGrpSpPr>
        <p:grpSpPr>
          <a:xfrm>
            <a:off x="-25801" y="3055672"/>
            <a:ext cx="5745667" cy="3300034"/>
            <a:chOff x="-25801" y="3055672"/>
            <a:chExt cx="5745667" cy="330003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BAE45D-7773-4710-AE03-CB1B4DD07ED7}"/>
                </a:ext>
              </a:extLst>
            </p:cNvPr>
            <p:cNvSpPr/>
            <p:nvPr/>
          </p:nvSpPr>
          <p:spPr>
            <a:xfrm>
              <a:off x="1272746" y="3260827"/>
              <a:ext cx="1676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Layyah </a:t>
              </a:r>
            </a:p>
            <a:p>
              <a:pPr algn="ctr"/>
              <a:r>
                <a:rPr lang="en-US" sz="1200" dirty="0"/>
                <a:t>1200 MWp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EB4F68-3BF2-44E4-BAA6-F6A67E2C9C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8674" y="3802328"/>
              <a:ext cx="587013" cy="44014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B17C2C-24DF-4EEC-90A3-058C2A8E6FC5}"/>
                </a:ext>
              </a:extLst>
            </p:cNvPr>
            <p:cNvSpPr/>
            <p:nvPr/>
          </p:nvSpPr>
          <p:spPr>
            <a:xfrm>
              <a:off x="3876261" y="3055672"/>
              <a:ext cx="1676400" cy="6623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Jhang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600 MWp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5D809E-2DE7-441B-8AD8-43D7D011D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866" y="3802328"/>
              <a:ext cx="587013" cy="343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CD40FF-F39E-40CD-ACCE-A46A1919CD6C}"/>
                </a:ext>
              </a:extLst>
            </p:cNvPr>
            <p:cNvCxnSpPr/>
            <p:nvPr/>
          </p:nvCxnSpPr>
          <p:spPr>
            <a:xfrm>
              <a:off x="3419061" y="4695465"/>
              <a:ext cx="4572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C06962A-EBB2-5BDE-647B-7192616AA7F3}"/>
                </a:ext>
              </a:extLst>
            </p:cNvPr>
            <p:cNvSpPr/>
            <p:nvPr/>
          </p:nvSpPr>
          <p:spPr>
            <a:xfrm>
              <a:off x="3814866" y="4900599"/>
              <a:ext cx="1905000" cy="7710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Kot</a:t>
              </a:r>
              <a:r>
                <a:rPr lang="en-US" sz="1200" dirty="0"/>
                <a:t> </a:t>
              </a:r>
              <a:r>
                <a:rPr lang="en-US" sz="1200" dirty="0" err="1"/>
                <a:t>Addu</a:t>
              </a:r>
              <a:r>
                <a:rPr lang="en-US" sz="1200" dirty="0"/>
                <a:t> / Muzaffargarh 600 MWp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BF8865-5DAC-BBB4-2F1C-B59FAEA3E851}"/>
                </a:ext>
              </a:extLst>
            </p:cNvPr>
            <p:cNvSpPr/>
            <p:nvPr/>
          </p:nvSpPr>
          <p:spPr>
            <a:xfrm>
              <a:off x="-25801" y="5584627"/>
              <a:ext cx="1905000" cy="7710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Manjhand</a:t>
              </a:r>
              <a:r>
                <a:rPr lang="en-US" sz="1200" dirty="0"/>
                <a:t> 50 MWp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A63479-FC35-799D-F9EC-CE54C0D3819B}"/>
                </a:ext>
              </a:extLst>
            </p:cNvPr>
            <p:cNvCxnSpPr>
              <a:cxnSpLocks/>
            </p:cNvCxnSpPr>
            <p:nvPr/>
          </p:nvCxnSpPr>
          <p:spPr>
            <a:xfrm>
              <a:off x="1868169" y="5940689"/>
              <a:ext cx="720505" cy="109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42CEECF-526C-2BB3-B04A-3BFE01193A1E}"/>
              </a:ext>
            </a:extLst>
          </p:cNvPr>
          <p:cNvSpPr/>
          <p:nvPr/>
        </p:nvSpPr>
        <p:spPr>
          <a:xfrm>
            <a:off x="2639666" y="6049926"/>
            <a:ext cx="71636" cy="1092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3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spect="1" noChangeArrowheads="1" noTextEdit="1"/>
          </p:cNvSpPr>
          <p:nvPr/>
        </p:nvSpPr>
        <p:spPr bwMode="auto">
          <a:xfrm>
            <a:off x="9347200" y="2590800"/>
            <a:ext cx="243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615752" y="999847"/>
            <a:ext cx="106600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1" tIns="46036" rIns="92071" bIns="46036"/>
          <a:lstStyle/>
          <a:p>
            <a:pPr marL="285739" lvl="2" indent="-285739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1700" b="1" dirty="0">
              <a:latin typeface="Arial" pitchFamily="34" charset="0"/>
            </a:endParaRPr>
          </a:p>
          <a:p>
            <a:pPr marL="285739" lvl="2" indent="-285739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GB" sz="1700" b="1" dirty="0">
              <a:latin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defRPr/>
            </a:pPr>
            <a:endParaRPr lang="en-US" sz="800" b="1" dirty="0">
              <a:latin typeface="Arial" pitchFamily="34" charset="0"/>
            </a:endParaRPr>
          </a:p>
          <a:p>
            <a:pPr marL="285739" lvl="2" indent="-285739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1700" b="1" dirty="0">
              <a:latin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defRPr/>
            </a:pPr>
            <a:endParaRPr lang="en-US" sz="800" b="1" dirty="0">
              <a:solidFill>
                <a:srgbClr val="0000CC"/>
              </a:solidFill>
              <a:latin typeface="Arial" pitchFamily="34" charset="0"/>
            </a:endParaRPr>
          </a:p>
          <a:p>
            <a:pPr marL="457182" indent="-457182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sz="800" b="1" dirty="0">
              <a:solidFill>
                <a:srgbClr val="0000CC"/>
              </a:solidFill>
              <a:latin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defRPr/>
            </a:pPr>
            <a:endParaRPr lang="en-US" sz="1600" b="1" dirty="0">
              <a:solidFill>
                <a:srgbClr val="0000CC"/>
              </a:solidFill>
              <a:latin typeface="Arial" pitchFamily="34" charset="0"/>
            </a:endParaRPr>
          </a:p>
          <a:p>
            <a:pPr marL="457182" lvl="2" indent="-457182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800" b="1" dirty="0">
              <a:solidFill>
                <a:srgbClr val="0000CC"/>
              </a:solidFill>
              <a:latin typeface="Arial" pitchFamily="34" charset="0"/>
            </a:endParaRPr>
          </a:p>
          <a:p>
            <a:pPr marL="457182" indent="-457182" algn="just" eaLnBrk="1" hangingPunct="1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altLang="en-US" sz="8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7920" y="963611"/>
            <a:ext cx="10582819" cy="79931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9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r>
              <a:rPr lang="en-US" sz="2000" dirty="0">
                <a:solidFill>
                  <a:schemeClr val="bg1"/>
                </a:solidFill>
              </a:rPr>
              <a:t>Apart from committed pipeline projects, the IGCEP requires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an addition of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13,391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MW </a:t>
            </a:r>
            <a:r>
              <a:rPr lang="en-US" sz="2000" dirty="0">
                <a:solidFill>
                  <a:schemeClr val="bg1"/>
                </a:solidFill>
              </a:rPr>
              <a:t>of alternative and renewable energy powered generation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by 2031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85839-33A4-2592-94AD-5D26F154592A}"/>
              </a:ext>
            </a:extLst>
          </p:cNvPr>
          <p:cNvSpPr txBox="1"/>
          <p:nvPr/>
        </p:nvSpPr>
        <p:spPr>
          <a:xfrm>
            <a:off x="1101521" y="267883"/>
            <a:ext cx="999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Future Renewable Energy Addition</a:t>
            </a:r>
            <a:endParaRPr lang="en-US" sz="4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E72EA1C-F105-D98B-89CF-BF5599EE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AE377A21-521C-4852-AF75-F2129754191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8D621C-B876-010F-462F-6687E7CA3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15417"/>
              </p:ext>
            </p:extLst>
          </p:nvPr>
        </p:nvGraphicFramePr>
        <p:xfrm>
          <a:off x="1137920" y="2473836"/>
          <a:ext cx="9638941" cy="407669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4401">
                  <a:extLst>
                    <a:ext uri="{9D8B030D-6E8A-4147-A177-3AD203B41FA5}">
                      <a16:colId xmlns:a16="http://schemas.microsoft.com/office/drawing/2014/main" val="3938144990"/>
                    </a:ext>
                  </a:extLst>
                </a:gridCol>
                <a:gridCol w="1896135">
                  <a:extLst>
                    <a:ext uri="{9D8B030D-6E8A-4147-A177-3AD203B41FA5}">
                      <a16:colId xmlns:a16="http://schemas.microsoft.com/office/drawing/2014/main" val="3393135969"/>
                    </a:ext>
                  </a:extLst>
                </a:gridCol>
                <a:gridCol w="1896135">
                  <a:extLst>
                    <a:ext uri="{9D8B030D-6E8A-4147-A177-3AD203B41FA5}">
                      <a16:colId xmlns:a16="http://schemas.microsoft.com/office/drawing/2014/main" val="172709969"/>
                    </a:ext>
                  </a:extLst>
                </a:gridCol>
                <a:gridCol w="1896135">
                  <a:extLst>
                    <a:ext uri="{9D8B030D-6E8A-4147-A177-3AD203B41FA5}">
                      <a16:colId xmlns:a16="http://schemas.microsoft.com/office/drawing/2014/main" val="1064179849"/>
                    </a:ext>
                  </a:extLst>
                </a:gridCol>
                <a:gridCol w="1896135">
                  <a:extLst>
                    <a:ext uri="{9D8B030D-6E8A-4147-A177-3AD203B41FA5}">
                      <a16:colId xmlns:a16="http://schemas.microsoft.com/office/drawing/2014/main" val="1721090712"/>
                    </a:ext>
                  </a:extLst>
                </a:gridCol>
              </a:tblGrid>
              <a:tr h="1035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Fiscal 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Solar PV</a:t>
                      </a:r>
                      <a:br>
                        <a:rPr lang="en-US" sz="1800" b="1" u="none" strike="noStrike" dirty="0">
                          <a:effectLst/>
                          <a:latin typeface="+mj-lt"/>
                        </a:rPr>
                      </a:br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MW</a:t>
                      </a:r>
                      <a:r>
                        <a:rPr lang="en-US" sz="1800" b="0" u="none" strike="noStrike" baseline="-25000" dirty="0">
                          <a:effectLst/>
                          <a:latin typeface="+mj-lt"/>
                        </a:rPr>
                        <a:t>p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Wind</a:t>
                      </a:r>
                      <a:br>
                        <a:rPr lang="en-US" sz="1800" b="1" u="none" strike="noStrike" dirty="0">
                          <a:effectLst/>
                          <a:latin typeface="+mj-lt"/>
                        </a:rPr>
                      </a:br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MW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Hydro</a:t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Annual Capacity</a:t>
                      </a:r>
                      <a:br>
                        <a:rPr lang="en-US" sz="1800" b="1" u="none" strike="noStrike" dirty="0">
                          <a:effectLst/>
                          <a:latin typeface="+mj-lt"/>
                        </a:rPr>
                      </a:br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Additions</a:t>
                      </a:r>
                      <a:br>
                        <a:rPr lang="en-US" sz="1800" b="1" u="none" strike="noStrike" dirty="0">
                          <a:effectLst/>
                          <a:latin typeface="+mj-lt"/>
                        </a:rPr>
                      </a:br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MW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685464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n-PK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500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579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1,079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6307218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>
                          <a:effectLst/>
                          <a:latin typeface="+mj-lt"/>
                        </a:rPr>
                        <a:t>2025</a:t>
                      </a:r>
                      <a:endParaRPr lang="en-PK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4,020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2,455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7,025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2759619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>
                          <a:effectLst/>
                          <a:latin typeface="+mj-lt"/>
                        </a:rPr>
                        <a:t>2026</a:t>
                      </a:r>
                      <a:endParaRPr lang="en-PK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2,200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2,607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5,357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652371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>
                          <a:effectLst/>
                          <a:latin typeface="+mj-lt"/>
                        </a:rPr>
                        <a:t>2027</a:t>
                      </a:r>
                      <a:endParaRPr lang="en-PK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,244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2,558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3,852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3599483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>
                          <a:effectLst/>
                          <a:latin typeface="+mj-lt"/>
                        </a:rPr>
                        <a:t>2028</a:t>
                      </a:r>
                      <a:endParaRPr lang="en-PK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150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,94</a:t>
                      </a:r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545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3,639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7648137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>
                          <a:effectLst/>
                          <a:latin typeface="+mj-lt"/>
                        </a:rPr>
                        <a:t>2029</a:t>
                      </a:r>
                      <a:endParaRPr lang="en-PK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150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63</a:t>
                      </a:r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886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1,669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2392610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>
                          <a:effectLst/>
                          <a:latin typeface="+mj-lt"/>
                        </a:rPr>
                        <a:t>2030</a:t>
                      </a:r>
                      <a:endParaRPr lang="en-PK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150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1,525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1,725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0183"/>
                  </a:ext>
                </a:extLst>
              </a:tr>
              <a:tr h="345093"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>
                          <a:effectLst/>
                          <a:latin typeface="+mj-lt"/>
                        </a:rPr>
                        <a:t>2031</a:t>
                      </a:r>
                      <a:endParaRPr lang="en-PK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150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2,979</a:t>
                      </a:r>
                      <a:endParaRPr lang="en-PK" sz="1800" b="0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3,179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277114"/>
                  </a:ext>
                </a:extLst>
              </a:tr>
              <a:tr h="255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8,564</a:t>
                      </a:r>
                      <a:endParaRPr lang="en-PK" sz="1800" b="1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800" b="1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1800" b="1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,82</a:t>
                      </a:r>
                      <a:r>
                        <a:rPr lang="en-PK" sz="1800" b="1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PK" sz="1800" b="1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5E6576"/>
                          </a:solidFill>
                          <a:effectLst/>
                          <a:latin typeface="+mj-lt"/>
                        </a:rPr>
                        <a:t>14,134</a:t>
                      </a:r>
                      <a:endParaRPr lang="en-PK" sz="1800" b="1" i="0" u="none" strike="noStrike" dirty="0">
                        <a:solidFill>
                          <a:srgbClr val="5E6576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PK" sz="1800" b="1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27,525</a:t>
                      </a:r>
                      <a:r>
                        <a:rPr lang="en-PK" sz="1800" b="0" i="0" u="none" strike="noStrike" kern="1200" dirty="0">
                          <a:solidFill>
                            <a:srgbClr val="5E657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4321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1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DE860BC-070C-49AE-AF30-7F05D5940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044D1D-1C21-8C2A-29DE-946FBD95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0" y="3049847"/>
            <a:ext cx="10439400" cy="117544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4834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635142"/>
            <a:ext cx="293872" cy="159064"/>
          </a:xfrm>
        </p:spPr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1E5DBD-3A59-9351-90B9-062A3833C62A}"/>
              </a:ext>
            </a:extLst>
          </p:cNvPr>
          <p:cNvSpPr txBox="1"/>
          <p:nvPr/>
        </p:nvSpPr>
        <p:spPr>
          <a:xfrm>
            <a:off x="751130" y="767184"/>
            <a:ext cx="1068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Pakistan’s Current Scenario</a:t>
            </a:r>
            <a:endParaRPr lang="en-US" sz="4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FA147-A68D-4916-9BFE-8E804747A3CB}"/>
              </a:ext>
            </a:extLst>
          </p:cNvPr>
          <p:cNvSpPr/>
          <p:nvPr/>
        </p:nvSpPr>
        <p:spPr>
          <a:xfrm>
            <a:off x="385762" y="2264629"/>
            <a:ext cx="1105510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2" indent="-627063" algn="just">
              <a:spcAft>
                <a:spcPts val="1200"/>
              </a:spcAft>
              <a:buClr>
                <a:srgbClr val="009900"/>
              </a:buClr>
              <a:buSzPct val="120000"/>
              <a:buFont typeface="+mj-lt"/>
              <a:buAutoNum type="romanLcPeriod"/>
              <a:defRPr/>
            </a:pPr>
            <a:r>
              <a:rPr lang="en-GB" sz="2200" dirty="0">
                <a:solidFill>
                  <a:srgbClr val="5E6576"/>
                </a:solidFill>
              </a:rPr>
              <a:t>Population of over 225 million - 12% (~ 27 million) unelectrified</a:t>
            </a:r>
          </a:p>
          <a:p>
            <a:pPr marL="627063" lvl="2" indent="-627063" algn="just">
              <a:spcAft>
                <a:spcPts val="1200"/>
              </a:spcAft>
              <a:buClr>
                <a:srgbClr val="009900"/>
              </a:buClr>
              <a:buSzPct val="120000"/>
              <a:buFont typeface="+mj-lt"/>
              <a:buAutoNum type="romanLcPeriod"/>
              <a:defRPr/>
            </a:pPr>
            <a:r>
              <a:rPr lang="en-GB" sz="2200" dirty="0">
                <a:solidFill>
                  <a:srgbClr val="5E6576"/>
                </a:solidFill>
              </a:rPr>
              <a:t>Per capita electricity consumption 550 kWh - World average 3,081 kWh – indicates a significant latent demand for future investments  </a:t>
            </a:r>
          </a:p>
          <a:p>
            <a:pPr marL="627063" lvl="2" indent="-627063" algn="just">
              <a:spcAft>
                <a:spcPts val="1200"/>
              </a:spcAft>
              <a:buClr>
                <a:srgbClr val="009900"/>
              </a:buClr>
              <a:buSzPct val="120000"/>
              <a:buFont typeface="+mj-lt"/>
              <a:buAutoNum type="romanLcPeriod"/>
              <a:defRPr/>
            </a:pPr>
            <a:r>
              <a:rPr lang="en-GB" sz="2200" dirty="0">
                <a:solidFill>
                  <a:srgbClr val="5E6576"/>
                </a:solidFill>
              </a:rPr>
              <a:t>Target of 100% electricity access by 2030</a:t>
            </a:r>
          </a:p>
          <a:p>
            <a:pPr marL="627063" lvl="2" indent="-627063" algn="just">
              <a:spcAft>
                <a:spcPts val="1200"/>
              </a:spcAft>
              <a:buClr>
                <a:srgbClr val="009900"/>
              </a:buClr>
              <a:buSzPct val="120000"/>
              <a:buFont typeface="+mj-lt"/>
              <a:buAutoNum type="romanLcPeriod"/>
              <a:defRPr/>
            </a:pPr>
            <a:r>
              <a:rPr lang="en-GB" sz="2200" dirty="0">
                <a:solidFill>
                  <a:srgbClr val="5E6576"/>
                </a:solidFill>
              </a:rPr>
              <a:t>Projected demand increase of 4.3% per year, annual addition of 3,556 MW ( IGCEP)</a:t>
            </a:r>
          </a:p>
          <a:p>
            <a:pPr marL="627063" lvl="2" indent="-627063" algn="just">
              <a:spcAft>
                <a:spcPts val="1200"/>
              </a:spcAft>
              <a:buClr>
                <a:srgbClr val="009900"/>
              </a:buClr>
              <a:buSzPct val="120000"/>
              <a:buFont typeface="+mj-lt"/>
              <a:buAutoNum type="romanLcPeriod"/>
              <a:defRPr/>
            </a:pPr>
            <a:r>
              <a:rPr lang="en-GB" sz="2200" dirty="0">
                <a:solidFill>
                  <a:srgbClr val="5E6576"/>
                </a:solidFill>
              </a:rPr>
              <a:t>Push towards reducing reliance on imported fuels </a:t>
            </a:r>
          </a:p>
          <a:p>
            <a:pPr marL="627063" lvl="2" indent="-627063" algn="just">
              <a:spcAft>
                <a:spcPts val="1200"/>
              </a:spcAft>
              <a:buClr>
                <a:srgbClr val="009900"/>
              </a:buClr>
              <a:buSzPct val="120000"/>
              <a:buFont typeface="+mj-lt"/>
              <a:buAutoNum type="romanLcPeriod"/>
              <a:defRPr/>
            </a:pPr>
            <a:r>
              <a:rPr lang="en-GB" sz="2200" dirty="0">
                <a:solidFill>
                  <a:srgbClr val="5E6576"/>
                </a:solidFill>
              </a:rPr>
              <a:t>Consumers are being encouraged to utilize RE potential by self-generation </a:t>
            </a:r>
            <a:r>
              <a:rPr lang="en-AU" altLang="en-US" sz="2200" dirty="0">
                <a:solidFill>
                  <a:srgbClr val="5E6576"/>
                </a:solidFill>
              </a:rPr>
              <a:t> </a:t>
            </a:r>
          </a:p>
          <a:p>
            <a:pPr marL="627063" lvl="2" indent="-627063" algn="just">
              <a:spcAft>
                <a:spcPts val="1200"/>
              </a:spcAft>
              <a:buClr>
                <a:srgbClr val="009900"/>
              </a:buClr>
              <a:buSzPct val="120000"/>
              <a:buFont typeface="+mj-lt"/>
              <a:buAutoNum type="romanLcPeriod"/>
              <a:defRPr/>
            </a:pPr>
            <a:r>
              <a:rPr lang="en-US" altLang="en-US" sz="2200" dirty="0">
                <a:solidFill>
                  <a:srgbClr val="5E6576"/>
                </a:solidFill>
              </a:rPr>
              <a:t>Net-metering, distributed generation &amp; micro-grid options</a:t>
            </a:r>
            <a:endParaRPr lang="en-AU" altLang="en-US" sz="2200" dirty="0">
              <a:solidFill>
                <a:srgbClr val="5E65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7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A33707-800C-4A02-BF3B-D7AE2567CC4C}"/>
              </a:ext>
            </a:extLst>
          </p:cNvPr>
          <p:cNvSpPr txBox="1">
            <a:spLocks/>
          </p:cNvSpPr>
          <p:nvPr/>
        </p:nvSpPr>
        <p:spPr>
          <a:xfrm>
            <a:off x="11554000" y="6596122"/>
            <a:ext cx="512310" cy="2618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C2DEF-D2FE-4B45-ABA4-9F153FD1C98A}" type="slidenum">
              <a:rPr lang="en-US" sz="1100" smtClean="0">
                <a:solidFill>
                  <a:schemeClr val="bg1"/>
                </a:solidFill>
              </a:rPr>
              <a:pPr/>
              <a:t>3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155EED-F0A3-4069-8D92-E50909D80A7F}"/>
              </a:ext>
            </a:extLst>
          </p:cNvPr>
          <p:cNvSpPr/>
          <p:nvPr/>
        </p:nvSpPr>
        <p:spPr>
          <a:xfrm>
            <a:off x="382588" y="892171"/>
            <a:ext cx="3800475" cy="2063750"/>
          </a:xfrm>
          <a:prstGeom prst="rect">
            <a:avLst/>
          </a:prstGeom>
          <a:solidFill>
            <a:schemeClr val="bg2"/>
          </a:solidFill>
          <a:ln w="28575"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400" b="1" u="sng" dirty="0">
                <a:solidFill>
                  <a:srgbClr val="0070C0"/>
                </a:solidFill>
                <a:cs typeface="Arial" panose="020B0604020202020204" pitchFamily="34" charset="0"/>
              </a:rPr>
              <a:t>PUBLIC SECTOR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Hydro		               9,331 MW  (21%) 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Thermal	               4,507 MW  (10%)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Nuclear	               3,545 MW  (8%)</a:t>
            </a:r>
            <a:endParaRPr lang="en-US" sz="2000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Total	                </a:t>
            </a:r>
            <a:r>
              <a:rPr lang="en-US" sz="2000" b="1" u="sng" dirty="0">
                <a:solidFill>
                  <a:srgbClr val="0000CC"/>
                </a:solidFill>
                <a:cs typeface="Arial" panose="020B0604020202020204" pitchFamily="34" charset="0"/>
              </a:rPr>
              <a:t>17,383 MW</a:t>
            </a:r>
            <a:r>
              <a:rPr 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  (</a:t>
            </a:r>
            <a:r>
              <a:rPr lang="en-US" sz="2000" b="1" u="sng" dirty="0">
                <a:solidFill>
                  <a:srgbClr val="0000CC"/>
                </a:solidFill>
                <a:cs typeface="Arial" panose="020B0604020202020204" pitchFamily="34" charset="0"/>
              </a:rPr>
              <a:t>39%)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71E14-E6B1-4EA7-91CE-14C15E5FB11F}"/>
              </a:ext>
            </a:extLst>
          </p:cNvPr>
          <p:cNvSpPr/>
          <p:nvPr/>
        </p:nvSpPr>
        <p:spPr>
          <a:xfrm>
            <a:off x="382588" y="3093868"/>
            <a:ext cx="3816350" cy="2422525"/>
          </a:xfrm>
          <a:prstGeom prst="rect">
            <a:avLst/>
          </a:prstGeom>
          <a:solidFill>
            <a:schemeClr val="bg2"/>
          </a:solidFill>
          <a:ln w="28575"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400" b="1" u="sng" dirty="0">
                <a:solidFill>
                  <a:srgbClr val="0070C0"/>
                </a:solidFill>
                <a:cs typeface="Arial" panose="020B0604020202020204" pitchFamily="34" charset="0"/>
              </a:rPr>
              <a:t>PRIVATE SECTOR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Hydro IPPs            1,205 MW  (3%)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Thermal IPPs     20,539 MW  (45%)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RE                         2,854 MW   (6%)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KE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(Oil/Gas/RE)      </a:t>
            </a:r>
            <a:r>
              <a:rPr 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2,962 MW   (7%)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Total	                </a:t>
            </a:r>
            <a:r>
              <a:rPr lang="en-US" sz="2000" b="1" u="sng" dirty="0">
                <a:solidFill>
                  <a:srgbClr val="0000CC"/>
                </a:solidFill>
                <a:cs typeface="Arial" panose="020B0604020202020204" pitchFamily="34" charset="0"/>
              </a:rPr>
              <a:t>27,560 MW</a:t>
            </a:r>
            <a:r>
              <a:rPr 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  (</a:t>
            </a:r>
            <a:r>
              <a:rPr lang="en-US" sz="2000" b="1" u="sng" dirty="0">
                <a:solidFill>
                  <a:srgbClr val="0000CC"/>
                </a:solidFill>
                <a:cs typeface="Arial" panose="020B0604020202020204" pitchFamily="34" charset="0"/>
              </a:rPr>
              <a:t>61%)</a:t>
            </a:r>
            <a:endParaRPr 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endParaRPr lang="en-US" sz="20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7255B547-F902-4B45-880E-68B55213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79388"/>
            <a:ext cx="11129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Overview Of Pakistan Power Sector – Total Installed Capacity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0C1018-461E-4E94-A488-9CA7C9479B5D}"/>
              </a:ext>
            </a:extLst>
          </p:cNvPr>
          <p:cNvSpPr/>
          <p:nvPr/>
        </p:nvSpPr>
        <p:spPr>
          <a:xfrm>
            <a:off x="379413" y="5659438"/>
            <a:ext cx="3816350" cy="433387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400" b="1" dirty="0">
                <a:solidFill>
                  <a:prstClr val="white"/>
                </a:solidFill>
                <a:cs typeface="Arial" pitchFamily="34" charset="0"/>
              </a:rPr>
              <a:t>Total                   44,943 MW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BD457F-5662-4F51-B3A9-807C65A245D9}"/>
              </a:ext>
            </a:extLst>
          </p:cNvPr>
          <p:cNvSpPr/>
          <p:nvPr/>
        </p:nvSpPr>
        <p:spPr>
          <a:xfrm>
            <a:off x="379413" y="6208713"/>
            <a:ext cx="3816350" cy="43338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45000"/>
              <a:defRPr/>
            </a:pP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NTDC System    41,981 MW</a:t>
            </a:r>
          </a:p>
        </p:txBody>
      </p:sp>
      <p:pic>
        <p:nvPicPr>
          <p:cNvPr id="18" name="Chart 29">
            <a:extLst>
              <a:ext uri="{FF2B5EF4-FFF2-40B4-BE49-F238E27FC236}">
                <a16:creationId xmlns:a16="http://schemas.microsoft.com/office/drawing/2014/main" id="{1C633958-6574-4E24-AC3E-2532AFE5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48" y="830263"/>
            <a:ext cx="5844217" cy="53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4D73C6E9-4907-43F8-9976-F4CCB1B6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6088"/>
            <a:ext cx="2146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</a:rPr>
              <a:t>44,943 MW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2A2E4C64-2CBB-4EDC-9D7C-B1B697BD4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2600" y="1266825"/>
            <a:ext cx="1290638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chemeClr val="bg1"/>
                </a:solidFill>
              </a:rPr>
              <a:t>Hydro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</a:rPr>
              <a:t>23.58%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700" b="1" dirty="0"/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 b="1" dirty="0">
                <a:solidFill>
                  <a:schemeClr val="bg1"/>
                </a:solidFill>
              </a:rPr>
              <a:t>Gas/R-LNG </a:t>
            </a:r>
            <a:r>
              <a:rPr lang="en-US" altLang="en-US" sz="1700" b="1" dirty="0">
                <a:solidFill>
                  <a:srgbClr val="FF0000"/>
                </a:solidFill>
              </a:rPr>
              <a:t>29.61%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7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chemeClr val="bg1"/>
                </a:solidFill>
              </a:rPr>
              <a:t>Oil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 b="1" dirty="0">
                <a:solidFill>
                  <a:srgbClr val="FF0000"/>
                </a:solidFill>
              </a:rPr>
              <a:t>16.18%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7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/>
              <a:t>Coal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</a:rPr>
              <a:t>16.10%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7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/>
              <a:t>Nuclear </a:t>
            </a:r>
            <a:r>
              <a:rPr lang="en-US" altLang="en-US" sz="1700" b="1" dirty="0">
                <a:solidFill>
                  <a:srgbClr val="FF0000"/>
                </a:solidFill>
              </a:rPr>
              <a:t>8.03%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7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/>
              <a:t>Renewable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/>
              <a:t>Energy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0000"/>
                </a:solidFill>
              </a:rPr>
              <a:t>6.51%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700" b="1" dirty="0">
              <a:solidFill>
                <a:srgbClr val="008000"/>
              </a:solidFill>
            </a:endParaRPr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8D912D44-AD45-48C8-954F-8685F649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1393825"/>
            <a:ext cx="517525" cy="3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id="{7A6A5F8B-B39B-43A0-A813-F7B4FCFF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6343" r="22224" b="13773"/>
          <a:stretch>
            <a:fillRect/>
          </a:stretch>
        </p:blipFill>
        <p:spPr bwMode="auto">
          <a:xfrm>
            <a:off x="10337800" y="2036763"/>
            <a:ext cx="307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3" descr="Oil industry icons, illustration - Stock Image - F019/9692 - Science Photo  Library">
            <a:extLst>
              <a:ext uri="{FF2B5EF4-FFF2-40B4-BE49-F238E27FC236}">
                <a16:creationId xmlns:a16="http://schemas.microsoft.com/office/drawing/2014/main" id="{DB5B6849-4AAB-4CFA-881C-B73F55B5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51843" r="74344" b="28403"/>
          <a:stretch>
            <a:fillRect/>
          </a:stretch>
        </p:blipFill>
        <p:spPr bwMode="auto">
          <a:xfrm>
            <a:off x="10271125" y="2786063"/>
            <a:ext cx="4413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>
            <a:extLst>
              <a:ext uri="{FF2B5EF4-FFF2-40B4-BE49-F238E27FC236}">
                <a16:creationId xmlns:a16="http://schemas.microsoft.com/office/drawing/2014/main" id="{1C17FC9B-A4A6-4519-A395-8D2298CC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3659188"/>
            <a:ext cx="4175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>
            <a:extLst>
              <a:ext uri="{FF2B5EF4-FFF2-40B4-BE49-F238E27FC236}">
                <a16:creationId xmlns:a16="http://schemas.microsoft.com/office/drawing/2014/main" id="{F437374F-C822-40C8-AACC-E617785C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5" b="23315"/>
          <a:stretch>
            <a:fillRect/>
          </a:stretch>
        </p:blipFill>
        <p:spPr bwMode="auto">
          <a:xfrm>
            <a:off x="10274300" y="4441825"/>
            <a:ext cx="4778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>
            <a:extLst>
              <a:ext uri="{FF2B5EF4-FFF2-40B4-BE49-F238E27FC236}">
                <a16:creationId xmlns:a16="http://schemas.microsoft.com/office/drawing/2014/main" id="{B32D2343-76EA-4211-B518-F2584600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5035550"/>
            <a:ext cx="3333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0">
            <a:extLst>
              <a:ext uri="{FF2B5EF4-FFF2-40B4-BE49-F238E27FC236}">
                <a16:creationId xmlns:a16="http://schemas.microsoft.com/office/drawing/2014/main" id="{D7D4EDA3-AF04-4E7F-AD9F-18C159BD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18483" r="18637" b="23697"/>
          <a:stretch>
            <a:fillRect/>
          </a:stretch>
        </p:blipFill>
        <p:spPr bwMode="auto">
          <a:xfrm>
            <a:off x="10287000" y="5492750"/>
            <a:ext cx="4635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3117DC80-75BF-4825-8D3B-595676AAC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75" y="830263"/>
            <a:ext cx="157321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u="sng" dirty="0">
                <a:solidFill>
                  <a:srgbClr val="FF0000"/>
                </a:solidFill>
              </a:rPr>
              <a:t>Fuel Mix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833C90-C88C-467A-94B0-0586EC0067D6}"/>
              </a:ext>
            </a:extLst>
          </p:cNvPr>
          <p:cNvSpPr/>
          <p:nvPr/>
        </p:nvSpPr>
        <p:spPr>
          <a:xfrm>
            <a:off x="5286704" y="6288349"/>
            <a:ext cx="6604493" cy="3077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just">
              <a:defRPr/>
            </a:pPr>
            <a:r>
              <a:rPr lang="en-US" sz="1400" i="1" dirty="0">
                <a:solidFill>
                  <a:prstClr val="black"/>
                </a:solidFill>
              </a:rPr>
              <a:t>RE - Wind 1845 MW, Solar 500 MW, Bagasse 364 MW, SHPP 145 MW, KE (Solar) 100 MW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8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FC58-ECB8-5278-B148-8C8DDC71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Pakistan’s Planned Energy Transition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2BE051-C494-6BF1-8EA0-24FA1DA3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B06B1B-2975-5576-BA8F-0CABB2871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372238"/>
              </p:ext>
            </p:extLst>
          </p:nvPr>
        </p:nvGraphicFramePr>
        <p:xfrm>
          <a:off x="1376648" y="1935121"/>
          <a:ext cx="4719352" cy="390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12EC6D66-CD84-E85A-1709-376E91A20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" y="3497150"/>
            <a:ext cx="164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2023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Total Installed Capacity</a:t>
            </a:r>
            <a:r>
              <a:rPr lang="en-US" altLang="en-US" sz="1600" dirty="0"/>
              <a:t> </a:t>
            </a:r>
            <a:r>
              <a:rPr lang="en-US" altLang="en-US" sz="1600" b="1" dirty="0"/>
              <a:t>45 GW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F059DEBD-F338-8C53-D9D7-0DC37D52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0" y="4410588"/>
            <a:ext cx="16494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Solar – 2%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Wind – 4%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Hydro –24%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Bagasse – 1%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Total RE – 31%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78B59F0-E7DD-EE52-9E25-85EBDE52A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20246"/>
              </p:ext>
            </p:extLst>
          </p:nvPr>
        </p:nvGraphicFramePr>
        <p:xfrm>
          <a:off x="6096000" y="2036553"/>
          <a:ext cx="4451498" cy="365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25">
            <a:extLst>
              <a:ext uri="{FF2B5EF4-FFF2-40B4-BE49-F238E27FC236}">
                <a16:creationId xmlns:a16="http://schemas.microsoft.com/office/drawing/2014/main" id="{D17093A7-ACA9-C6BF-BAB8-1B8C5302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3465638"/>
            <a:ext cx="164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2031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Total Installed Capacity</a:t>
            </a:r>
            <a:r>
              <a:rPr lang="en-US" altLang="en-US" sz="1600" dirty="0"/>
              <a:t> </a:t>
            </a:r>
            <a:r>
              <a:rPr lang="en-US" altLang="en-US" sz="1600" b="1" dirty="0"/>
              <a:t>63 GW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AB80AD5F-7F1E-1D0C-4650-FF72D3DF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4352345"/>
            <a:ext cx="16494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Solar – 19%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Wind – 10%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Hydro – 33%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Bagasse – 0.5%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Total RE – 62%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F7EDC-CBDD-36CC-339D-C0D6A6F00207}"/>
              </a:ext>
            </a:extLst>
          </p:cNvPr>
          <p:cNvSpPr/>
          <p:nvPr/>
        </p:nvSpPr>
        <p:spPr>
          <a:xfrm>
            <a:off x="2610884" y="6051699"/>
            <a:ext cx="2342116" cy="425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Power Mix 2023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3D9D4E-CBE8-CA30-0D5D-38D4B22233CC}"/>
              </a:ext>
            </a:extLst>
          </p:cNvPr>
          <p:cNvSpPr/>
          <p:nvPr/>
        </p:nvSpPr>
        <p:spPr>
          <a:xfrm>
            <a:off x="7411484" y="6019800"/>
            <a:ext cx="2342116" cy="427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5000"/>
              <a:tabLst>
                <a:tab pos="690536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Power Mix 2031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6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0F14A2-82D8-8DAB-7E3E-343A29D6B36A}"/>
              </a:ext>
            </a:extLst>
          </p:cNvPr>
          <p:cNvSpPr txBox="1"/>
          <p:nvPr/>
        </p:nvSpPr>
        <p:spPr>
          <a:xfrm>
            <a:off x="508297" y="276007"/>
            <a:ext cx="999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276AA"/>
                </a:solidFill>
                <a:latin typeface="+mj-lt"/>
                <a:ea typeface="+mj-ea"/>
                <a:cs typeface="+mj-cs"/>
              </a:rPr>
              <a:t>National</a:t>
            </a:r>
            <a:r>
              <a:rPr lang="en-US" sz="4000" b="1" dirty="0">
                <a:solidFill>
                  <a:srgbClr val="4276AA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>
                <a:solidFill>
                  <a:srgbClr val="4276AA"/>
                </a:solidFill>
                <a:latin typeface="+mj-lt"/>
                <a:ea typeface="+mj-ea"/>
                <a:cs typeface="+mj-cs"/>
              </a:rPr>
              <a:t>Electricity Policy </a:t>
            </a:r>
            <a:r>
              <a:rPr lang="en-US" sz="4000" dirty="0">
                <a:solidFill>
                  <a:srgbClr val="4276AA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0CFC9-7C88-B9E5-7FFB-E594D8453F0A}"/>
              </a:ext>
            </a:extLst>
          </p:cNvPr>
          <p:cNvGrpSpPr/>
          <p:nvPr/>
        </p:nvGrpSpPr>
        <p:grpSpPr>
          <a:xfrm>
            <a:off x="3793134" y="1321782"/>
            <a:ext cx="4605732" cy="4828823"/>
            <a:chOff x="3793134" y="1321782"/>
            <a:chExt cx="4605732" cy="4828823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45E89FB0-977A-A1E0-4882-7B1F52B59200}"/>
                </a:ext>
              </a:extLst>
            </p:cNvPr>
            <p:cNvSpPr/>
            <p:nvPr/>
          </p:nvSpPr>
          <p:spPr>
            <a:xfrm>
              <a:off x="4830134" y="2222576"/>
              <a:ext cx="747049" cy="643682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BEBEDA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FB25E6-9982-7C36-594F-F3AFC10B2EBC}"/>
                </a:ext>
              </a:extLst>
            </p:cNvPr>
            <p:cNvGrpSpPr/>
            <p:nvPr/>
          </p:nvGrpSpPr>
          <p:grpSpPr>
            <a:xfrm>
              <a:off x="3793134" y="1321782"/>
              <a:ext cx="4605732" cy="4828823"/>
              <a:chOff x="3238030" y="1475509"/>
              <a:chExt cx="4605732" cy="482882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82F1478-16F2-3BAD-C938-D6B58647C3F4}"/>
                  </a:ext>
                </a:extLst>
              </p:cNvPr>
              <p:cNvSpPr/>
              <p:nvPr/>
            </p:nvSpPr>
            <p:spPr>
              <a:xfrm>
                <a:off x="4550664" y="3033287"/>
                <a:ext cx="1980004" cy="1712783"/>
              </a:xfrm>
              <a:custGeom>
                <a:avLst/>
                <a:gdLst>
                  <a:gd name="connsiteX0" fmla="*/ 0 w 1980004"/>
                  <a:gd name="connsiteY0" fmla="*/ 856392 h 1712783"/>
                  <a:gd name="connsiteX1" fmla="*/ 489342 w 1980004"/>
                  <a:gd name="connsiteY1" fmla="*/ 0 h 1712783"/>
                  <a:gd name="connsiteX2" fmla="*/ 1490662 w 1980004"/>
                  <a:gd name="connsiteY2" fmla="*/ 0 h 1712783"/>
                  <a:gd name="connsiteX3" fmla="*/ 1980004 w 1980004"/>
                  <a:gd name="connsiteY3" fmla="*/ 856392 h 1712783"/>
                  <a:gd name="connsiteX4" fmla="*/ 1490662 w 1980004"/>
                  <a:gd name="connsiteY4" fmla="*/ 1712783 h 1712783"/>
                  <a:gd name="connsiteX5" fmla="*/ 489342 w 1980004"/>
                  <a:gd name="connsiteY5" fmla="*/ 1712783 h 1712783"/>
                  <a:gd name="connsiteX6" fmla="*/ 0 w 1980004"/>
                  <a:gd name="connsiteY6" fmla="*/ 856392 h 171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0004" h="1712783">
                    <a:moveTo>
                      <a:pt x="0" y="856392"/>
                    </a:moveTo>
                    <a:lnTo>
                      <a:pt x="489342" y="0"/>
                    </a:lnTo>
                    <a:lnTo>
                      <a:pt x="1490662" y="0"/>
                    </a:lnTo>
                    <a:lnTo>
                      <a:pt x="1980004" y="856392"/>
                    </a:lnTo>
                    <a:lnTo>
                      <a:pt x="1490662" y="1712783"/>
                    </a:lnTo>
                    <a:lnTo>
                      <a:pt x="489342" y="1712783"/>
                    </a:lnTo>
                    <a:lnTo>
                      <a:pt x="0" y="856392"/>
                    </a:lnTo>
                    <a:close/>
                  </a:path>
                </a:pathLst>
              </a:custGeom>
              <a:solidFill>
                <a:srgbClr val="5E5CA2"/>
              </a:solidFill>
              <a:effectLst>
                <a:outerShdw blurRad="5969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3354" tIns="299072" rIns="343354" bIns="299072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Key Guiding Principles</a:t>
                </a:r>
              </a:p>
            </p:txBody>
          </p:sp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FF9C06E1-6B65-A044-54E8-CD4E0C1508D5}"/>
                  </a:ext>
                </a:extLst>
              </p:cNvPr>
              <p:cNvSpPr/>
              <p:nvPr/>
            </p:nvSpPr>
            <p:spPr>
              <a:xfrm>
                <a:off x="5790527" y="2213836"/>
                <a:ext cx="747049" cy="643682"/>
              </a:xfrm>
              <a:prstGeom prst="hexagon">
                <a:avLst>
                  <a:gd name="adj" fmla="val 28900"/>
                  <a:gd name="vf" fmla="val 11547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0C3C351-8CC5-7E62-1FEC-0C9B5027BEE7}"/>
                  </a:ext>
                </a:extLst>
              </p:cNvPr>
              <p:cNvSpPr/>
              <p:nvPr/>
            </p:nvSpPr>
            <p:spPr>
              <a:xfrm>
                <a:off x="4733051" y="1475509"/>
                <a:ext cx="1622599" cy="1403739"/>
              </a:xfrm>
              <a:custGeom>
                <a:avLst/>
                <a:gdLst>
                  <a:gd name="connsiteX0" fmla="*/ 0 w 1622599"/>
                  <a:gd name="connsiteY0" fmla="*/ 701870 h 1403739"/>
                  <a:gd name="connsiteX1" fmla="*/ 401048 w 1622599"/>
                  <a:gd name="connsiteY1" fmla="*/ 0 h 1403739"/>
                  <a:gd name="connsiteX2" fmla="*/ 1221551 w 1622599"/>
                  <a:gd name="connsiteY2" fmla="*/ 0 h 1403739"/>
                  <a:gd name="connsiteX3" fmla="*/ 1622599 w 1622599"/>
                  <a:gd name="connsiteY3" fmla="*/ 701870 h 1403739"/>
                  <a:gd name="connsiteX4" fmla="*/ 1221551 w 1622599"/>
                  <a:gd name="connsiteY4" fmla="*/ 1403739 h 1403739"/>
                  <a:gd name="connsiteX5" fmla="*/ 401048 w 1622599"/>
                  <a:gd name="connsiteY5" fmla="*/ 1403739 h 1403739"/>
                  <a:gd name="connsiteX6" fmla="*/ 0 w 1622599"/>
                  <a:gd name="connsiteY6" fmla="*/ 701870 h 14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599" h="1403739">
                    <a:moveTo>
                      <a:pt x="0" y="701870"/>
                    </a:moveTo>
                    <a:lnTo>
                      <a:pt x="401048" y="0"/>
                    </a:lnTo>
                    <a:lnTo>
                      <a:pt x="1221551" y="0"/>
                    </a:lnTo>
                    <a:lnTo>
                      <a:pt x="1622599" y="701870"/>
                    </a:lnTo>
                    <a:lnTo>
                      <a:pt x="1221551" y="1403739"/>
                    </a:lnTo>
                    <a:lnTo>
                      <a:pt x="401048" y="1403739"/>
                    </a:lnTo>
                    <a:lnTo>
                      <a:pt x="0" y="701870"/>
                    </a:lnTo>
                    <a:close/>
                  </a:path>
                </a:pathLst>
              </a:custGeom>
              <a:solidFill>
                <a:srgbClr val="00A09D"/>
              </a:solidFill>
              <a:effectLst>
                <a:outerShdw blurRad="5969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139" tIns="247870" rIns="284139" bIns="24787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50" b="1" kern="1200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Efficiency</a:t>
                </a:r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58377B39-65F0-D9BE-60A2-357855952F5B}"/>
                  </a:ext>
                </a:extLst>
              </p:cNvPr>
              <p:cNvSpPr/>
              <p:nvPr/>
            </p:nvSpPr>
            <p:spPr>
              <a:xfrm>
                <a:off x="6662392" y="3417179"/>
                <a:ext cx="747049" cy="643682"/>
              </a:xfrm>
              <a:prstGeom prst="hexagon">
                <a:avLst>
                  <a:gd name="adj" fmla="val 28900"/>
                  <a:gd name="vf" fmla="val 11547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6220282-36C9-FD3A-91B8-A4AC82A4065F}"/>
                  </a:ext>
                </a:extLst>
              </p:cNvPr>
              <p:cNvSpPr/>
              <p:nvPr/>
            </p:nvSpPr>
            <p:spPr>
              <a:xfrm>
                <a:off x="6221163" y="2338902"/>
                <a:ext cx="1622599" cy="1403739"/>
              </a:xfrm>
              <a:custGeom>
                <a:avLst/>
                <a:gdLst>
                  <a:gd name="connsiteX0" fmla="*/ 0 w 1622599"/>
                  <a:gd name="connsiteY0" fmla="*/ 701870 h 1403739"/>
                  <a:gd name="connsiteX1" fmla="*/ 401048 w 1622599"/>
                  <a:gd name="connsiteY1" fmla="*/ 0 h 1403739"/>
                  <a:gd name="connsiteX2" fmla="*/ 1221551 w 1622599"/>
                  <a:gd name="connsiteY2" fmla="*/ 0 h 1403739"/>
                  <a:gd name="connsiteX3" fmla="*/ 1622599 w 1622599"/>
                  <a:gd name="connsiteY3" fmla="*/ 701870 h 1403739"/>
                  <a:gd name="connsiteX4" fmla="*/ 1221551 w 1622599"/>
                  <a:gd name="connsiteY4" fmla="*/ 1403739 h 1403739"/>
                  <a:gd name="connsiteX5" fmla="*/ 401048 w 1622599"/>
                  <a:gd name="connsiteY5" fmla="*/ 1403739 h 1403739"/>
                  <a:gd name="connsiteX6" fmla="*/ 0 w 1622599"/>
                  <a:gd name="connsiteY6" fmla="*/ 701870 h 14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599" h="1403739">
                    <a:moveTo>
                      <a:pt x="0" y="701870"/>
                    </a:moveTo>
                    <a:lnTo>
                      <a:pt x="401048" y="0"/>
                    </a:lnTo>
                    <a:lnTo>
                      <a:pt x="1221551" y="0"/>
                    </a:lnTo>
                    <a:lnTo>
                      <a:pt x="1622599" y="701870"/>
                    </a:lnTo>
                    <a:lnTo>
                      <a:pt x="1221551" y="1403739"/>
                    </a:lnTo>
                    <a:lnTo>
                      <a:pt x="401048" y="1403739"/>
                    </a:lnTo>
                    <a:lnTo>
                      <a:pt x="0" y="701870"/>
                    </a:lnTo>
                    <a:close/>
                  </a:path>
                </a:pathLst>
              </a:custGeom>
              <a:solidFill>
                <a:srgbClr val="0C4856"/>
              </a:solidFill>
              <a:effectLst>
                <a:outerShdw blurRad="5969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139" tIns="247870" rIns="284139" bIns="24787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50" b="1" kern="1200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Transparency</a:t>
                </a:r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F68EFCD-F55B-B86C-F2F6-1EFE1E2BDFD2}"/>
                  </a:ext>
                </a:extLst>
              </p:cNvPr>
              <p:cNvSpPr/>
              <p:nvPr/>
            </p:nvSpPr>
            <p:spPr>
              <a:xfrm>
                <a:off x="6056738" y="4775527"/>
                <a:ext cx="747049" cy="643682"/>
              </a:xfrm>
              <a:prstGeom prst="hexagon">
                <a:avLst>
                  <a:gd name="adj" fmla="val 28900"/>
                  <a:gd name="vf" fmla="val 11547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2DDADA4-96B6-AE5F-304B-961EE197467C}"/>
                  </a:ext>
                </a:extLst>
              </p:cNvPr>
              <p:cNvSpPr/>
              <p:nvPr/>
            </p:nvSpPr>
            <p:spPr>
              <a:xfrm>
                <a:off x="6221163" y="4036234"/>
                <a:ext cx="1622599" cy="1403739"/>
              </a:xfrm>
              <a:custGeom>
                <a:avLst/>
                <a:gdLst>
                  <a:gd name="connsiteX0" fmla="*/ 0 w 1622599"/>
                  <a:gd name="connsiteY0" fmla="*/ 701870 h 1403739"/>
                  <a:gd name="connsiteX1" fmla="*/ 401048 w 1622599"/>
                  <a:gd name="connsiteY1" fmla="*/ 0 h 1403739"/>
                  <a:gd name="connsiteX2" fmla="*/ 1221551 w 1622599"/>
                  <a:gd name="connsiteY2" fmla="*/ 0 h 1403739"/>
                  <a:gd name="connsiteX3" fmla="*/ 1622599 w 1622599"/>
                  <a:gd name="connsiteY3" fmla="*/ 701870 h 1403739"/>
                  <a:gd name="connsiteX4" fmla="*/ 1221551 w 1622599"/>
                  <a:gd name="connsiteY4" fmla="*/ 1403739 h 1403739"/>
                  <a:gd name="connsiteX5" fmla="*/ 401048 w 1622599"/>
                  <a:gd name="connsiteY5" fmla="*/ 1403739 h 1403739"/>
                  <a:gd name="connsiteX6" fmla="*/ 0 w 1622599"/>
                  <a:gd name="connsiteY6" fmla="*/ 701870 h 14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599" h="1403739">
                    <a:moveTo>
                      <a:pt x="0" y="701870"/>
                    </a:moveTo>
                    <a:lnTo>
                      <a:pt x="401048" y="0"/>
                    </a:lnTo>
                    <a:lnTo>
                      <a:pt x="1221551" y="0"/>
                    </a:lnTo>
                    <a:lnTo>
                      <a:pt x="1622599" y="701870"/>
                    </a:lnTo>
                    <a:lnTo>
                      <a:pt x="1221551" y="1403739"/>
                    </a:lnTo>
                    <a:lnTo>
                      <a:pt x="401048" y="1403739"/>
                    </a:lnTo>
                    <a:lnTo>
                      <a:pt x="0" y="701870"/>
                    </a:lnTo>
                    <a:close/>
                  </a:path>
                </a:pathLst>
              </a:custGeom>
              <a:solidFill>
                <a:srgbClr val="2C85AE"/>
              </a:solidFill>
              <a:effectLst>
                <a:outerShdw blurRad="5969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139" tIns="247870" rIns="284139" bIns="24787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50" b="1" kern="1200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Competition</a:t>
                </a:r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3E6B80F6-BA00-AFC8-ECB6-849EF46F07E0}"/>
                  </a:ext>
                </a:extLst>
              </p:cNvPr>
              <p:cNvSpPr/>
              <p:nvPr/>
            </p:nvSpPr>
            <p:spPr>
              <a:xfrm>
                <a:off x="4554348" y="4916528"/>
                <a:ext cx="747049" cy="643682"/>
              </a:xfrm>
              <a:prstGeom prst="hexagon">
                <a:avLst>
                  <a:gd name="adj" fmla="val 28900"/>
                  <a:gd name="vf" fmla="val 11547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554BEA0-6591-25CE-BBCA-E8CD6CD45859}"/>
                  </a:ext>
                </a:extLst>
              </p:cNvPr>
              <p:cNvSpPr/>
              <p:nvPr/>
            </p:nvSpPr>
            <p:spPr>
              <a:xfrm>
                <a:off x="4733051" y="4900593"/>
                <a:ext cx="1622599" cy="1403739"/>
              </a:xfrm>
              <a:custGeom>
                <a:avLst/>
                <a:gdLst>
                  <a:gd name="connsiteX0" fmla="*/ 0 w 1622599"/>
                  <a:gd name="connsiteY0" fmla="*/ 701870 h 1403739"/>
                  <a:gd name="connsiteX1" fmla="*/ 401048 w 1622599"/>
                  <a:gd name="connsiteY1" fmla="*/ 0 h 1403739"/>
                  <a:gd name="connsiteX2" fmla="*/ 1221551 w 1622599"/>
                  <a:gd name="connsiteY2" fmla="*/ 0 h 1403739"/>
                  <a:gd name="connsiteX3" fmla="*/ 1622599 w 1622599"/>
                  <a:gd name="connsiteY3" fmla="*/ 701870 h 1403739"/>
                  <a:gd name="connsiteX4" fmla="*/ 1221551 w 1622599"/>
                  <a:gd name="connsiteY4" fmla="*/ 1403739 h 1403739"/>
                  <a:gd name="connsiteX5" fmla="*/ 401048 w 1622599"/>
                  <a:gd name="connsiteY5" fmla="*/ 1403739 h 1403739"/>
                  <a:gd name="connsiteX6" fmla="*/ 0 w 1622599"/>
                  <a:gd name="connsiteY6" fmla="*/ 701870 h 14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599" h="1403739">
                    <a:moveTo>
                      <a:pt x="0" y="701870"/>
                    </a:moveTo>
                    <a:lnTo>
                      <a:pt x="401048" y="0"/>
                    </a:lnTo>
                    <a:lnTo>
                      <a:pt x="1221551" y="0"/>
                    </a:lnTo>
                    <a:lnTo>
                      <a:pt x="1622599" y="701870"/>
                    </a:lnTo>
                    <a:lnTo>
                      <a:pt x="1221551" y="1403739"/>
                    </a:lnTo>
                    <a:lnTo>
                      <a:pt x="401048" y="1403739"/>
                    </a:lnTo>
                    <a:lnTo>
                      <a:pt x="0" y="701870"/>
                    </a:lnTo>
                    <a:close/>
                  </a:path>
                </a:pathLst>
              </a:custGeom>
              <a:solidFill>
                <a:srgbClr val="262626"/>
              </a:solidFill>
              <a:effectLst>
                <a:outerShdw blurRad="5969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139" tIns="247870" rIns="284139" bIns="24787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50" b="1" kern="1200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Financial Viability</a:t>
                </a:r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0FF2192A-881D-F546-71F2-8EAB3763FF70}"/>
                  </a:ext>
                </a:extLst>
              </p:cNvPr>
              <p:cNvSpPr/>
              <p:nvPr/>
            </p:nvSpPr>
            <p:spPr>
              <a:xfrm>
                <a:off x="3668205" y="3713668"/>
                <a:ext cx="747049" cy="643682"/>
              </a:xfrm>
              <a:prstGeom prst="hexagon">
                <a:avLst>
                  <a:gd name="adj" fmla="val 28900"/>
                  <a:gd name="vf" fmla="val 115470"/>
                </a:avLst>
              </a:prstGeom>
              <a:solidFill>
                <a:srgbClr val="BEBEDA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4F90D6-C414-70EE-EBB5-EB1FD7DF6E4B}"/>
                  </a:ext>
                </a:extLst>
              </p:cNvPr>
              <p:cNvSpPr/>
              <p:nvPr/>
            </p:nvSpPr>
            <p:spPr>
              <a:xfrm>
                <a:off x="3238030" y="4037200"/>
                <a:ext cx="1622599" cy="1403739"/>
              </a:xfrm>
              <a:custGeom>
                <a:avLst/>
                <a:gdLst>
                  <a:gd name="connsiteX0" fmla="*/ 0 w 1622599"/>
                  <a:gd name="connsiteY0" fmla="*/ 701870 h 1403739"/>
                  <a:gd name="connsiteX1" fmla="*/ 401048 w 1622599"/>
                  <a:gd name="connsiteY1" fmla="*/ 0 h 1403739"/>
                  <a:gd name="connsiteX2" fmla="*/ 1221551 w 1622599"/>
                  <a:gd name="connsiteY2" fmla="*/ 0 h 1403739"/>
                  <a:gd name="connsiteX3" fmla="*/ 1622599 w 1622599"/>
                  <a:gd name="connsiteY3" fmla="*/ 701870 h 1403739"/>
                  <a:gd name="connsiteX4" fmla="*/ 1221551 w 1622599"/>
                  <a:gd name="connsiteY4" fmla="*/ 1403739 h 1403739"/>
                  <a:gd name="connsiteX5" fmla="*/ 401048 w 1622599"/>
                  <a:gd name="connsiteY5" fmla="*/ 1403739 h 1403739"/>
                  <a:gd name="connsiteX6" fmla="*/ 0 w 1622599"/>
                  <a:gd name="connsiteY6" fmla="*/ 701870 h 14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599" h="1403739">
                    <a:moveTo>
                      <a:pt x="0" y="701870"/>
                    </a:moveTo>
                    <a:lnTo>
                      <a:pt x="401048" y="0"/>
                    </a:lnTo>
                    <a:lnTo>
                      <a:pt x="1221551" y="0"/>
                    </a:lnTo>
                    <a:lnTo>
                      <a:pt x="1622599" y="701870"/>
                    </a:lnTo>
                    <a:lnTo>
                      <a:pt x="1221551" y="1403739"/>
                    </a:lnTo>
                    <a:lnTo>
                      <a:pt x="401048" y="1403739"/>
                    </a:lnTo>
                    <a:lnTo>
                      <a:pt x="0" y="701870"/>
                    </a:lnTo>
                    <a:close/>
                  </a:path>
                </a:pathLst>
              </a:custGeom>
              <a:solidFill>
                <a:srgbClr val="1891AB"/>
              </a:solidFill>
              <a:effectLst>
                <a:outerShdw blurRad="5969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139" tIns="247870" rIns="284139" bIns="24787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50" b="1" kern="1200" dirty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rPr>
                  <a:t>Indigenization, Research &amp; Development</a:t>
                </a: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DF442F-625D-DAB5-F591-379B21017BDE}"/>
                  </a:ext>
                </a:extLst>
              </p:cNvPr>
              <p:cNvSpPr/>
              <p:nvPr/>
            </p:nvSpPr>
            <p:spPr>
              <a:xfrm>
                <a:off x="3238030" y="2336971"/>
                <a:ext cx="1622599" cy="1403739"/>
              </a:xfrm>
              <a:custGeom>
                <a:avLst/>
                <a:gdLst>
                  <a:gd name="connsiteX0" fmla="*/ 0 w 1622599"/>
                  <a:gd name="connsiteY0" fmla="*/ 701870 h 1403739"/>
                  <a:gd name="connsiteX1" fmla="*/ 401048 w 1622599"/>
                  <a:gd name="connsiteY1" fmla="*/ 0 h 1403739"/>
                  <a:gd name="connsiteX2" fmla="*/ 1221551 w 1622599"/>
                  <a:gd name="connsiteY2" fmla="*/ 0 h 1403739"/>
                  <a:gd name="connsiteX3" fmla="*/ 1622599 w 1622599"/>
                  <a:gd name="connsiteY3" fmla="*/ 701870 h 1403739"/>
                  <a:gd name="connsiteX4" fmla="*/ 1221551 w 1622599"/>
                  <a:gd name="connsiteY4" fmla="*/ 1403739 h 1403739"/>
                  <a:gd name="connsiteX5" fmla="*/ 401048 w 1622599"/>
                  <a:gd name="connsiteY5" fmla="*/ 1403739 h 1403739"/>
                  <a:gd name="connsiteX6" fmla="*/ 0 w 1622599"/>
                  <a:gd name="connsiteY6" fmla="*/ 701870 h 140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599" h="1403739">
                    <a:moveTo>
                      <a:pt x="0" y="701870"/>
                    </a:moveTo>
                    <a:lnTo>
                      <a:pt x="401048" y="0"/>
                    </a:lnTo>
                    <a:lnTo>
                      <a:pt x="1221551" y="0"/>
                    </a:lnTo>
                    <a:lnTo>
                      <a:pt x="1622599" y="701870"/>
                    </a:lnTo>
                    <a:lnTo>
                      <a:pt x="1221551" y="1403739"/>
                    </a:lnTo>
                    <a:lnTo>
                      <a:pt x="401048" y="1403739"/>
                    </a:lnTo>
                    <a:lnTo>
                      <a:pt x="0" y="701870"/>
                    </a:lnTo>
                    <a:close/>
                  </a:path>
                </a:pathLst>
              </a:custGeom>
              <a:solidFill>
                <a:srgbClr val="5268A5"/>
              </a:solidFill>
              <a:effectLst>
                <a:outerShdw blurRad="5969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139" tIns="247870" rIns="284139" bIns="24787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350" b="1" kern="1200" dirty="0">
                    <a:solidFill>
                      <a:schemeClr val="bg1"/>
                    </a:solidFill>
                    <a:latin typeface="+mj-lt"/>
                  </a:rPr>
                  <a:t>Environmental Responsibility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059015B-8200-277F-39CE-580980036EBE}"/>
              </a:ext>
            </a:extLst>
          </p:cNvPr>
          <p:cNvSpPr txBox="1"/>
          <p:nvPr/>
        </p:nvSpPr>
        <p:spPr>
          <a:xfrm>
            <a:off x="508296" y="1230621"/>
            <a:ext cx="30995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r>
              <a:rPr lang="en-US" sz="2000" b="1" dirty="0">
                <a:solidFill>
                  <a:srgbClr val="5E6576"/>
                </a:solidFill>
                <a:latin typeface="+mj-lt"/>
              </a:rPr>
              <a:t>Universal access to electricity and self-sustainable power sector</a:t>
            </a:r>
          </a:p>
          <a:p>
            <a:pPr marL="228600" lvl="2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E6576"/>
                </a:solidFill>
              </a:rPr>
              <a:t>Optimal utilization of indigenous resources</a:t>
            </a:r>
          </a:p>
          <a:p>
            <a:pPr marL="228600" lvl="2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E6576"/>
                </a:solidFill>
              </a:rPr>
              <a:t>Integrated planning approach</a:t>
            </a:r>
          </a:p>
          <a:p>
            <a:pPr marL="228600" lvl="2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E6576"/>
                </a:solidFill>
              </a:rPr>
              <a:t>Efficient, dynamic and competitive market design</a:t>
            </a:r>
          </a:p>
          <a:p>
            <a:pPr marL="228600" lvl="2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E6576"/>
                </a:solidFill>
              </a:rPr>
              <a:t>Affordable and environment friendly outcome for consumers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A2E40-6AE6-4B2F-3798-05A92060AEE9}"/>
              </a:ext>
            </a:extLst>
          </p:cNvPr>
          <p:cNvSpPr txBox="1"/>
          <p:nvPr/>
        </p:nvSpPr>
        <p:spPr>
          <a:xfrm>
            <a:off x="9401981" y="3336040"/>
            <a:ext cx="2573643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fontAlgn="base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Based on these guiding principles, a National Electricity Plan and</a:t>
            </a:r>
            <a:br>
              <a:rPr lang="en-US" sz="2000" b="1" dirty="0">
                <a:solidFill>
                  <a:schemeClr val="bg1"/>
                </a:solidFill>
                <a:latin typeface="+mj-lt"/>
              </a:rPr>
            </a:br>
            <a:r>
              <a:rPr lang="en-US" sz="2000" b="1" dirty="0">
                <a:solidFill>
                  <a:schemeClr val="bg1"/>
                </a:solidFill>
                <a:latin typeface="+mj-lt"/>
              </a:rPr>
              <a:t>sectoral policy</a:t>
            </a:r>
            <a:br>
              <a:rPr lang="en-US" sz="2000" b="1" dirty="0">
                <a:solidFill>
                  <a:schemeClr val="bg1"/>
                </a:solidFill>
                <a:latin typeface="+mj-lt"/>
              </a:rPr>
            </a:br>
            <a:r>
              <a:rPr lang="en-US" sz="2000" b="1" dirty="0">
                <a:solidFill>
                  <a:schemeClr val="bg1"/>
                </a:solidFill>
                <a:latin typeface="+mj-lt"/>
              </a:rPr>
              <a:t>frameworks are</a:t>
            </a:r>
            <a:br>
              <a:rPr lang="en-US" sz="2000" b="1" dirty="0">
                <a:solidFill>
                  <a:schemeClr val="bg1"/>
                </a:solidFill>
                <a:latin typeface="+mj-lt"/>
              </a:rPr>
            </a:br>
            <a:r>
              <a:rPr lang="en-US" sz="2000" b="1" dirty="0">
                <a:solidFill>
                  <a:schemeClr val="bg1"/>
                </a:solidFill>
                <a:latin typeface="+mj-lt"/>
              </a:rPr>
              <a:t>being developed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EB8A59E-C57F-4A2F-A88B-31338B01ADEA}"/>
              </a:ext>
            </a:extLst>
          </p:cNvPr>
          <p:cNvSpPr txBox="1">
            <a:spLocks/>
          </p:cNvSpPr>
          <p:nvPr/>
        </p:nvSpPr>
        <p:spPr>
          <a:xfrm>
            <a:off x="11602562" y="6466364"/>
            <a:ext cx="373062" cy="2061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C2DEF-D2FE-4B45-ABA4-9F153FD1C98A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8CF3A4-EB3F-C491-F6CF-60022960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7A21-521C-4852-AF75-F212975419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85839-33A4-2592-94AD-5D26F154592A}"/>
              </a:ext>
            </a:extLst>
          </p:cNvPr>
          <p:cNvSpPr txBox="1"/>
          <p:nvPr/>
        </p:nvSpPr>
        <p:spPr>
          <a:xfrm>
            <a:off x="349715" y="69918"/>
            <a:ext cx="11492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Current Policies / Frameworks </a:t>
            </a:r>
            <a:r>
              <a:rPr lang="en-US" sz="4000" b="1" dirty="0">
                <a:solidFill>
                  <a:schemeClr val="bg1"/>
                </a:solidFill>
              </a:rPr>
              <a:t>for private investments in Renewable Energy sector  </a:t>
            </a:r>
            <a:endParaRPr lang="en-US" sz="4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CEDDDB-F015-43F2-9D72-3914FD336A46}"/>
              </a:ext>
            </a:extLst>
          </p:cNvPr>
          <p:cNvSpPr/>
          <p:nvPr/>
        </p:nvSpPr>
        <p:spPr>
          <a:xfrm>
            <a:off x="4359963" y="1586952"/>
            <a:ext cx="7500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80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IGCEP Outputs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will form the basis of all on-grid capacity procurements</a:t>
            </a:r>
          </a:p>
          <a:p>
            <a:pPr marL="0" lvl="2" algn="just">
              <a:spcBef>
                <a:spcPts val="80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Development of ARE projects primarily through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Competitive Bidding</a:t>
            </a:r>
            <a:endParaRPr lang="en-US" altLang="en-US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lvl="2" algn="just">
              <a:spcBef>
                <a:spcPts val="80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Un-solicited mode limited to G2G &amp; New Technologies</a:t>
            </a:r>
          </a:p>
          <a:p>
            <a:pPr marL="0" lvl="2" algn="just">
              <a:spcBef>
                <a:spcPts val="80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Promotes non-utility procurements (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Captive, B2B, Mini-Grids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3E71E-C9DF-4367-B21D-3ABAA950BE5A}"/>
              </a:ext>
            </a:extLst>
          </p:cNvPr>
          <p:cNvSpPr/>
          <p:nvPr/>
        </p:nvSpPr>
        <p:spPr>
          <a:xfrm>
            <a:off x="300039" y="1655104"/>
            <a:ext cx="3079263" cy="1565175"/>
          </a:xfrm>
          <a:custGeom>
            <a:avLst/>
            <a:gdLst>
              <a:gd name="connsiteX0" fmla="*/ 0 w 6260311"/>
              <a:gd name="connsiteY0" fmla="*/ 0 h 452431"/>
              <a:gd name="connsiteX1" fmla="*/ 6260311 w 6260311"/>
              <a:gd name="connsiteY1" fmla="*/ 0 h 452431"/>
              <a:gd name="connsiteX2" fmla="*/ 6260311 w 6260311"/>
              <a:gd name="connsiteY2" fmla="*/ 452431 h 452431"/>
              <a:gd name="connsiteX3" fmla="*/ 0 w 6260311"/>
              <a:gd name="connsiteY3" fmla="*/ 452431 h 452431"/>
              <a:gd name="connsiteX4" fmla="*/ 0 w 6260311"/>
              <a:gd name="connsiteY4" fmla="*/ 0 h 4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311" h="452431">
                <a:moveTo>
                  <a:pt x="0" y="0"/>
                </a:moveTo>
                <a:lnTo>
                  <a:pt x="6260311" y="0"/>
                </a:lnTo>
                <a:lnTo>
                  <a:pt x="6260311" y="452431"/>
                </a:lnTo>
                <a:lnTo>
                  <a:pt x="0" y="452431"/>
                </a:lnTo>
                <a:lnTo>
                  <a:pt x="0" y="0"/>
                </a:lnTo>
                <a:close/>
              </a:path>
            </a:pathLst>
          </a:custGeom>
          <a:solidFill>
            <a:srgbClr val="5E5CA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Gill Sans MT" panose="020B0502020104020203" pitchFamily="34" charset="0"/>
              </a:rPr>
              <a:t>ARE POLICY 2019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D08247-3AB4-48C2-96E1-A8FB6BBF5D8D}"/>
              </a:ext>
            </a:extLst>
          </p:cNvPr>
          <p:cNvSpPr/>
          <p:nvPr/>
        </p:nvSpPr>
        <p:spPr>
          <a:xfrm>
            <a:off x="300039" y="4526309"/>
            <a:ext cx="3079264" cy="1565175"/>
          </a:xfrm>
          <a:custGeom>
            <a:avLst/>
            <a:gdLst>
              <a:gd name="connsiteX0" fmla="*/ 0 w 6260311"/>
              <a:gd name="connsiteY0" fmla="*/ 0 h 452431"/>
              <a:gd name="connsiteX1" fmla="*/ 6260311 w 6260311"/>
              <a:gd name="connsiteY1" fmla="*/ 0 h 452431"/>
              <a:gd name="connsiteX2" fmla="*/ 6260311 w 6260311"/>
              <a:gd name="connsiteY2" fmla="*/ 452431 h 452431"/>
              <a:gd name="connsiteX3" fmla="*/ 0 w 6260311"/>
              <a:gd name="connsiteY3" fmla="*/ 452431 h 452431"/>
              <a:gd name="connsiteX4" fmla="*/ 0 w 6260311"/>
              <a:gd name="connsiteY4" fmla="*/ 0 h 4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311" h="452431">
                <a:moveTo>
                  <a:pt x="0" y="0"/>
                </a:moveTo>
                <a:lnTo>
                  <a:pt x="6260311" y="0"/>
                </a:lnTo>
                <a:lnTo>
                  <a:pt x="6260311" y="452431"/>
                </a:lnTo>
                <a:lnTo>
                  <a:pt x="0" y="452431"/>
                </a:lnTo>
                <a:lnTo>
                  <a:pt x="0" y="0"/>
                </a:lnTo>
                <a:close/>
              </a:path>
            </a:pathLst>
          </a:custGeom>
          <a:solidFill>
            <a:srgbClr val="5E5CA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Framework Guidelines 2022</a:t>
            </a:r>
            <a:endParaRPr lang="en-US" sz="2000" b="1" kern="1200" dirty="0">
              <a:latin typeface="Gill Sans MT" panose="020B0502020104020203" pitchFamily="34" charset="0"/>
            </a:endParaRPr>
          </a:p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latin typeface="Gill Sans MT" panose="020B0502020104020203" pitchFamily="34" charset="0"/>
              </a:rPr>
              <a:t>(FastTrack Solar PV Initiatives)   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CD2C929-474D-4A26-95FD-871A8381F1C5}"/>
              </a:ext>
            </a:extLst>
          </p:cNvPr>
          <p:cNvSpPr txBox="1">
            <a:spLocks/>
          </p:cNvSpPr>
          <p:nvPr/>
        </p:nvSpPr>
        <p:spPr>
          <a:xfrm>
            <a:off x="3480351" y="4526309"/>
            <a:ext cx="9525000" cy="22256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1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Substitution of Expensive Imported Fossil Fuels with Solar PV Energy</a:t>
            </a:r>
          </a:p>
          <a:p>
            <a:pPr marL="1200150" lvl="1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Solar PV Generation on 11 kV Feeders </a:t>
            </a:r>
          </a:p>
          <a:p>
            <a:pPr marL="1200150" lvl="1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Solarization of Public Buildings</a:t>
            </a:r>
          </a:p>
          <a:p>
            <a:pPr marL="857250" lvl="1" indent="0" algn="just">
              <a:spcBef>
                <a:spcPts val="120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Overall target of 10,000 MW solar PV under these initiatives.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A2D6BAF-DD13-49B7-AA30-548E31EC8169}"/>
              </a:ext>
            </a:extLst>
          </p:cNvPr>
          <p:cNvSpPr/>
          <p:nvPr/>
        </p:nvSpPr>
        <p:spPr>
          <a:xfrm>
            <a:off x="4439480" y="4134678"/>
            <a:ext cx="7319962" cy="1855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8CF3A4-EB3F-C491-F6CF-60022960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7A21-521C-4852-AF75-F212975419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85839-33A4-2592-94AD-5D26F154592A}"/>
              </a:ext>
            </a:extLst>
          </p:cNvPr>
          <p:cNvSpPr txBox="1"/>
          <p:nvPr/>
        </p:nvSpPr>
        <p:spPr>
          <a:xfrm>
            <a:off x="349715" y="43413"/>
            <a:ext cx="1149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Fast Track Solar PV Initiatives – Framework Guidelines </a:t>
            </a:r>
            <a:endParaRPr lang="en-US" sz="4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C65595-374E-4425-A0B2-E8FE356C7C40}"/>
              </a:ext>
            </a:extLst>
          </p:cNvPr>
          <p:cNvSpPr/>
          <p:nvPr/>
        </p:nvSpPr>
        <p:spPr>
          <a:xfrm>
            <a:off x="48248" y="1612691"/>
            <a:ext cx="11891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Straight-Line Tariff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through single-stage, two-envelope bid process</a:t>
            </a:r>
          </a:p>
          <a:p>
            <a:pPr marL="742950" marR="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70% $ Indexation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of Tariff on quarterly basis</a:t>
            </a:r>
          </a:p>
          <a:p>
            <a:pPr marL="742950" marR="74295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GOP (CPPA-G) to purchase all Power Generated 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25 Year BOOT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basis</a:t>
            </a:r>
          </a:p>
          <a:p>
            <a:pPr marL="742950" marR="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GOP to provide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land and power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off-take</a:t>
            </a:r>
          </a:p>
          <a:p>
            <a:pPr marL="74295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GOP to provide exemption from all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Import related Duties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Taxes</a:t>
            </a:r>
          </a:p>
          <a:p>
            <a:pPr marL="74295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In addition to GOP Guarantee, the energy payment also ensured through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direct debit mechanism</a:t>
            </a:r>
          </a:p>
          <a:p>
            <a:pPr marL="74295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15%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income tax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on profits and gains of IPP</a:t>
            </a:r>
          </a:p>
          <a:p>
            <a:pPr marL="74295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COD within 20 months of EPA signing</a:t>
            </a:r>
          </a:p>
          <a:p>
            <a:pPr marL="74295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Foreign Exchange requirement for installation of Projects shall be arranged from abroad</a:t>
            </a:r>
          </a:p>
          <a:p>
            <a:pPr marL="742950" lvl="1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800100" algn="l"/>
              </a:tabLs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6000 MWp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to be installed under the fossil fuel substitution initiative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SzPct val="100000"/>
              <a:buFont typeface="+mj-lt"/>
              <a:buAutoNum type="romanLcPeriod"/>
              <a:tabLst>
                <a:tab pos="800100" algn="l"/>
              </a:tabLst>
            </a:pPr>
            <a:endParaRPr lang="en-US" sz="20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7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64C70-9016-0AF8-D874-0836E3A5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40456EE-E86E-3A7B-6AC3-CEC2CB6E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30" y="1463419"/>
            <a:ext cx="7472121" cy="44989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82F49F-597F-44A2-6FAE-4DA018D57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90" y="848532"/>
            <a:ext cx="3538107" cy="53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1" tIns="46036" rIns="92071" bIns="46036"/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r>
              <a:rPr lang="en-US" sz="2000" b="1" dirty="0">
                <a:solidFill>
                  <a:schemeClr val="bg1"/>
                </a:solidFill>
              </a:rPr>
              <a:t>Estimated RE potential:</a:t>
            </a:r>
          </a:p>
          <a:p>
            <a:pPr marL="630238" lvl="2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000" dirty="0">
                <a:solidFill>
                  <a:schemeClr val="bg1"/>
                </a:solidFill>
              </a:rPr>
              <a:t>Solar: ~2,000 GW</a:t>
            </a:r>
          </a:p>
          <a:p>
            <a:pPr marL="630238" lvl="2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000" dirty="0">
                <a:solidFill>
                  <a:schemeClr val="bg1"/>
                </a:solidFill>
              </a:rPr>
              <a:t>Wind: ~100 GW</a:t>
            </a:r>
          </a:p>
          <a:p>
            <a:pPr marL="630238" lvl="2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000" dirty="0">
                <a:solidFill>
                  <a:schemeClr val="bg1"/>
                </a:solidFill>
              </a:rPr>
              <a:t>Hydro: ~60 GW</a:t>
            </a:r>
          </a:p>
          <a:p>
            <a:pPr marL="630238" lvl="2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000" dirty="0">
                <a:solidFill>
                  <a:schemeClr val="bg1"/>
                </a:solidFill>
              </a:rPr>
              <a:t>Biomass:~ 2 GW</a:t>
            </a:r>
          </a:p>
          <a:p>
            <a:pPr marL="630238" lvl="2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000" dirty="0">
                <a:solidFill>
                  <a:schemeClr val="bg1"/>
                </a:solidFill>
              </a:rPr>
              <a:t>Waste-to-energy:~ 0.4 GW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55A860E-72E5-7D9A-BA5B-3222C28D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36" y="1010041"/>
            <a:ext cx="5735614" cy="54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0C1A89-47A1-3963-9036-0EC38188B824}"/>
              </a:ext>
            </a:extLst>
          </p:cNvPr>
          <p:cNvSpPr txBox="1"/>
          <p:nvPr/>
        </p:nvSpPr>
        <p:spPr>
          <a:xfrm>
            <a:off x="4316277" y="229063"/>
            <a:ext cx="748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276A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Renewable energy </a:t>
            </a:r>
            <a:r>
              <a:rPr lang="en-US" sz="4000" dirty="0">
                <a:solidFill>
                  <a:srgbClr val="4276A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E03187-1D0A-2700-C98F-A98C82C163C3}"/>
              </a:ext>
            </a:extLst>
          </p:cNvPr>
          <p:cNvGrpSpPr/>
          <p:nvPr/>
        </p:nvGrpSpPr>
        <p:grpSpPr>
          <a:xfrm>
            <a:off x="413870" y="1688151"/>
            <a:ext cx="548640" cy="3005028"/>
            <a:chOff x="332590" y="2730149"/>
            <a:chExt cx="548640" cy="3005028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70A7EDD3-E321-71CD-933F-A608882B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590" y="5186537"/>
              <a:ext cx="548640" cy="5486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6987178-B554-942F-43CC-33FCEEC76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32590" y="3958343"/>
              <a:ext cx="548640" cy="548640"/>
            </a:xfrm>
            <a:prstGeom prst="rect">
              <a:avLst/>
            </a:prstGeom>
          </p:spPr>
        </p:pic>
        <p:pic>
          <p:nvPicPr>
            <p:cNvPr id="27" name="Picture 26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0E46F7B5-7A9D-3370-C4E9-8F526ACFC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590" y="4572440"/>
              <a:ext cx="548640" cy="54864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70EAC54-F1D2-C558-5FFF-3EA759DC9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32590" y="3344246"/>
              <a:ext cx="548640" cy="548640"/>
            </a:xfrm>
            <a:prstGeom prst="rect">
              <a:avLst/>
            </a:prstGeom>
          </p:spPr>
        </p:pic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0EB4A540-FC10-5692-59C4-C89996F98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590" y="2730149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9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AA00-8274-4DB5-91D1-8C42CF64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40" y="1546049"/>
            <a:ext cx="10439400" cy="1175444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Investment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93786-25F1-4C86-8866-3B5B8F61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B65D0-BE8B-E51C-F5C0-A03DC82CA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48" y="3046228"/>
            <a:ext cx="24243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3962</TotalTime>
  <Words>916</Words>
  <Application>Microsoft Office PowerPoint</Application>
  <PresentationFormat>Widescreen</PresentationFormat>
  <Paragraphs>217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Wingdings</vt:lpstr>
      <vt:lpstr>Office Theme</vt:lpstr>
      <vt:lpstr> An Overview of Pakistan’s Renewable Energy Sector </vt:lpstr>
      <vt:lpstr>PowerPoint Presentation</vt:lpstr>
      <vt:lpstr>PowerPoint Presentation</vt:lpstr>
      <vt:lpstr>Pakistan’s Planned Energy Transition</vt:lpstr>
      <vt:lpstr>PowerPoint Presentation</vt:lpstr>
      <vt:lpstr>PowerPoint Presentation</vt:lpstr>
      <vt:lpstr>PowerPoint Presentation</vt:lpstr>
      <vt:lpstr>PowerPoint Presentation</vt:lpstr>
      <vt:lpstr>Investment Opportunities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Investors in Pakistan’s Power Sector</dc:title>
  <dc:creator>Dr. Jamil Masud</dc:creator>
  <cp:lastModifiedBy>CEO AEDB</cp:lastModifiedBy>
  <cp:revision>203</cp:revision>
  <cp:lastPrinted>2023-07-03T12:29:53Z</cp:lastPrinted>
  <dcterms:created xsi:type="dcterms:W3CDTF">2023-05-03T06:21:54Z</dcterms:created>
  <dcterms:modified xsi:type="dcterms:W3CDTF">2023-07-18T03:46:24Z</dcterms:modified>
</cp:coreProperties>
</file>