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3"/>
  </p:notesMasterIdLst>
  <p:handoutMasterIdLst>
    <p:handoutMasterId r:id="rId44"/>
  </p:handoutMasterIdLst>
  <p:sldIdLst>
    <p:sldId id="378" r:id="rId3"/>
    <p:sldId id="258" r:id="rId4"/>
    <p:sldId id="282" r:id="rId5"/>
    <p:sldId id="340" r:id="rId6"/>
    <p:sldId id="288" r:id="rId7"/>
    <p:sldId id="355" r:id="rId8"/>
    <p:sldId id="294" r:id="rId9"/>
    <p:sldId id="353" r:id="rId10"/>
    <p:sldId id="354" r:id="rId11"/>
    <p:sldId id="321" r:id="rId12"/>
    <p:sldId id="310" r:id="rId13"/>
    <p:sldId id="260" r:id="rId14"/>
    <p:sldId id="357" r:id="rId15"/>
    <p:sldId id="358" r:id="rId16"/>
    <p:sldId id="359" r:id="rId17"/>
    <p:sldId id="360" r:id="rId18"/>
    <p:sldId id="361" r:id="rId19"/>
    <p:sldId id="362" r:id="rId20"/>
    <p:sldId id="363" r:id="rId21"/>
    <p:sldId id="364" r:id="rId22"/>
    <p:sldId id="370" r:id="rId23"/>
    <p:sldId id="371" r:id="rId24"/>
    <p:sldId id="372" r:id="rId25"/>
    <p:sldId id="375" r:id="rId26"/>
    <p:sldId id="374" r:id="rId27"/>
    <p:sldId id="373" r:id="rId28"/>
    <p:sldId id="379" r:id="rId29"/>
    <p:sldId id="376" r:id="rId30"/>
    <p:sldId id="311" r:id="rId31"/>
    <p:sldId id="317" r:id="rId32"/>
    <p:sldId id="290" r:id="rId33"/>
    <p:sldId id="273" r:id="rId34"/>
    <p:sldId id="365" r:id="rId35"/>
    <p:sldId id="367" r:id="rId36"/>
    <p:sldId id="368" r:id="rId37"/>
    <p:sldId id="369" r:id="rId38"/>
    <p:sldId id="312" r:id="rId39"/>
    <p:sldId id="377" r:id="rId40"/>
    <p:sldId id="380" r:id="rId41"/>
    <p:sldId id="291" r:id="rId42"/>
  </p:sldIdLst>
  <p:sldSz cx="9144000" cy="6858000" type="screen4x3"/>
  <p:notesSz cx="7010400" cy="9236075"/>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James Knight" initials="OJK" lastIdx="8" clrIdx="0">
    <p:extLst>
      <p:ext uri="{19B8F6BF-5375-455C-9EA6-DF929625EA0E}">
        <p15:presenceInfo xmlns:p15="http://schemas.microsoft.com/office/powerpoint/2012/main" userId="S-1-5-21-88094858-919529-1617787245-418348" providerId="AD"/>
      </p:ext>
    </p:extLst>
  </p:cmAuthor>
  <p:cmAuthor id="2" name="Umul Awan" initials="UA" lastIdx="1" clrIdx="1">
    <p:extLst>
      <p:ext uri="{19B8F6BF-5375-455C-9EA6-DF929625EA0E}">
        <p15:presenceInfo xmlns:p15="http://schemas.microsoft.com/office/powerpoint/2012/main" userId="S-1-5-21-1385568035-1675961066-622671684-122589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BC9"/>
    <a:srgbClr val="00B0EE"/>
    <a:srgbClr val="588838"/>
    <a:srgbClr val="C0DEAC"/>
    <a:srgbClr val="78B74D"/>
    <a:srgbClr val="385723"/>
    <a:srgbClr val="0082B0"/>
    <a:srgbClr val="0079A4"/>
    <a:srgbClr val="008EC0"/>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3" autoAdjust="0"/>
    <p:restoredTop sz="93899" autoAdjust="0"/>
  </p:normalViewPr>
  <p:slideViewPr>
    <p:cSldViewPr snapToGrid="0">
      <p:cViewPr varScale="1">
        <p:scale>
          <a:sx n="63" d="100"/>
          <a:sy n="63" d="100"/>
        </p:scale>
        <p:origin x="1360" y="64"/>
      </p:cViewPr>
      <p:guideLst>
        <p:guide orient="horz" pos="2160"/>
        <p:guide pos="2880"/>
      </p:guideLst>
    </p:cSldViewPr>
  </p:slideViewPr>
  <p:outlineViewPr>
    <p:cViewPr>
      <p:scale>
        <a:sx n="33" d="100"/>
        <a:sy n="33" d="100"/>
      </p:scale>
      <p:origin x="0" y="-62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ENERGY CONTRIBUTION</a:t>
            </a:r>
            <a:r>
              <a:rPr lang="en-US" baseline="0"/>
              <a:t> GRAPH</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EB4-44A1-B7CA-331EF131DA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EB4-44A1-B7CA-331EF131DA0E}"/>
              </c:ext>
            </c:extLst>
          </c:dPt>
          <c:cat>
            <c:strRef>
              <c:f>Sheet1!$A$2:$A$3</c:f>
              <c:strCache>
                <c:ptCount val="2"/>
                <c:pt idx="0">
                  <c:v>Solar Contribution</c:v>
                </c:pt>
                <c:pt idx="1">
                  <c:v>Grid Import</c:v>
                </c:pt>
              </c:strCache>
            </c:strRef>
          </c:cat>
          <c:val>
            <c:numRef>
              <c:f>Sheet1!$B$2:$B$3</c:f>
              <c:numCache>
                <c:formatCode>#,##0</c:formatCode>
                <c:ptCount val="2"/>
                <c:pt idx="0" formatCode="#,##0.00">
                  <c:v>2371000</c:v>
                </c:pt>
                <c:pt idx="1">
                  <c:v>5387075</c:v>
                </c:pt>
              </c:numCache>
            </c:numRef>
          </c:val>
          <c:extLst>
            <c:ext xmlns:c16="http://schemas.microsoft.com/office/drawing/2014/chart" uri="{C3380CC4-5D6E-409C-BE32-E72D297353CC}">
              <c16:uniqueId val="{00000004-9EB4-44A1-B7CA-331EF131DA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RETURN</a:t>
            </a:r>
            <a:r>
              <a:rPr lang="en-US" baseline="0"/>
              <a:t> ON INVESTMENT</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Sheet1!$D$10</c:f>
              <c:strCache>
                <c:ptCount val="1"/>
                <c:pt idx="0">
                  <c:v>1</c:v>
                </c:pt>
              </c:strCache>
            </c:strRef>
          </c:tx>
          <c:spPr>
            <a:solidFill>
              <a:schemeClr val="accent1">
                <a:shade val="53000"/>
              </a:schemeClr>
            </a:solidFill>
            <a:ln>
              <a:noFill/>
            </a:ln>
            <a:effectLst/>
          </c:spPr>
          <c:invertIfNegative val="0"/>
          <c:cat>
            <c:strRef>
              <c:f>Sheet1!$I$9</c:f>
              <c:strCache>
                <c:ptCount val="1"/>
                <c:pt idx="0">
                  <c:v> Project Cost </c:v>
                </c:pt>
              </c:strCache>
            </c:strRef>
          </c:cat>
          <c:val>
            <c:numRef>
              <c:f>Sheet1!$I$10</c:f>
              <c:numCache>
                <c:formatCode>_(* #,##0.00_);_(* \(#,##0.00\);_(* "-"??_);_(@_)</c:formatCode>
                <c:ptCount val="1"/>
                <c:pt idx="0">
                  <c:v>-568060</c:v>
                </c:pt>
              </c:numCache>
            </c:numRef>
          </c:val>
          <c:extLst>
            <c:ext xmlns:c16="http://schemas.microsoft.com/office/drawing/2014/chart" uri="{C3380CC4-5D6E-409C-BE32-E72D297353CC}">
              <c16:uniqueId val="{00000000-BADF-41A3-967F-B98FF7EC3717}"/>
            </c:ext>
          </c:extLst>
        </c:ser>
        <c:ser>
          <c:idx val="1"/>
          <c:order val="1"/>
          <c:tx>
            <c:strRef>
              <c:f>Sheet1!$D$11</c:f>
              <c:strCache>
                <c:ptCount val="1"/>
                <c:pt idx="0">
                  <c:v>2</c:v>
                </c:pt>
              </c:strCache>
            </c:strRef>
          </c:tx>
          <c:spPr>
            <a:solidFill>
              <a:schemeClr val="accent2">
                <a:shade val="53000"/>
              </a:schemeClr>
            </a:solidFill>
            <a:ln>
              <a:noFill/>
            </a:ln>
            <a:effectLst/>
          </c:spPr>
          <c:invertIfNegative val="0"/>
          <c:cat>
            <c:strRef>
              <c:f>Sheet1!$I$9</c:f>
              <c:strCache>
                <c:ptCount val="1"/>
                <c:pt idx="0">
                  <c:v> Project Cost </c:v>
                </c:pt>
              </c:strCache>
            </c:strRef>
          </c:cat>
          <c:val>
            <c:numRef>
              <c:f>Sheet1!$I$11</c:f>
              <c:numCache>
                <c:formatCode>_(* #,##0.00_);_(* \(#,##0.00\);_(* "-"??_);_(@_)</c:formatCode>
                <c:ptCount val="1"/>
                <c:pt idx="0">
                  <c:v>-239439.39999999997</c:v>
                </c:pt>
              </c:numCache>
            </c:numRef>
          </c:val>
          <c:extLst>
            <c:ext xmlns:c16="http://schemas.microsoft.com/office/drawing/2014/chart" uri="{C3380CC4-5D6E-409C-BE32-E72D297353CC}">
              <c16:uniqueId val="{00000001-BADF-41A3-967F-B98FF7EC3717}"/>
            </c:ext>
          </c:extLst>
        </c:ser>
        <c:ser>
          <c:idx val="2"/>
          <c:order val="2"/>
          <c:tx>
            <c:strRef>
              <c:f>Sheet1!$D$12</c:f>
              <c:strCache>
                <c:ptCount val="1"/>
                <c:pt idx="0">
                  <c:v>3</c:v>
                </c:pt>
              </c:strCache>
            </c:strRef>
          </c:tx>
          <c:spPr>
            <a:solidFill>
              <a:schemeClr val="accent3">
                <a:shade val="53000"/>
              </a:schemeClr>
            </a:solidFill>
            <a:ln>
              <a:noFill/>
            </a:ln>
            <a:effectLst/>
          </c:spPr>
          <c:invertIfNegative val="0"/>
          <c:cat>
            <c:strRef>
              <c:f>Sheet1!$I$9</c:f>
              <c:strCache>
                <c:ptCount val="1"/>
                <c:pt idx="0">
                  <c:v> Project Cost </c:v>
                </c:pt>
              </c:strCache>
            </c:strRef>
          </c:cat>
          <c:val>
            <c:numRef>
              <c:f>Sheet1!$I$12</c:f>
              <c:numCache>
                <c:formatCode>_(* #,##0.00_);_(* \(#,##0.00\);_(* "-"??_);_(@_)</c:formatCode>
                <c:ptCount val="1"/>
                <c:pt idx="0">
                  <c:v>82608.788000000117</c:v>
                </c:pt>
              </c:numCache>
            </c:numRef>
          </c:val>
          <c:extLst>
            <c:ext xmlns:c16="http://schemas.microsoft.com/office/drawing/2014/chart" uri="{C3380CC4-5D6E-409C-BE32-E72D297353CC}">
              <c16:uniqueId val="{00000002-BADF-41A3-967F-B98FF7EC3717}"/>
            </c:ext>
          </c:extLst>
        </c:ser>
        <c:ser>
          <c:idx val="3"/>
          <c:order val="3"/>
          <c:tx>
            <c:strRef>
              <c:f>Sheet1!$D$13</c:f>
              <c:strCache>
                <c:ptCount val="1"/>
                <c:pt idx="0">
                  <c:v>4</c:v>
                </c:pt>
              </c:strCache>
            </c:strRef>
          </c:tx>
          <c:spPr>
            <a:solidFill>
              <a:schemeClr val="accent4">
                <a:shade val="53000"/>
              </a:schemeClr>
            </a:solidFill>
            <a:ln>
              <a:noFill/>
            </a:ln>
            <a:effectLst/>
          </c:spPr>
          <c:invertIfNegative val="0"/>
          <c:cat>
            <c:strRef>
              <c:f>Sheet1!$I$9</c:f>
              <c:strCache>
                <c:ptCount val="1"/>
                <c:pt idx="0">
                  <c:v> Project Cost </c:v>
                </c:pt>
              </c:strCache>
            </c:strRef>
          </c:cat>
          <c:val>
            <c:numRef>
              <c:f>Sheet1!$I$13</c:f>
              <c:numCache>
                <c:formatCode>_(* #,##0.00_);_(* \(#,##0.00\);_(* "-"??_);_(@_)</c:formatCode>
                <c:ptCount val="1"/>
                <c:pt idx="0">
                  <c:v>394995.53036000021</c:v>
                </c:pt>
              </c:numCache>
            </c:numRef>
          </c:val>
          <c:extLst>
            <c:ext xmlns:c16="http://schemas.microsoft.com/office/drawing/2014/chart" uri="{C3380CC4-5D6E-409C-BE32-E72D297353CC}">
              <c16:uniqueId val="{00000003-BADF-41A3-967F-B98FF7EC3717}"/>
            </c:ext>
          </c:extLst>
        </c:ser>
        <c:ser>
          <c:idx val="4"/>
          <c:order val="4"/>
          <c:tx>
            <c:strRef>
              <c:f>Sheet1!$D$14</c:f>
              <c:strCache>
                <c:ptCount val="1"/>
                <c:pt idx="0">
                  <c:v>5</c:v>
                </c:pt>
              </c:strCache>
            </c:strRef>
          </c:tx>
          <c:spPr>
            <a:solidFill>
              <a:schemeClr val="accent5">
                <a:shade val="53000"/>
              </a:schemeClr>
            </a:solidFill>
            <a:ln>
              <a:noFill/>
            </a:ln>
            <a:effectLst/>
          </c:spPr>
          <c:invertIfNegative val="0"/>
          <c:cat>
            <c:strRef>
              <c:f>Sheet1!$I$9</c:f>
              <c:strCache>
                <c:ptCount val="1"/>
                <c:pt idx="0">
                  <c:v> Project Cost </c:v>
                </c:pt>
              </c:strCache>
            </c:strRef>
          </c:cat>
          <c:val>
            <c:numRef>
              <c:f>Sheet1!$I$14</c:f>
              <c:numCache>
                <c:formatCode>_(* #,##0.00_);_(* \(#,##0.00\);_(* "-"??_);_(@_)</c:formatCode>
                <c:ptCount val="1"/>
                <c:pt idx="0">
                  <c:v>694886.80302560027</c:v>
                </c:pt>
              </c:numCache>
            </c:numRef>
          </c:val>
          <c:extLst>
            <c:ext xmlns:c16="http://schemas.microsoft.com/office/drawing/2014/chart" uri="{C3380CC4-5D6E-409C-BE32-E72D297353CC}">
              <c16:uniqueId val="{00000004-BADF-41A3-967F-B98FF7EC3717}"/>
            </c:ext>
          </c:extLst>
        </c:ser>
        <c:ser>
          <c:idx val="5"/>
          <c:order val="5"/>
          <c:tx>
            <c:strRef>
              <c:f>Sheet1!$D$15</c:f>
              <c:strCache>
                <c:ptCount val="1"/>
                <c:pt idx="0">
                  <c:v>6</c:v>
                </c:pt>
              </c:strCache>
            </c:strRef>
          </c:tx>
          <c:spPr>
            <a:solidFill>
              <a:schemeClr val="accent6">
                <a:shade val="53000"/>
              </a:schemeClr>
            </a:solidFill>
            <a:ln>
              <a:noFill/>
            </a:ln>
            <a:effectLst/>
          </c:spPr>
          <c:invertIfNegative val="0"/>
          <c:cat>
            <c:strRef>
              <c:f>Sheet1!$I$9</c:f>
              <c:strCache>
                <c:ptCount val="1"/>
                <c:pt idx="0">
                  <c:v> Project Cost </c:v>
                </c:pt>
              </c:strCache>
            </c:strRef>
          </c:cat>
          <c:val>
            <c:numRef>
              <c:f>Sheet1!$I$15</c:f>
              <c:numCache>
                <c:formatCode>_(* #,##0.00_);_(* \(#,##0.00\);_(* "-"??_);_(@_)</c:formatCode>
                <c:ptCount val="1"/>
                <c:pt idx="0">
                  <c:v>979783.51205792022</c:v>
                </c:pt>
              </c:numCache>
            </c:numRef>
          </c:val>
          <c:extLst>
            <c:ext xmlns:c16="http://schemas.microsoft.com/office/drawing/2014/chart" uri="{C3380CC4-5D6E-409C-BE32-E72D297353CC}">
              <c16:uniqueId val="{00000005-BADF-41A3-967F-B98FF7EC3717}"/>
            </c:ext>
          </c:extLst>
        </c:ser>
        <c:ser>
          <c:idx val="6"/>
          <c:order val="6"/>
          <c:tx>
            <c:strRef>
              <c:f>Sheet1!$D$16</c:f>
              <c:strCache>
                <c:ptCount val="1"/>
                <c:pt idx="0">
                  <c:v>7</c:v>
                </c:pt>
              </c:strCache>
            </c:strRef>
          </c:tx>
          <c:spPr>
            <a:solidFill>
              <a:schemeClr val="accent1">
                <a:shade val="76000"/>
              </a:schemeClr>
            </a:solidFill>
            <a:ln>
              <a:noFill/>
            </a:ln>
            <a:effectLst/>
          </c:spPr>
          <c:invertIfNegative val="0"/>
          <c:cat>
            <c:strRef>
              <c:f>Sheet1!$I$9</c:f>
              <c:strCache>
                <c:ptCount val="1"/>
                <c:pt idx="0">
                  <c:v> Project Cost </c:v>
                </c:pt>
              </c:strCache>
            </c:strRef>
          </c:cat>
          <c:val>
            <c:numRef>
              <c:f>Sheet1!$I$16</c:f>
              <c:numCache>
                <c:formatCode>_(* #,##0.00_);_(* \(#,##0.00\);_(* "-"??_);_(@_)</c:formatCode>
                <c:ptCount val="1"/>
                <c:pt idx="0">
                  <c:v>1247586.4185483011</c:v>
                </c:pt>
              </c:numCache>
            </c:numRef>
          </c:val>
          <c:extLst>
            <c:ext xmlns:c16="http://schemas.microsoft.com/office/drawing/2014/chart" uri="{C3380CC4-5D6E-409C-BE32-E72D297353CC}">
              <c16:uniqueId val="{00000006-BADF-41A3-967F-B98FF7EC3717}"/>
            </c:ext>
          </c:extLst>
        </c:ser>
        <c:ser>
          <c:idx val="7"/>
          <c:order val="7"/>
          <c:tx>
            <c:strRef>
              <c:f>Sheet1!$D$17</c:f>
              <c:strCache>
                <c:ptCount val="1"/>
                <c:pt idx="0">
                  <c:v>8</c:v>
                </c:pt>
              </c:strCache>
            </c:strRef>
          </c:tx>
          <c:spPr>
            <a:solidFill>
              <a:schemeClr val="accent2">
                <a:shade val="76000"/>
              </a:schemeClr>
            </a:solidFill>
            <a:ln>
              <a:noFill/>
            </a:ln>
            <a:effectLst/>
          </c:spPr>
          <c:invertIfNegative val="0"/>
          <c:cat>
            <c:strRef>
              <c:f>Sheet1!$I$9</c:f>
              <c:strCache>
                <c:ptCount val="1"/>
                <c:pt idx="0">
                  <c:v> Project Cost </c:v>
                </c:pt>
              </c:strCache>
            </c:strRef>
          </c:cat>
          <c:val>
            <c:numRef>
              <c:f>Sheet1!$I$17</c:f>
              <c:numCache>
                <c:formatCode>_(* #,##0.00_);_(* \(#,##0.00\);_(* "-"??_);_(@_)</c:formatCode>
                <c:ptCount val="1"/>
                <c:pt idx="0">
                  <c:v>1496643.1215843554</c:v>
                </c:pt>
              </c:numCache>
            </c:numRef>
          </c:val>
          <c:extLst>
            <c:ext xmlns:c16="http://schemas.microsoft.com/office/drawing/2014/chart" uri="{C3380CC4-5D6E-409C-BE32-E72D297353CC}">
              <c16:uniqueId val="{00000007-BADF-41A3-967F-B98FF7EC3717}"/>
            </c:ext>
          </c:extLst>
        </c:ser>
        <c:ser>
          <c:idx val="8"/>
          <c:order val="8"/>
          <c:tx>
            <c:strRef>
              <c:f>Sheet1!$D$18</c:f>
              <c:strCache>
                <c:ptCount val="1"/>
                <c:pt idx="0">
                  <c:v>9</c:v>
                </c:pt>
              </c:strCache>
            </c:strRef>
          </c:tx>
          <c:spPr>
            <a:solidFill>
              <a:schemeClr val="accent3">
                <a:shade val="76000"/>
              </a:schemeClr>
            </a:solidFill>
            <a:ln>
              <a:noFill/>
            </a:ln>
            <a:effectLst/>
          </c:spPr>
          <c:invertIfNegative val="0"/>
          <c:cat>
            <c:strRef>
              <c:f>Sheet1!$I$9</c:f>
              <c:strCache>
                <c:ptCount val="1"/>
                <c:pt idx="0">
                  <c:v> Project Cost </c:v>
                </c:pt>
              </c:strCache>
            </c:strRef>
          </c:cat>
          <c:val>
            <c:numRef>
              <c:f>Sheet1!$I$18</c:f>
              <c:numCache>
                <c:formatCode>_(* #,##0.00_);_(* \(#,##0.00\);_(* "-"??_);_(@_)</c:formatCode>
                <c:ptCount val="1"/>
                <c:pt idx="0">
                  <c:v>1725775.2883775253</c:v>
                </c:pt>
              </c:numCache>
            </c:numRef>
          </c:val>
          <c:extLst>
            <c:ext xmlns:c16="http://schemas.microsoft.com/office/drawing/2014/chart" uri="{C3380CC4-5D6E-409C-BE32-E72D297353CC}">
              <c16:uniqueId val="{00000008-BADF-41A3-967F-B98FF7EC3717}"/>
            </c:ext>
          </c:extLst>
        </c:ser>
        <c:ser>
          <c:idx val="9"/>
          <c:order val="9"/>
          <c:tx>
            <c:strRef>
              <c:f>Sheet1!$D$19</c:f>
              <c:strCache>
                <c:ptCount val="1"/>
                <c:pt idx="0">
                  <c:v>10</c:v>
                </c:pt>
              </c:strCache>
            </c:strRef>
          </c:tx>
          <c:spPr>
            <a:solidFill>
              <a:schemeClr val="accent4">
                <a:shade val="76000"/>
              </a:schemeClr>
            </a:solidFill>
            <a:ln>
              <a:noFill/>
            </a:ln>
            <a:effectLst/>
          </c:spPr>
          <c:invertIfNegative val="0"/>
          <c:cat>
            <c:strRef>
              <c:f>Sheet1!$I$9</c:f>
              <c:strCache>
                <c:ptCount val="1"/>
                <c:pt idx="0">
                  <c:v> Project Cost </c:v>
                </c:pt>
              </c:strCache>
            </c:strRef>
          </c:cat>
          <c:val>
            <c:numRef>
              <c:f>Sheet1!$I$19</c:f>
              <c:numCache>
                <c:formatCode>_(* #,##0.00_);_(* \(#,##0.00\);_(* "-"??_);_(@_)</c:formatCode>
                <c:ptCount val="1"/>
                <c:pt idx="0">
                  <c:v>1934285.5601593098</c:v>
                </c:pt>
              </c:numCache>
            </c:numRef>
          </c:val>
          <c:extLst>
            <c:ext xmlns:c16="http://schemas.microsoft.com/office/drawing/2014/chart" uri="{C3380CC4-5D6E-409C-BE32-E72D297353CC}">
              <c16:uniqueId val="{00000009-BADF-41A3-967F-B98FF7EC3717}"/>
            </c:ext>
          </c:extLst>
        </c:ser>
        <c:ser>
          <c:idx val="10"/>
          <c:order val="10"/>
          <c:tx>
            <c:strRef>
              <c:f>Sheet1!$D$20</c:f>
              <c:strCache>
                <c:ptCount val="1"/>
                <c:pt idx="0">
                  <c:v>11</c:v>
                </c:pt>
              </c:strCache>
            </c:strRef>
          </c:tx>
          <c:spPr>
            <a:solidFill>
              <a:schemeClr val="accent5">
                <a:shade val="76000"/>
              </a:schemeClr>
            </a:solidFill>
            <a:ln>
              <a:noFill/>
            </a:ln>
            <a:effectLst/>
          </c:spPr>
          <c:invertIfNegative val="0"/>
          <c:cat>
            <c:strRef>
              <c:f>Sheet1!$I$9</c:f>
              <c:strCache>
                <c:ptCount val="1"/>
                <c:pt idx="0">
                  <c:v> Project Cost </c:v>
                </c:pt>
              </c:strCache>
            </c:strRef>
          </c:cat>
          <c:val>
            <c:numRef>
              <c:f>Sheet1!$I$20</c:f>
              <c:numCache>
                <c:formatCode>_(* #,##0.00_);_(* \(#,##0.00\);_(* "-"??_);_(@_)</c:formatCode>
                <c:ptCount val="1"/>
                <c:pt idx="0">
                  <c:v>2121944.8047629157</c:v>
                </c:pt>
              </c:numCache>
            </c:numRef>
          </c:val>
          <c:extLst>
            <c:ext xmlns:c16="http://schemas.microsoft.com/office/drawing/2014/chart" uri="{C3380CC4-5D6E-409C-BE32-E72D297353CC}">
              <c16:uniqueId val="{0000000A-BADF-41A3-967F-B98FF7EC3717}"/>
            </c:ext>
          </c:extLst>
        </c:ser>
        <c:ser>
          <c:idx val="11"/>
          <c:order val="11"/>
          <c:tx>
            <c:strRef>
              <c:f>Sheet1!$D$21</c:f>
              <c:strCache>
                <c:ptCount val="1"/>
                <c:pt idx="0">
                  <c:v>12</c:v>
                </c:pt>
              </c:strCache>
            </c:strRef>
          </c:tx>
          <c:spPr>
            <a:solidFill>
              <a:schemeClr val="accent6">
                <a:shade val="76000"/>
              </a:schemeClr>
            </a:solidFill>
            <a:ln>
              <a:noFill/>
            </a:ln>
            <a:effectLst/>
          </c:spPr>
          <c:invertIfNegative val="0"/>
          <c:cat>
            <c:strRef>
              <c:f>Sheet1!$I$9</c:f>
              <c:strCache>
                <c:ptCount val="1"/>
                <c:pt idx="0">
                  <c:v> Project Cost </c:v>
                </c:pt>
              </c:strCache>
            </c:strRef>
          </c:cat>
          <c:val>
            <c:numRef>
              <c:f>Sheet1!$I$21</c:f>
              <c:numCache>
                <c:formatCode>_(* #,##0.00_);_(* \(#,##0.00\);_(* "-"??_);_(@_)</c:formatCode>
                <c:ptCount val="1"/>
                <c:pt idx="0">
                  <c:v>2288961.5324601252</c:v>
                </c:pt>
              </c:numCache>
            </c:numRef>
          </c:val>
          <c:extLst>
            <c:ext xmlns:c16="http://schemas.microsoft.com/office/drawing/2014/chart" uri="{C3380CC4-5D6E-409C-BE32-E72D297353CC}">
              <c16:uniqueId val="{0000000B-BADF-41A3-967F-B98FF7EC3717}"/>
            </c:ext>
          </c:extLst>
        </c:ser>
        <c:ser>
          <c:idx val="12"/>
          <c:order val="12"/>
          <c:tx>
            <c:strRef>
              <c:f>Sheet1!$D$22</c:f>
              <c:strCache>
                <c:ptCount val="1"/>
                <c:pt idx="0">
                  <c:v>13</c:v>
                </c:pt>
              </c:strCache>
            </c:strRef>
          </c:tx>
          <c:spPr>
            <a:solidFill>
              <a:schemeClr val="accent1"/>
            </a:solidFill>
            <a:ln>
              <a:noFill/>
            </a:ln>
            <a:effectLst/>
          </c:spPr>
          <c:invertIfNegative val="0"/>
          <c:cat>
            <c:strRef>
              <c:f>Sheet1!$I$9</c:f>
              <c:strCache>
                <c:ptCount val="1"/>
                <c:pt idx="0">
                  <c:v> Project Cost </c:v>
                </c:pt>
              </c:strCache>
            </c:strRef>
          </c:cat>
          <c:val>
            <c:numRef>
              <c:f>Sheet1!$I$22</c:f>
              <c:numCache>
                <c:formatCode>_(* #,##0.00_);_(* \(#,##0.00\);_(* "-"??_);_(@_)</c:formatCode>
                <c:ptCount val="1"/>
                <c:pt idx="0">
                  <c:v>2435936.2528336695</c:v>
                </c:pt>
              </c:numCache>
            </c:numRef>
          </c:val>
          <c:extLst>
            <c:ext xmlns:c16="http://schemas.microsoft.com/office/drawing/2014/chart" uri="{C3380CC4-5D6E-409C-BE32-E72D297353CC}">
              <c16:uniqueId val="{0000000C-BADF-41A3-967F-B98FF7EC3717}"/>
            </c:ext>
          </c:extLst>
        </c:ser>
        <c:ser>
          <c:idx val="13"/>
          <c:order val="13"/>
          <c:tx>
            <c:strRef>
              <c:f>Sheet1!$D$23</c:f>
              <c:strCache>
                <c:ptCount val="1"/>
                <c:pt idx="0">
                  <c:v>14</c:v>
                </c:pt>
              </c:strCache>
            </c:strRef>
          </c:tx>
          <c:spPr>
            <a:solidFill>
              <a:schemeClr val="accent2"/>
            </a:solidFill>
            <a:ln>
              <a:noFill/>
            </a:ln>
            <a:effectLst/>
          </c:spPr>
          <c:invertIfNegative val="0"/>
          <c:cat>
            <c:strRef>
              <c:f>Sheet1!$I$9</c:f>
              <c:strCache>
                <c:ptCount val="1"/>
                <c:pt idx="0">
                  <c:v> Project Cost </c:v>
                </c:pt>
              </c:strCache>
            </c:strRef>
          </c:cat>
          <c:val>
            <c:numRef>
              <c:f>Sheet1!$I$23</c:f>
              <c:numCache>
                <c:formatCode>_(* #,##0.00_);_(* \(#,##0.00\);_(* "-"??_);_(@_)</c:formatCode>
                <c:ptCount val="1"/>
                <c:pt idx="0">
                  <c:v>2563804.259558653</c:v>
                </c:pt>
              </c:numCache>
            </c:numRef>
          </c:val>
          <c:extLst>
            <c:ext xmlns:c16="http://schemas.microsoft.com/office/drawing/2014/chart" uri="{C3380CC4-5D6E-409C-BE32-E72D297353CC}">
              <c16:uniqueId val="{0000000D-BADF-41A3-967F-B98FF7EC3717}"/>
            </c:ext>
          </c:extLst>
        </c:ser>
        <c:ser>
          <c:idx val="14"/>
          <c:order val="14"/>
          <c:tx>
            <c:strRef>
              <c:f>Sheet1!$D$24</c:f>
              <c:strCache>
                <c:ptCount val="1"/>
                <c:pt idx="0">
                  <c:v>15</c:v>
                </c:pt>
              </c:strCache>
            </c:strRef>
          </c:tx>
          <c:spPr>
            <a:solidFill>
              <a:schemeClr val="accent3"/>
            </a:solidFill>
            <a:ln>
              <a:noFill/>
            </a:ln>
            <a:effectLst/>
          </c:spPr>
          <c:invertIfNegative val="0"/>
          <c:cat>
            <c:strRef>
              <c:f>Sheet1!$I$9</c:f>
              <c:strCache>
                <c:ptCount val="1"/>
                <c:pt idx="0">
                  <c:v> Project Cost </c:v>
                </c:pt>
              </c:strCache>
            </c:strRef>
          </c:cat>
          <c:val>
            <c:numRef>
              <c:f>Sheet1!$I$24</c:f>
              <c:numCache>
                <c:formatCode>_(* #,##0.00_);_(* \(#,##0.00\);_(* "-"??_);_(@_)</c:formatCode>
                <c:ptCount val="1"/>
                <c:pt idx="0">
                  <c:v>2673770.7453421387</c:v>
                </c:pt>
              </c:numCache>
            </c:numRef>
          </c:val>
          <c:extLst>
            <c:ext xmlns:c16="http://schemas.microsoft.com/office/drawing/2014/chart" uri="{C3380CC4-5D6E-409C-BE32-E72D297353CC}">
              <c16:uniqueId val="{0000000E-BADF-41A3-967F-B98FF7EC3717}"/>
            </c:ext>
          </c:extLst>
        </c:ser>
        <c:ser>
          <c:idx val="15"/>
          <c:order val="15"/>
          <c:tx>
            <c:strRef>
              <c:f>Sheet1!$D$25</c:f>
              <c:strCache>
                <c:ptCount val="1"/>
                <c:pt idx="0">
                  <c:v>16</c:v>
                </c:pt>
              </c:strCache>
            </c:strRef>
          </c:tx>
          <c:spPr>
            <a:solidFill>
              <a:schemeClr val="accent4"/>
            </a:solidFill>
            <a:ln>
              <a:noFill/>
            </a:ln>
            <a:effectLst/>
          </c:spPr>
          <c:invertIfNegative val="0"/>
          <c:cat>
            <c:strRef>
              <c:f>Sheet1!$I$9</c:f>
              <c:strCache>
                <c:ptCount val="1"/>
                <c:pt idx="0">
                  <c:v> Project Cost </c:v>
                </c:pt>
              </c:strCache>
            </c:strRef>
          </c:cat>
          <c:val>
            <c:numRef>
              <c:f>Sheet1!$I$25</c:f>
              <c:numCache>
                <c:formatCode>_(* #,##0.00_);_(* \(#,##0.00\);_(* "-"??_);_(@_)</c:formatCode>
                <c:ptCount val="1"/>
                <c:pt idx="0">
                  <c:v>2767242.2582581015</c:v>
                </c:pt>
              </c:numCache>
            </c:numRef>
          </c:val>
          <c:extLst>
            <c:ext xmlns:c16="http://schemas.microsoft.com/office/drawing/2014/chart" uri="{C3380CC4-5D6E-409C-BE32-E72D297353CC}">
              <c16:uniqueId val="{0000000F-BADF-41A3-967F-B98FF7EC3717}"/>
            </c:ext>
          </c:extLst>
        </c:ser>
        <c:ser>
          <c:idx val="16"/>
          <c:order val="16"/>
          <c:tx>
            <c:strRef>
              <c:f>Sheet1!$D$26</c:f>
              <c:strCache>
                <c:ptCount val="1"/>
                <c:pt idx="0">
                  <c:v>17</c:v>
                </c:pt>
              </c:strCache>
            </c:strRef>
          </c:tx>
          <c:spPr>
            <a:solidFill>
              <a:schemeClr val="accent5"/>
            </a:solidFill>
            <a:ln>
              <a:noFill/>
            </a:ln>
            <a:effectLst/>
          </c:spPr>
          <c:invertIfNegative val="0"/>
          <c:cat>
            <c:strRef>
              <c:f>Sheet1!$I$9</c:f>
              <c:strCache>
                <c:ptCount val="1"/>
                <c:pt idx="0">
                  <c:v> Project Cost </c:v>
                </c:pt>
              </c:strCache>
            </c:strRef>
          </c:cat>
          <c:val>
            <c:numRef>
              <c:f>Sheet1!$I$26</c:f>
              <c:numCache>
                <c:formatCode>_(* #,##0.00_);_(* \(#,##0.00\);_(* "-"??_);_(@_)</c:formatCode>
                <c:ptCount val="1"/>
                <c:pt idx="0">
                  <c:v>2845758.3291075104</c:v>
                </c:pt>
              </c:numCache>
            </c:numRef>
          </c:val>
          <c:extLst>
            <c:ext xmlns:c16="http://schemas.microsoft.com/office/drawing/2014/chart" uri="{C3380CC4-5D6E-409C-BE32-E72D297353CC}">
              <c16:uniqueId val="{00000010-BADF-41A3-967F-B98FF7EC3717}"/>
            </c:ext>
          </c:extLst>
        </c:ser>
        <c:ser>
          <c:idx val="17"/>
          <c:order val="17"/>
          <c:tx>
            <c:strRef>
              <c:f>Sheet1!$D$27</c:f>
              <c:strCache>
                <c:ptCount val="1"/>
                <c:pt idx="0">
                  <c:v>18</c:v>
                </c:pt>
              </c:strCache>
            </c:strRef>
          </c:tx>
          <c:spPr>
            <a:solidFill>
              <a:schemeClr val="accent6"/>
            </a:solidFill>
            <a:ln>
              <a:noFill/>
            </a:ln>
            <a:effectLst/>
          </c:spPr>
          <c:invertIfNegative val="0"/>
          <c:cat>
            <c:strRef>
              <c:f>Sheet1!$I$9</c:f>
              <c:strCache>
                <c:ptCount val="1"/>
                <c:pt idx="0">
                  <c:v> Project Cost </c:v>
                </c:pt>
              </c:strCache>
            </c:strRef>
          </c:cat>
          <c:val>
            <c:numRef>
              <c:f>Sheet1!$I$27</c:f>
              <c:numCache>
                <c:formatCode>_(* #,##0.00_);_(* \(#,##0.00\);_(* "-"??_);_(@_)</c:formatCode>
                <c:ptCount val="1"/>
                <c:pt idx="0">
                  <c:v>2910926.6679125195</c:v>
                </c:pt>
              </c:numCache>
            </c:numRef>
          </c:val>
          <c:extLst>
            <c:ext xmlns:c16="http://schemas.microsoft.com/office/drawing/2014/chart" uri="{C3380CC4-5D6E-409C-BE32-E72D297353CC}">
              <c16:uniqueId val="{00000011-BADF-41A3-967F-B98FF7EC3717}"/>
            </c:ext>
          </c:extLst>
        </c:ser>
        <c:ser>
          <c:idx val="18"/>
          <c:order val="18"/>
          <c:tx>
            <c:strRef>
              <c:f>Sheet1!$D$28</c:f>
              <c:strCache>
                <c:ptCount val="1"/>
                <c:pt idx="0">
                  <c:v>19</c:v>
                </c:pt>
              </c:strCache>
            </c:strRef>
          </c:tx>
          <c:spPr>
            <a:solidFill>
              <a:schemeClr val="accent1">
                <a:tint val="77000"/>
              </a:schemeClr>
            </a:solidFill>
            <a:ln>
              <a:noFill/>
            </a:ln>
            <a:effectLst/>
          </c:spPr>
          <c:invertIfNegative val="0"/>
          <c:cat>
            <c:strRef>
              <c:f>Sheet1!$I$9</c:f>
              <c:strCache>
                <c:ptCount val="1"/>
                <c:pt idx="0">
                  <c:v> Project Cost </c:v>
                </c:pt>
              </c:strCache>
            </c:strRef>
          </c:cat>
          <c:val>
            <c:numRef>
              <c:f>Sheet1!$I$28</c:f>
              <c:numCache>
                <c:formatCode>_(* #,##0.00_);_(* \(#,##0.00\);_(* "-"??_);_(@_)</c:formatCode>
                <c:ptCount val="1"/>
                <c:pt idx="0">
                  <c:v>2964364.7057326273</c:v>
                </c:pt>
              </c:numCache>
            </c:numRef>
          </c:val>
          <c:extLst>
            <c:ext xmlns:c16="http://schemas.microsoft.com/office/drawing/2014/chart" uri="{C3380CC4-5D6E-409C-BE32-E72D297353CC}">
              <c16:uniqueId val="{00000012-BADF-41A3-967F-B98FF7EC3717}"/>
            </c:ext>
          </c:extLst>
        </c:ser>
        <c:ser>
          <c:idx val="19"/>
          <c:order val="19"/>
          <c:tx>
            <c:strRef>
              <c:f>Sheet1!$D$29</c:f>
              <c:strCache>
                <c:ptCount val="1"/>
                <c:pt idx="0">
                  <c:v>20</c:v>
                </c:pt>
              </c:strCache>
            </c:strRef>
          </c:tx>
          <c:spPr>
            <a:solidFill>
              <a:schemeClr val="accent2">
                <a:tint val="77000"/>
              </a:schemeClr>
            </a:solidFill>
            <a:ln>
              <a:noFill/>
            </a:ln>
            <a:effectLst/>
          </c:spPr>
          <c:invertIfNegative val="0"/>
          <c:cat>
            <c:strRef>
              <c:f>Sheet1!$I$9</c:f>
              <c:strCache>
                <c:ptCount val="1"/>
                <c:pt idx="0">
                  <c:v> Project Cost </c:v>
                </c:pt>
              </c:strCache>
            </c:strRef>
          </c:cat>
          <c:val>
            <c:numRef>
              <c:f>Sheet1!$I$29</c:f>
              <c:numCache>
                <c:formatCode>_(* #,##0.00_);_(* \(#,##0.00\);_(* "-"??_);_(@_)</c:formatCode>
                <c:ptCount val="1"/>
                <c:pt idx="0">
                  <c:v>3007649.5163669144</c:v>
                </c:pt>
              </c:numCache>
            </c:numRef>
          </c:val>
          <c:extLst>
            <c:ext xmlns:c16="http://schemas.microsoft.com/office/drawing/2014/chart" uri="{C3380CC4-5D6E-409C-BE32-E72D297353CC}">
              <c16:uniqueId val="{00000013-BADF-41A3-967F-B98FF7EC3717}"/>
            </c:ext>
          </c:extLst>
        </c:ser>
        <c:ser>
          <c:idx val="20"/>
          <c:order val="20"/>
          <c:tx>
            <c:strRef>
              <c:f>Sheet1!$D$30</c:f>
              <c:strCache>
                <c:ptCount val="1"/>
                <c:pt idx="0">
                  <c:v>21</c:v>
                </c:pt>
              </c:strCache>
            </c:strRef>
          </c:tx>
          <c:spPr>
            <a:solidFill>
              <a:schemeClr val="accent3">
                <a:tint val="77000"/>
              </a:schemeClr>
            </a:solidFill>
            <a:ln>
              <a:noFill/>
            </a:ln>
            <a:effectLst/>
          </c:spPr>
          <c:invertIfNegative val="0"/>
          <c:cat>
            <c:strRef>
              <c:f>Sheet1!$I$9</c:f>
              <c:strCache>
                <c:ptCount val="1"/>
                <c:pt idx="0">
                  <c:v> Project Cost </c:v>
                </c:pt>
              </c:strCache>
            </c:strRef>
          </c:cat>
          <c:val>
            <c:numRef>
              <c:f>Sheet1!$I$30</c:f>
              <c:numCache>
                <c:formatCode>_(* #,##0.00_);_(* \(#,##0.00\);_(* "-"??_);_(@_)</c:formatCode>
                <c:ptCount val="1"/>
                <c:pt idx="0">
                  <c:v>3042277.3648743443</c:v>
                </c:pt>
              </c:numCache>
            </c:numRef>
          </c:val>
          <c:extLst>
            <c:ext xmlns:c16="http://schemas.microsoft.com/office/drawing/2014/chart" uri="{C3380CC4-5D6E-409C-BE32-E72D297353CC}">
              <c16:uniqueId val="{00000014-BADF-41A3-967F-B98FF7EC3717}"/>
            </c:ext>
          </c:extLst>
        </c:ser>
        <c:ser>
          <c:idx val="21"/>
          <c:order val="21"/>
          <c:tx>
            <c:strRef>
              <c:f>Sheet1!$D$31</c:f>
              <c:strCache>
                <c:ptCount val="1"/>
                <c:pt idx="0">
                  <c:v>22</c:v>
                </c:pt>
              </c:strCache>
            </c:strRef>
          </c:tx>
          <c:spPr>
            <a:solidFill>
              <a:schemeClr val="accent4">
                <a:tint val="77000"/>
              </a:schemeClr>
            </a:solidFill>
            <a:ln>
              <a:noFill/>
            </a:ln>
            <a:effectLst/>
          </c:spPr>
          <c:invertIfNegative val="0"/>
          <c:cat>
            <c:strRef>
              <c:f>Sheet1!$I$9</c:f>
              <c:strCache>
                <c:ptCount val="1"/>
                <c:pt idx="0">
                  <c:v> Project Cost </c:v>
                </c:pt>
              </c:strCache>
            </c:strRef>
          </c:cat>
          <c:val>
            <c:numRef>
              <c:f>Sheet1!$I$31</c:f>
              <c:numCache>
                <c:formatCode>_(* #,##0.00_);_(* \(#,##0.00\);_(* "-"??_);_(@_)</c:formatCode>
                <c:ptCount val="1"/>
                <c:pt idx="0">
                  <c:v>3069633.3651952138</c:v>
                </c:pt>
              </c:numCache>
            </c:numRef>
          </c:val>
          <c:extLst>
            <c:ext xmlns:c16="http://schemas.microsoft.com/office/drawing/2014/chart" uri="{C3380CC4-5D6E-409C-BE32-E72D297353CC}">
              <c16:uniqueId val="{00000015-BADF-41A3-967F-B98FF7EC3717}"/>
            </c:ext>
          </c:extLst>
        </c:ser>
        <c:ser>
          <c:idx val="22"/>
          <c:order val="22"/>
          <c:tx>
            <c:strRef>
              <c:f>Sheet1!$D$32</c:f>
              <c:strCache>
                <c:ptCount val="1"/>
                <c:pt idx="0">
                  <c:v>23</c:v>
                </c:pt>
              </c:strCache>
            </c:strRef>
          </c:tx>
          <c:spPr>
            <a:solidFill>
              <a:schemeClr val="accent5">
                <a:tint val="77000"/>
              </a:schemeClr>
            </a:solidFill>
            <a:ln>
              <a:noFill/>
            </a:ln>
            <a:effectLst/>
          </c:spPr>
          <c:invertIfNegative val="0"/>
          <c:cat>
            <c:strRef>
              <c:f>Sheet1!$I$9</c:f>
              <c:strCache>
                <c:ptCount val="1"/>
                <c:pt idx="0">
                  <c:v> Project Cost </c:v>
                </c:pt>
              </c:strCache>
            </c:strRef>
          </c:cat>
          <c:val>
            <c:numRef>
              <c:f>Sheet1!$I$32</c:f>
              <c:numCache>
                <c:formatCode>_(* #,##0.00_);_(* \(#,##0.00\);_(* "-"??_);_(@_)</c:formatCode>
                <c:ptCount val="1"/>
                <c:pt idx="0">
                  <c:v>3090971.045445492</c:v>
                </c:pt>
              </c:numCache>
            </c:numRef>
          </c:val>
          <c:extLst>
            <c:ext xmlns:c16="http://schemas.microsoft.com/office/drawing/2014/chart" uri="{C3380CC4-5D6E-409C-BE32-E72D297353CC}">
              <c16:uniqueId val="{00000016-BADF-41A3-967F-B98FF7EC3717}"/>
            </c:ext>
          </c:extLst>
        </c:ser>
        <c:ser>
          <c:idx val="23"/>
          <c:order val="23"/>
          <c:tx>
            <c:strRef>
              <c:f>Sheet1!$D$33</c:f>
              <c:strCache>
                <c:ptCount val="1"/>
                <c:pt idx="0">
                  <c:v>24</c:v>
                </c:pt>
              </c:strCache>
            </c:strRef>
          </c:tx>
          <c:spPr>
            <a:solidFill>
              <a:schemeClr val="accent6">
                <a:tint val="77000"/>
              </a:schemeClr>
            </a:solidFill>
            <a:ln>
              <a:noFill/>
            </a:ln>
            <a:effectLst/>
          </c:spPr>
          <c:invertIfNegative val="0"/>
          <c:cat>
            <c:strRef>
              <c:f>Sheet1!$I$9</c:f>
              <c:strCache>
                <c:ptCount val="1"/>
                <c:pt idx="0">
                  <c:v> Project Cost </c:v>
                </c:pt>
              </c:strCache>
            </c:strRef>
          </c:cat>
          <c:val>
            <c:numRef>
              <c:f>Sheet1!$I$33</c:f>
              <c:numCache>
                <c:formatCode>_(* #,##0.00_);_(* \(#,##0.00\);_(* "-"??_);_(@_)</c:formatCode>
                <c:ptCount val="1"/>
                <c:pt idx="0">
                  <c:v>3107401.0592382061</c:v>
                </c:pt>
              </c:numCache>
            </c:numRef>
          </c:val>
          <c:extLst>
            <c:ext xmlns:c16="http://schemas.microsoft.com/office/drawing/2014/chart" uri="{C3380CC4-5D6E-409C-BE32-E72D297353CC}">
              <c16:uniqueId val="{00000017-BADF-41A3-967F-B98FF7EC3717}"/>
            </c:ext>
          </c:extLst>
        </c:ser>
        <c:ser>
          <c:idx val="24"/>
          <c:order val="24"/>
          <c:tx>
            <c:strRef>
              <c:f>Sheet1!$D$34</c:f>
              <c:strCache>
                <c:ptCount val="1"/>
                <c:pt idx="0">
                  <c:v>25</c:v>
                </c:pt>
              </c:strCache>
            </c:strRef>
          </c:tx>
          <c:spPr>
            <a:solidFill>
              <a:schemeClr val="accent1">
                <a:tint val="54000"/>
              </a:schemeClr>
            </a:solidFill>
            <a:ln>
              <a:noFill/>
            </a:ln>
            <a:effectLst/>
          </c:spPr>
          <c:invertIfNegative val="0"/>
          <c:cat>
            <c:strRef>
              <c:f>Sheet1!$I$9</c:f>
              <c:strCache>
                <c:ptCount val="1"/>
                <c:pt idx="0">
                  <c:v> Project Cost </c:v>
                </c:pt>
              </c:strCache>
            </c:strRef>
          </c:cat>
          <c:val>
            <c:numRef>
              <c:f>Sheet1!$I$34</c:f>
              <c:numCache>
                <c:formatCode>_(* #,##0.00_);_(* \(#,##0.00\);_(* "-"??_);_(@_)</c:formatCode>
                <c:ptCount val="1"/>
                <c:pt idx="0">
                  <c:v>3119887.869720669</c:v>
                </c:pt>
              </c:numCache>
            </c:numRef>
          </c:val>
          <c:extLst>
            <c:ext xmlns:c16="http://schemas.microsoft.com/office/drawing/2014/chart" uri="{C3380CC4-5D6E-409C-BE32-E72D297353CC}">
              <c16:uniqueId val="{00000018-BADF-41A3-967F-B98FF7EC3717}"/>
            </c:ext>
          </c:extLst>
        </c:ser>
        <c:dLbls>
          <c:showLegendKey val="0"/>
          <c:showVal val="0"/>
          <c:showCatName val="0"/>
          <c:showSerName val="0"/>
          <c:showPercent val="0"/>
          <c:showBubbleSize val="0"/>
        </c:dLbls>
        <c:gapWidth val="219"/>
        <c:overlap val="-27"/>
        <c:axId val="250762351"/>
        <c:axId val="250757775"/>
      </c:barChart>
      <c:catAx>
        <c:axId val="250762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757775"/>
        <c:crosses val="autoZero"/>
        <c:auto val="1"/>
        <c:lblAlgn val="ctr"/>
        <c:lblOffset val="100"/>
        <c:noMultiLvlLbl val="0"/>
      </c:catAx>
      <c:valAx>
        <c:axId val="250757775"/>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7623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svg"/><Relationship Id="rId1" Type="http://schemas.openxmlformats.org/officeDocument/2006/relationships/image" Target="../media/image13.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svg"/><Relationship Id="rId1" Type="http://schemas.openxmlformats.org/officeDocument/2006/relationships/image" Target="../media/image15.png"/><Relationship Id="rId6" Type="http://schemas.openxmlformats.org/officeDocument/2006/relationships/image" Target="../media/image14.svg"/><Relationship Id="rId5" Type="http://schemas.openxmlformats.org/officeDocument/2006/relationships/image" Target="../media/image17.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svg"/><Relationship Id="rId1" Type="http://schemas.openxmlformats.org/officeDocument/2006/relationships/image" Target="../media/image13.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svg"/><Relationship Id="rId1" Type="http://schemas.openxmlformats.org/officeDocument/2006/relationships/image" Target="../media/image15.png"/><Relationship Id="rId6" Type="http://schemas.openxmlformats.org/officeDocument/2006/relationships/image" Target="../media/image14.svg"/><Relationship Id="rId5" Type="http://schemas.openxmlformats.org/officeDocument/2006/relationships/image" Target="../media/image17.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4FA30-2CE5-4FF3-BC42-FEE6253E991E}"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C75D052D-4486-4BA5-9D70-C0A6C3710B92}">
      <dgm:prSet phldrT="[Text]" custT="1"/>
      <dgm:spPr/>
      <dgm:t>
        <a:bodyPr/>
        <a:lstStyle/>
        <a:p>
          <a:pPr>
            <a:buNone/>
          </a:pPr>
          <a:r>
            <a:rPr lang="en-US" sz="1400" b="1" dirty="0">
              <a:latin typeface="Garamond" panose="02020404030301010803" pitchFamily="18" charset="0"/>
              <a:cs typeface="Calibri" panose="020F0502020204030204" pitchFamily="34" charset="0"/>
            </a:rPr>
            <a:t>Introduction</a:t>
          </a:r>
        </a:p>
      </dgm:t>
    </dgm:pt>
    <dgm:pt modelId="{79F3AF30-BB99-4B41-BCE0-D0F148DD4404}" type="parTrans" cxnId="{2174186E-A952-4CAF-A5FF-C208A4CFAD5D}">
      <dgm:prSet/>
      <dgm:spPr/>
      <dgm:t>
        <a:bodyPr/>
        <a:lstStyle/>
        <a:p>
          <a:endParaRPr lang="en-US" sz="1400" b="1">
            <a:latin typeface="Garamond" panose="02020404030301010803" pitchFamily="18" charset="0"/>
            <a:cs typeface="Calibri" panose="020F0502020204030204" pitchFamily="34" charset="0"/>
          </a:endParaRPr>
        </a:p>
      </dgm:t>
    </dgm:pt>
    <dgm:pt modelId="{AE02FA34-3F7E-4224-9D91-6A51FCE4C25C}" type="sibTrans" cxnId="{2174186E-A952-4CAF-A5FF-C208A4CFAD5D}">
      <dgm:prSet/>
      <dgm:spPr/>
      <dgm:t>
        <a:bodyPr/>
        <a:lstStyle/>
        <a:p>
          <a:endParaRPr lang="en-US" sz="1400" b="1">
            <a:latin typeface="Garamond" panose="02020404030301010803" pitchFamily="18" charset="0"/>
            <a:cs typeface="Calibri" panose="020F0502020204030204" pitchFamily="34" charset="0"/>
          </a:endParaRPr>
        </a:p>
      </dgm:t>
    </dgm:pt>
    <dgm:pt modelId="{F03B9970-03CF-4999-8ED5-4DEE549800C7}">
      <dgm:prSet custT="1"/>
      <dgm:spPr/>
      <dgm:t>
        <a:bodyPr/>
        <a:lstStyle/>
        <a:p>
          <a:pPr>
            <a:buNone/>
          </a:pPr>
          <a:r>
            <a:rPr lang="en-US" sz="1400" b="1" dirty="0">
              <a:latin typeface="Garamond" panose="02020404030301010803" pitchFamily="18" charset="0"/>
              <a:cs typeface="Calibri" panose="020F0502020204030204" pitchFamily="34" charset="0"/>
            </a:rPr>
            <a:t>Component – II</a:t>
          </a:r>
        </a:p>
      </dgm:t>
    </dgm:pt>
    <dgm:pt modelId="{C9E78922-AE71-4605-93BA-FFB684FF88F3}" type="parTrans" cxnId="{E868EEDA-2571-4CC9-86BB-3F0B36C70C94}">
      <dgm:prSet/>
      <dgm:spPr/>
      <dgm:t>
        <a:bodyPr/>
        <a:lstStyle/>
        <a:p>
          <a:endParaRPr lang="en-US" sz="1400" b="1">
            <a:latin typeface="Garamond" panose="02020404030301010803" pitchFamily="18" charset="0"/>
            <a:cs typeface="Calibri" panose="020F0502020204030204" pitchFamily="34" charset="0"/>
          </a:endParaRPr>
        </a:p>
      </dgm:t>
    </dgm:pt>
    <dgm:pt modelId="{4FC2B120-CF41-4563-8BC3-AFB505F60E9C}" type="sibTrans" cxnId="{E868EEDA-2571-4CC9-86BB-3F0B36C70C94}">
      <dgm:prSet/>
      <dgm:spPr/>
      <dgm:t>
        <a:bodyPr/>
        <a:lstStyle/>
        <a:p>
          <a:endParaRPr lang="en-US" sz="1400" b="1">
            <a:latin typeface="Garamond" panose="02020404030301010803" pitchFamily="18" charset="0"/>
            <a:cs typeface="Calibri" panose="020F0502020204030204" pitchFamily="34" charset="0"/>
          </a:endParaRPr>
        </a:p>
      </dgm:t>
    </dgm:pt>
    <dgm:pt modelId="{B9F443F7-CEFB-4CE6-9D62-615A42D004E4}">
      <dgm:prSet custT="1"/>
      <dgm:spPr/>
      <dgm:t>
        <a:bodyPr/>
        <a:lstStyle/>
        <a:p>
          <a:pPr>
            <a:buNone/>
          </a:pPr>
          <a:r>
            <a:rPr lang="en-US" sz="1400" b="1" dirty="0">
              <a:latin typeface="Garamond" panose="02020404030301010803" pitchFamily="18" charset="0"/>
              <a:cs typeface="Calibri" panose="020F0502020204030204" pitchFamily="34" charset="0"/>
            </a:rPr>
            <a:t>Component -- IV</a:t>
          </a:r>
        </a:p>
      </dgm:t>
    </dgm:pt>
    <dgm:pt modelId="{E06CABAD-7D75-4100-B7CF-76D3ED10216F}" type="parTrans" cxnId="{CBCD0BCD-E207-4D46-B32B-BFBD7FA9BFB8}">
      <dgm:prSet/>
      <dgm:spPr/>
      <dgm:t>
        <a:bodyPr/>
        <a:lstStyle/>
        <a:p>
          <a:endParaRPr lang="en-US" sz="1400" b="1">
            <a:latin typeface="Garamond" panose="02020404030301010803" pitchFamily="18" charset="0"/>
            <a:cs typeface="Calibri" panose="020F0502020204030204" pitchFamily="34" charset="0"/>
          </a:endParaRPr>
        </a:p>
      </dgm:t>
    </dgm:pt>
    <dgm:pt modelId="{18BAA771-F6AC-41C2-B853-50C8409BA5C8}" type="sibTrans" cxnId="{CBCD0BCD-E207-4D46-B32B-BFBD7FA9BFB8}">
      <dgm:prSet/>
      <dgm:spPr/>
      <dgm:t>
        <a:bodyPr/>
        <a:lstStyle/>
        <a:p>
          <a:endParaRPr lang="en-US" sz="1400" b="1">
            <a:latin typeface="Garamond" panose="02020404030301010803" pitchFamily="18" charset="0"/>
            <a:cs typeface="Calibri" panose="020F0502020204030204" pitchFamily="34" charset="0"/>
          </a:endParaRPr>
        </a:p>
      </dgm:t>
    </dgm:pt>
    <dgm:pt modelId="{8D184A9A-D7B9-4CF1-B93A-90E25043E0E5}">
      <dgm:prSet custT="1"/>
      <dgm:spPr/>
      <dgm:t>
        <a:bodyPr/>
        <a:lstStyle/>
        <a:p>
          <a:pPr>
            <a:buNone/>
          </a:pPr>
          <a:r>
            <a:rPr lang="en-US" sz="1400" b="1" dirty="0">
              <a:latin typeface="Garamond" panose="02020404030301010803" pitchFamily="18" charset="0"/>
              <a:cs typeface="Calibri" panose="020F0502020204030204" pitchFamily="34" charset="0"/>
            </a:rPr>
            <a:t>Scope of the Project</a:t>
          </a:r>
        </a:p>
      </dgm:t>
    </dgm:pt>
    <dgm:pt modelId="{8BA13A90-3AE4-4925-96E7-D7615732EFA3}" type="parTrans" cxnId="{3532FB80-E4BB-44DF-AD67-1C559BAB1151}">
      <dgm:prSet/>
      <dgm:spPr/>
      <dgm:t>
        <a:bodyPr/>
        <a:lstStyle/>
        <a:p>
          <a:endParaRPr lang="en-US" sz="1400" b="1">
            <a:latin typeface="Garamond" panose="02020404030301010803" pitchFamily="18" charset="0"/>
            <a:cs typeface="Calibri" panose="020F0502020204030204" pitchFamily="34" charset="0"/>
          </a:endParaRPr>
        </a:p>
      </dgm:t>
    </dgm:pt>
    <dgm:pt modelId="{53B22C7A-495C-47DF-B42A-F13A5011C0BB}" type="sibTrans" cxnId="{3532FB80-E4BB-44DF-AD67-1C559BAB1151}">
      <dgm:prSet/>
      <dgm:spPr/>
      <dgm:t>
        <a:bodyPr/>
        <a:lstStyle/>
        <a:p>
          <a:endParaRPr lang="en-US" sz="1400" b="1">
            <a:latin typeface="Garamond" panose="02020404030301010803" pitchFamily="18" charset="0"/>
            <a:cs typeface="Calibri" panose="020F0502020204030204" pitchFamily="34" charset="0"/>
          </a:endParaRPr>
        </a:p>
      </dgm:t>
    </dgm:pt>
    <dgm:pt modelId="{3CC10ABF-9FBC-4C69-9699-156A36DAD631}">
      <dgm:prSet custT="1"/>
      <dgm:spPr/>
      <dgm:t>
        <a:bodyPr/>
        <a:lstStyle/>
        <a:p>
          <a:pPr>
            <a:buNone/>
          </a:pPr>
          <a:r>
            <a:rPr lang="en-US" sz="1400" b="1" dirty="0">
              <a:latin typeface="Garamond" panose="02020404030301010803" pitchFamily="18" charset="0"/>
              <a:cs typeface="Calibri" panose="020F0502020204030204" pitchFamily="34" charset="0"/>
            </a:rPr>
            <a:t>Component -- III </a:t>
          </a:r>
        </a:p>
      </dgm:t>
    </dgm:pt>
    <dgm:pt modelId="{EC416D9E-1C53-407C-A0F8-0B5613182DC4}" type="parTrans" cxnId="{84D0F189-BFA9-4297-9C50-94A16D4443E5}">
      <dgm:prSet/>
      <dgm:spPr/>
      <dgm:t>
        <a:bodyPr/>
        <a:lstStyle/>
        <a:p>
          <a:endParaRPr lang="en-US" sz="1400" b="1">
            <a:latin typeface="Garamond" panose="02020404030301010803" pitchFamily="18" charset="0"/>
            <a:cs typeface="Calibri" panose="020F0502020204030204" pitchFamily="34" charset="0"/>
          </a:endParaRPr>
        </a:p>
      </dgm:t>
    </dgm:pt>
    <dgm:pt modelId="{3F434645-2E4A-41E2-A100-AD809D4A8A41}" type="sibTrans" cxnId="{84D0F189-BFA9-4297-9C50-94A16D4443E5}">
      <dgm:prSet/>
      <dgm:spPr/>
      <dgm:t>
        <a:bodyPr/>
        <a:lstStyle/>
        <a:p>
          <a:endParaRPr lang="en-US" sz="1400" b="1">
            <a:latin typeface="Garamond" panose="02020404030301010803" pitchFamily="18" charset="0"/>
            <a:cs typeface="Calibri" panose="020F0502020204030204" pitchFamily="34" charset="0"/>
          </a:endParaRPr>
        </a:p>
      </dgm:t>
    </dgm:pt>
    <dgm:pt modelId="{9A026164-32F2-4015-B16B-04379DBA4ACB}">
      <dgm:prSet phldrT="[Text]" custT="1"/>
      <dgm:spPr/>
      <dgm:t>
        <a:bodyPr/>
        <a:lstStyle/>
        <a:p>
          <a:pPr>
            <a:buNone/>
          </a:pPr>
          <a:r>
            <a:rPr lang="en-US" sz="1400" b="1" dirty="0">
              <a:latin typeface="Garamond" panose="02020404030301010803" pitchFamily="18" charset="0"/>
              <a:cs typeface="Calibri" panose="020F0502020204030204" pitchFamily="34" charset="0"/>
            </a:rPr>
            <a:t>Component – I </a:t>
          </a:r>
        </a:p>
      </dgm:t>
    </dgm:pt>
    <dgm:pt modelId="{5E4899C6-9759-4EE7-A9B8-136D00D482EB}" type="parTrans" cxnId="{6BB47CC3-BED3-4A48-8BFE-F95D2E3D9D61}">
      <dgm:prSet/>
      <dgm:spPr/>
      <dgm:t>
        <a:bodyPr/>
        <a:lstStyle/>
        <a:p>
          <a:endParaRPr lang="en-US" sz="1400" b="1">
            <a:latin typeface="Garamond" panose="02020404030301010803" pitchFamily="18" charset="0"/>
            <a:cs typeface="Calibri" panose="020F0502020204030204" pitchFamily="34" charset="0"/>
          </a:endParaRPr>
        </a:p>
      </dgm:t>
    </dgm:pt>
    <dgm:pt modelId="{C4DA8769-1120-447B-8928-90DDDF3BBED0}" type="sibTrans" cxnId="{6BB47CC3-BED3-4A48-8BFE-F95D2E3D9D61}">
      <dgm:prSet/>
      <dgm:spPr/>
      <dgm:t>
        <a:bodyPr/>
        <a:lstStyle/>
        <a:p>
          <a:endParaRPr lang="en-US" sz="1400" b="1">
            <a:latin typeface="Garamond" panose="02020404030301010803" pitchFamily="18" charset="0"/>
            <a:cs typeface="Calibri" panose="020F0502020204030204" pitchFamily="34" charset="0"/>
          </a:endParaRPr>
        </a:p>
      </dgm:t>
    </dgm:pt>
    <dgm:pt modelId="{8468E22B-A185-41D1-8A74-F87BCEE909E4}">
      <dgm:prSet custT="1"/>
      <dgm:spPr/>
      <dgm:t>
        <a:bodyPr/>
        <a:lstStyle/>
        <a:p>
          <a:pPr>
            <a:buNone/>
          </a:pPr>
          <a:r>
            <a:rPr lang="en-US" sz="1400" b="1" dirty="0">
              <a:latin typeface="Garamond" panose="02020404030301010803" pitchFamily="18" charset="0"/>
              <a:cs typeface="Calibri" panose="020F0502020204030204" pitchFamily="34" charset="0"/>
            </a:rPr>
            <a:t>End</a:t>
          </a:r>
        </a:p>
      </dgm:t>
    </dgm:pt>
    <dgm:pt modelId="{083B0E36-A84E-476E-BFC1-634E5B44E45F}" type="sibTrans" cxnId="{75A6792B-8F00-4D72-B7C9-778F0E7B45D9}">
      <dgm:prSet/>
      <dgm:spPr/>
      <dgm:t>
        <a:bodyPr/>
        <a:lstStyle/>
        <a:p>
          <a:endParaRPr lang="en-US" sz="1400" b="1">
            <a:latin typeface="Garamond" panose="02020404030301010803" pitchFamily="18" charset="0"/>
            <a:cs typeface="Calibri" panose="020F0502020204030204" pitchFamily="34" charset="0"/>
          </a:endParaRPr>
        </a:p>
      </dgm:t>
    </dgm:pt>
    <dgm:pt modelId="{B5E56F19-2DEB-402A-98A8-D690CA9E722D}" type="parTrans" cxnId="{75A6792B-8F00-4D72-B7C9-778F0E7B45D9}">
      <dgm:prSet/>
      <dgm:spPr/>
      <dgm:t>
        <a:bodyPr/>
        <a:lstStyle/>
        <a:p>
          <a:endParaRPr lang="en-US" sz="1400" b="1">
            <a:latin typeface="Garamond" panose="02020404030301010803" pitchFamily="18" charset="0"/>
            <a:cs typeface="Calibri" panose="020F0502020204030204" pitchFamily="34" charset="0"/>
          </a:endParaRPr>
        </a:p>
      </dgm:t>
    </dgm:pt>
    <dgm:pt modelId="{12D4214C-A9FC-4325-9AD6-6A4B68C19A63}" type="pres">
      <dgm:prSet presAssocID="{45C4FA30-2CE5-4FF3-BC42-FEE6253E991E}" presName="linear" presStyleCnt="0">
        <dgm:presLayoutVars>
          <dgm:animLvl val="lvl"/>
          <dgm:resizeHandles val="exact"/>
        </dgm:presLayoutVars>
      </dgm:prSet>
      <dgm:spPr/>
      <dgm:t>
        <a:bodyPr/>
        <a:lstStyle/>
        <a:p>
          <a:endParaRPr lang="en-US"/>
        </a:p>
      </dgm:t>
    </dgm:pt>
    <dgm:pt modelId="{9BAA7545-E785-4D13-B702-190E339F55B2}" type="pres">
      <dgm:prSet presAssocID="{C75D052D-4486-4BA5-9D70-C0A6C3710B92}" presName="parentText" presStyleLbl="node1" presStyleIdx="0" presStyleCnt="7">
        <dgm:presLayoutVars>
          <dgm:chMax val="0"/>
          <dgm:bulletEnabled val="1"/>
        </dgm:presLayoutVars>
      </dgm:prSet>
      <dgm:spPr/>
      <dgm:t>
        <a:bodyPr/>
        <a:lstStyle/>
        <a:p>
          <a:endParaRPr lang="en-US"/>
        </a:p>
      </dgm:t>
    </dgm:pt>
    <dgm:pt modelId="{73141A50-A68A-4F2A-99B3-381DB4B53503}" type="pres">
      <dgm:prSet presAssocID="{AE02FA34-3F7E-4224-9D91-6A51FCE4C25C}" presName="spacer" presStyleCnt="0"/>
      <dgm:spPr/>
    </dgm:pt>
    <dgm:pt modelId="{9C83C04A-6F0B-4E8C-B9CD-2DB22211234D}" type="pres">
      <dgm:prSet presAssocID="{8D184A9A-D7B9-4CF1-B93A-90E25043E0E5}" presName="parentText" presStyleLbl="node1" presStyleIdx="1" presStyleCnt="7">
        <dgm:presLayoutVars>
          <dgm:chMax val="0"/>
          <dgm:bulletEnabled val="1"/>
        </dgm:presLayoutVars>
      </dgm:prSet>
      <dgm:spPr/>
      <dgm:t>
        <a:bodyPr/>
        <a:lstStyle/>
        <a:p>
          <a:endParaRPr lang="en-US"/>
        </a:p>
      </dgm:t>
    </dgm:pt>
    <dgm:pt modelId="{9B51B8D8-64B4-478E-BD79-70B647A68915}" type="pres">
      <dgm:prSet presAssocID="{53B22C7A-495C-47DF-B42A-F13A5011C0BB}" presName="spacer" presStyleCnt="0"/>
      <dgm:spPr/>
    </dgm:pt>
    <dgm:pt modelId="{DB5611A5-E2EA-4377-930D-F7D453858112}" type="pres">
      <dgm:prSet presAssocID="{9A026164-32F2-4015-B16B-04379DBA4ACB}" presName="parentText" presStyleLbl="node1" presStyleIdx="2" presStyleCnt="7">
        <dgm:presLayoutVars>
          <dgm:chMax val="0"/>
          <dgm:bulletEnabled val="1"/>
        </dgm:presLayoutVars>
      </dgm:prSet>
      <dgm:spPr/>
      <dgm:t>
        <a:bodyPr/>
        <a:lstStyle/>
        <a:p>
          <a:endParaRPr lang="en-US"/>
        </a:p>
      </dgm:t>
    </dgm:pt>
    <dgm:pt modelId="{EEB6BAE5-C85C-40A0-A0D1-9D408081F1ED}" type="pres">
      <dgm:prSet presAssocID="{C4DA8769-1120-447B-8928-90DDDF3BBED0}" presName="spacer" presStyleCnt="0"/>
      <dgm:spPr/>
    </dgm:pt>
    <dgm:pt modelId="{68CC776F-9418-4E13-9DF8-5F65A4A68ACC}" type="pres">
      <dgm:prSet presAssocID="{F03B9970-03CF-4999-8ED5-4DEE549800C7}" presName="parentText" presStyleLbl="node1" presStyleIdx="3" presStyleCnt="7">
        <dgm:presLayoutVars>
          <dgm:chMax val="0"/>
          <dgm:bulletEnabled val="1"/>
        </dgm:presLayoutVars>
      </dgm:prSet>
      <dgm:spPr/>
      <dgm:t>
        <a:bodyPr/>
        <a:lstStyle/>
        <a:p>
          <a:endParaRPr lang="en-US"/>
        </a:p>
      </dgm:t>
    </dgm:pt>
    <dgm:pt modelId="{45531178-C68A-4D01-9CD7-A891DB32DA90}" type="pres">
      <dgm:prSet presAssocID="{4FC2B120-CF41-4563-8BC3-AFB505F60E9C}" presName="spacer" presStyleCnt="0"/>
      <dgm:spPr/>
    </dgm:pt>
    <dgm:pt modelId="{99F4435A-12AC-4331-A129-61BA2FFB20D3}" type="pres">
      <dgm:prSet presAssocID="{3CC10ABF-9FBC-4C69-9699-156A36DAD631}" presName="parentText" presStyleLbl="node1" presStyleIdx="4" presStyleCnt="7">
        <dgm:presLayoutVars>
          <dgm:chMax val="0"/>
          <dgm:bulletEnabled val="1"/>
        </dgm:presLayoutVars>
      </dgm:prSet>
      <dgm:spPr/>
      <dgm:t>
        <a:bodyPr/>
        <a:lstStyle/>
        <a:p>
          <a:endParaRPr lang="en-US"/>
        </a:p>
      </dgm:t>
    </dgm:pt>
    <dgm:pt modelId="{895EA902-90C3-41B0-94FC-AE18ADA9FB10}" type="pres">
      <dgm:prSet presAssocID="{3F434645-2E4A-41E2-A100-AD809D4A8A41}" presName="spacer" presStyleCnt="0"/>
      <dgm:spPr/>
    </dgm:pt>
    <dgm:pt modelId="{065FC565-C2FF-4C83-B565-A270D88C99D7}" type="pres">
      <dgm:prSet presAssocID="{B9F443F7-CEFB-4CE6-9D62-615A42D004E4}" presName="parentText" presStyleLbl="node1" presStyleIdx="5" presStyleCnt="7">
        <dgm:presLayoutVars>
          <dgm:chMax val="0"/>
          <dgm:bulletEnabled val="1"/>
        </dgm:presLayoutVars>
      </dgm:prSet>
      <dgm:spPr/>
      <dgm:t>
        <a:bodyPr/>
        <a:lstStyle/>
        <a:p>
          <a:endParaRPr lang="en-US"/>
        </a:p>
      </dgm:t>
    </dgm:pt>
    <dgm:pt modelId="{F24A267C-3E07-46FA-BF2F-05A95D605C29}" type="pres">
      <dgm:prSet presAssocID="{18BAA771-F6AC-41C2-B853-50C8409BA5C8}" presName="spacer" presStyleCnt="0"/>
      <dgm:spPr/>
    </dgm:pt>
    <dgm:pt modelId="{70F16439-048A-42ED-8719-AD4B55684AD8}" type="pres">
      <dgm:prSet presAssocID="{8468E22B-A185-41D1-8A74-F87BCEE909E4}" presName="parentText" presStyleLbl="node1" presStyleIdx="6" presStyleCnt="7">
        <dgm:presLayoutVars>
          <dgm:chMax val="0"/>
          <dgm:bulletEnabled val="1"/>
        </dgm:presLayoutVars>
      </dgm:prSet>
      <dgm:spPr/>
      <dgm:t>
        <a:bodyPr/>
        <a:lstStyle/>
        <a:p>
          <a:endParaRPr lang="en-US"/>
        </a:p>
      </dgm:t>
    </dgm:pt>
  </dgm:ptLst>
  <dgm:cxnLst>
    <dgm:cxn modelId="{A50ADAA8-058E-4464-84BD-010055CC9DD1}" type="presOf" srcId="{C75D052D-4486-4BA5-9D70-C0A6C3710B92}" destId="{9BAA7545-E785-4D13-B702-190E339F55B2}" srcOrd="0" destOrd="0" presId="urn:microsoft.com/office/officeart/2005/8/layout/vList2"/>
    <dgm:cxn modelId="{75A6792B-8F00-4D72-B7C9-778F0E7B45D9}" srcId="{45C4FA30-2CE5-4FF3-BC42-FEE6253E991E}" destId="{8468E22B-A185-41D1-8A74-F87BCEE909E4}" srcOrd="6" destOrd="0" parTransId="{B5E56F19-2DEB-402A-98A8-D690CA9E722D}" sibTransId="{083B0E36-A84E-476E-BFC1-634E5B44E45F}"/>
    <dgm:cxn modelId="{2174186E-A952-4CAF-A5FF-C208A4CFAD5D}" srcId="{45C4FA30-2CE5-4FF3-BC42-FEE6253E991E}" destId="{C75D052D-4486-4BA5-9D70-C0A6C3710B92}" srcOrd="0" destOrd="0" parTransId="{79F3AF30-BB99-4B41-BCE0-D0F148DD4404}" sibTransId="{AE02FA34-3F7E-4224-9D91-6A51FCE4C25C}"/>
    <dgm:cxn modelId="{3532FB80-E4BB-44DF-AD67-1C559BAB1151}" srcId="{45C4FA30-2CE5-4FF3-BC42-FEE6253E991E}" destId="{8D184A9A-D7B9-4CF1-B93A-90E25043E0E5}" srcOrd="1" destOrd="0" parTransId="{8BA13A90-3AE4-4925-96E7-D7615732EFA3}" sibTransId="{53B22C7A-495C-47DF-B42A-F13A5011C0BB}"/>
    <dgm:cxn modelId="{73D2C537-814B-4B1F-87BF-F20B23EA7158}" type="presOf" srcId="{F03B9970-03CF-4999-8ED5-4DEE549800C7}" destId="{68CC776F-9418-4E13-9DF8-5F65A4A68ACC}" srcOrd="0" destOrd="0" presId="urn:microsoft.com/office/officeart/2005/8/layout/vList2"/>
    <dgm:cxn modelId="{AD204B06-A51F-4EB0-A9DE-F919B06850AB}" type="presOf" srcId="{8D184A9A-D7B9-4CF1-B93A-90E25043E0E5}" destId="{9C83C04A-6F0B-4E8C-B9CD-2DB22211234D}" srcOrd="0" destOrd="0" presId="urn:microsoft.com/office/officeart/2005/8/layout/vList2"/>
    <dgm:cxn modelId="{147CA2DF-0C19-4BD1-87C7-5539A8D42AC5}" type="presOf" srcId="{B9F443F7-CEFB-4CE6-9D62-615A42D004E4}" destId="{065FC565-C2FF-4C83-B565-A270D88C99D7}" srcOrd="0" destOrd="0" presId="urn:microsoft.com/office/officeart/2005/8/layout/vList2"/>
    <dgm:cxn modelId="{E868EEDA-2571-4CC9-86BB-3F0B36C70C94}" srcId="{45C4FA30-2CE5-4FF3-BC42-FEE6253E991E}" destId="{F03B9970-03CF-4999-8ED5-4DEE549800C7}" srcOrd="3" destOrd="0" parTransId="{C9E78922-AE71-4605-93BA-FFB684FF88F3}" sibTransId="{4FC2B120-CF41-4563-8BC3-AFB505F60E9C}"/>
    <dgm:cxn modelId="{CBCD0BCD-E207-4D46-B32B-BFBD7FA9BFB8}" srcId="{45C4FA30-2CE5-4FF3-BC42-FEE6253E991E}" destId="{B9F443F7-CEFB-4CE6-9D62-615A42D004E4}" srcOrd="5" destOrd="0" parTransId="{E06CABAD-7D75-4100-B7CF-76D3ED10216F}" sibTransId="{18BAA771-F6AC-41C2-B853-50C8409BA5C8}"/>
    <dgm:cxn modelId="{6BB47CC3-BED3-4A48-8BFE-F95D2E3D9D61}" srcId="{45C4FA30-2CE5-4FF3-BC42-FEE6253E991E}" destId="{9A026164-32F2-4015-B16B-04379DBA4ACB}" srcOrd="2" destOrd="0" parTransId="{5E4899C6-9759-4EE7-A9B8-136D00D482EB}" sibTransId="{C4DA8769-1120-447B-8928-90DDDF3BBED0}"/>
    <dgm:cxn modelId="{A15D8052-F3ED-4487-9B73-2B4541CEDE3B}" type="presOf" srcId="{8468E22B-A185-41D1-8A74-F87BCEE909E4}" destId="{70F16439-048A-42ED-8719-AD4B55684AD8}" srcOrd="0" destOrd="0" presId="urn:microsoft.com/office/officeart/2005/8/layout/vList2"/>
    <dgm:cxn modelId="{84D0F189-BFA9-4297-9C50-94A16D4443E5}" srcId="{45C4FA30-2CE5-4FF3-BC42-FEE6253E991E}" destId="{3CC10ABF-9FBC-4C69-9699-156A36DAD631}" srcOrd="4" destOrd="0" parTransId="{EC416D9E-1C53-407C-A0F8-0B5613182DC4}" sibTransId="{3F434645-2E4A-41E2-A100-AD809D4A8A41}"/>
    <dgm:cxn modelId="{791C345A-882B-48D8-813E-BF92F6B1A3DE}" type="presOf" srcId="{45C4FA30-2CE5-4FF3-BC42-FEE6253E991E}" destId="{12D4214C-A9FC-4325-9AD6-6A4B68C19A63}" srcOrd="0" destOrd="0" presId="urn:microsoft.com/office/officeart/2005/8/layout/vList2"/>
    <dgm:cxn modelId="{61F1A45B-0F0B-4B63-B028-EEF1E6BDE0DC}" type="presOf" srcId="{3CC10ABF-9FBC-4C69-9699-156A36DAD631}" destId="{99F4435A-12AC-4331-A129-61BA2FFB20D3}" srcOrd="0" destOrd="0" presId="urn:microsoft.com/office/officeart/2005/8/layout/vList2"/>
    <dgm:cxn modelId="{054A9121-6281-4E49-8AD9-FB2E5FCAD823}" type="presOf" srcId="{9A026164-32F2-4015-B16B-04379DBA4ACB}" destId="{DB5611A5-E2EA-4377-930D-F7D453858112}" srcOrd="0" destOrd="0" presId="urn:microsoft.com/office/officeart/2005/8/layout/vList2"/>
    <dgm:cxn modelId="{97BB4721-B878-4273-845F-623E7C79ECE3}" type="presParOf" srcId="{12D4214C-A9FC-4325-9AD6-6A4B68C19A63}" destId="{9BAA7545-E785-4D13-B702-190E339F55B2}" srcOrd="0" destOrd="0" presId="urn:microsoft.com/office/officeart/2005/8/layout/vList2"/>
    <dgm:cxn modelId="{B2806C22-F36C-4034-98E9-9B9F5FCF280F}" type="presParOf" srcId="{12D4214C-A9FC-4325-9AD6-6A4B68C19A63}" destId="{73141A50-A68A-4F2A-99B3-381DB4B53503}" srcOrd="1" destOrd="0" presId="urn:microsoft.com/office/officeart/2005/8/layout/vList2"/>
    <dgm:cxn modelId="{4E7AE8DA-D730-4C1C-B8C9-22C31A6F61FF}" type="presParOf" srcId="{12D4214C-A9FC-4325-9AD6-6A4B68C19A63}" destId="{9C83C04A-6F0B-4E8C-B9CD-2DB22211234D}" srcOrd="2" destOrd="0" presId="urn:microsoft.com/office/officeart/2005/8/layout/vList2"/>
    <dgm:cxn modelId="{0249B926-5E82-4EDB-8E74-5BD5F237F06C}" type="presParOf" srcId="{12D4214C-A9FC-4325-9AD6-6A4B68C19A63}" destId="{9B51B8D8-64B4-478E-BD79-70B647A68915}" srcOrd="3" destOrd="0" presId="urn:microsoft.com/office/officeart/2005/8/layout/vList2"/>
    <dgm:cxn modelId="{D9E2DCC2-6901-4378-A424-CE4B91BFDDF8}" type="presParOf" srcId="{12D4214C-A9FC-4325-9AD6-6A4B68C19A63}" destId="{DB5611A5-E2EA-4377-930D-F7D453858112}" srcOrd="4" destOrd="0" presId="urn:microsoft.com/office/officeart/2005/8/layout/vList2"/>
    <dgm:cxn modelId="{E9DD2741-8637-4E59-9A6B-8E293DA8F358}" type="presParOf" srcId="{12D4214C-A9FC-4325-9AD6-6A4B68C19A63}" destId="{EEB6BAE5-C85C-40A0-A0D1-9D408081F1ED}" srcOrd="5" destOrd="0" presId="urn:microsoft.com/office/officeart/2005/8/layout/vList2"/>
    <dgm:cxn modelId="{D813A4D0-106D-4173-B1B2-33F778A2B6BD}" type="presParOf" srcId="{12D4214C-A9FC-4325-9AD6-6A4B68C19A63}" destId="{68CC776F-9418-4E13-9DF8-5F65A4A68ACC}" srcOrd="6" destOrd="0" presId="urn:microsoft.com/office/officeart/2005/8/layout/vList2"/>
    <dgm:cxn modelId="{397F5F14-20AD-4217-B61C-743CE8290147}" type="presParOf" srcId="{12D4214C-A9FC-4325-9AD6-6A4B68C19A63}" destId="{45531178-C68A-4D01-9CD7-A891DB32DA90}" srcOrd="7" destOrd="0" presId="urn:microsoft.com/office/officeart/2005/8/layout/vList2"/>
    <dgm:cxn modelId="{34555338-E0C7-4030-AE9B-85C61C8361E1}" type="presParOf" srcId="{12D4214C-A9FC-4325-9AD6-6A4B68C19A63}" destId="{99F4435A-12AC-4331-A129-61BA2FFB20D3}" srcOrd="8" destOrd="0" presId="urn:microsoft.com/office/officeart/2005/8/layout/vList2"/>
    <dgm:cxn modelId="{9F7EA6BD-0238-4AC6-B4DE-2B6940258140}" type="presParOf" srcId="{12D4214C-A9FC-4325-9AD6-6A4B68C19A63}" destId="{895EA902-90C3-41B0-94FC-AE18ADA9FB10}" srcOrd="9" destOrd="0" presId="urn:microsoft.com/office/officeart/2005/8/layout/vList2"/>
    <dgm:cxn modelId="{38728F77-DAC1-46AC-AA9B-D0692A05D2FB}" type="presParOf" srcId="{12D4214C-A9FC-4325-9AD6-6A4B68C19A63}" destId="{065FC565-C2FF-4C83-B565-A270D88C99D7}" srcOrd="10" destOrd="0" presId="urn:microsoft.com/office/officeart/2005/8/layout/vList2"/>
    <dgm:cxn modelId="{EB275D9E-AAFE-4F4F-97BF-124D55DC23AF}" type="presParOf" srcId="{12D4214C-A9FC-4325-9AD6-6A4B68C19A63}" destId="{F24A267C-3E07-46FA-BF2F-05A95D605C29}" srcOrd="11" destOrd="0" presId="urn:microsoft.com/office/officeart/2005/8/layout/vList2"/>
    <dgm:cxn modelId="{F6DE5A41-1A12-419A-BE5F-2DD7E78A093D}" type="presParOf" srcId="{12D4214C-A9FC-4325-9AD6-6A4B68C19A63}" destId="{70F16439-048A-42ED-8719-AD4B55684AD8}" srcOrd="12"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8CD8A17-10F7-441F-B988-859A0C46C283}"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C7A18D3-FA66-4D85-ABCF-6087AF0B031E}">
      <dgm:prSet custT="1"/>
      <dgm:spPr/>
      <dgm:t>
        <a:bodyPr/>
        <a:lstStyle/>
        <a:p>
          <a:pPr>
            <a:defRPr cap="all"/>
          </a:pPr>
          <a:r>
            <a:rPr lang="en-US" sz="2400" dirty="0"/>
            <a:t>Total Cost: </a:t>
          </a:r>
          <a:r>
            <a:rPr lang="en-US" sz="2400" b="1" dirty="0"/>
            <a:t>144,000,000.00 PKR</a:t>
          </a:r>
          <a:br>
            <a:rPr lang="en-US" sz="2400" b="1" dirty="0"/>
          </a:br>
          <a:endParaRPr lang="en-US" sz="2400" dirty="0"/>
        </a:p>
      </dgm:t>
    </dgm:pt>
    <dgm:pt modelId="{15892ACD-AFC8-45BF-9106-1E75C6F89EDC}" type="parTrans" cxnId="{65E4D731-DD94-4627-9F0A-F2B025130592}">
      <dgm:prSet/>
      <dgm:spPr/>
      <dgm:t>
        <a:bodyPr/>
        <a:lstStyle/>
        <a:p>
          <a:endParaRPr lang="en-US"/>
        </a:p>
      </dgm:t>
    </dgm:pt>
    <dgm:pt modelId="{8B77FD97-DDFB-4140-9BE8-AF47C1970223}" type="sibTrans" cxnId="{65E4D731-DD94-4627-9F0A-F2B025130592}">
      <dgm:prSet/>
      <dgm:spPr/>
      <dgm:t>
        <a:bodyPr/>
        <a:lstStyle/>
        <a:p>
          <a:endParaRPr lang="en-US"/>
        </a:p>
      </dgm:t>
    </dgm:pt>
    <dgm:pt modelId="{A9B6AE2E-0FDB-4CB3-AF1B-73FAC93355C2}">
      <dgm:prSet custT="1"/>
      <dgm:spPr/>
      <dgm:t>
        <a:bodyPr/>
        <a:lstStyle/>
        <a:p>
          <a:pPr>
            <a:defRPr cap="all"/>
          </a:pPr>
          <a:r>
            <a:rPr lang="en-US" sz="1600" dirty="0">
              <a:solidFill>
                <a:schemeClr val="bg1">
                  <a:lumMod val="50000"/>
                </a:schemeClr>
              </a:solidFill>
            </a:rPr>
            <a:t>Unit Generation Each Year: </a:t>
          </a:r>
          <a:r>
            <a:rPr lang="en-US" sz="2000" b="1" dirty="0">
              <a:solidFill>
                <a:schemeClr val="tx1">
                  <a:lumMod val="65000"/>
                  <a:lumOff val="35000"/>
                </a:schemeClr>
              </a:solidFill>
            </a:rPr>
            <a:t>2,371,000.00 KWH</a:t>
          </a:r>
          <a:r>
            <a:rPr lang="en-US" sz="1600" b="1" dirty="0">
              <a:solidFill>
                <a:schemeClr val="bg1">
                  <a:lumMod val="50000"/>
                </a:schemeClr>
              </a:solidFill>
            </a:rPr>
            <a:t/>
          </a:r>
          <a:br>
            <a:rPr lang="en-US" sz="1600" b="1" dirty="0">
              <a:solidFill>
                <a:schemeClr val="bg1">
                  <a:lumMod val="50000"/>
                </a:schemeClr>
              </a:solidFill>
            </a:rPr>
          </a:br>
          <a:r>
            <a:rPr lang="en-US" sz="1600" b="1" dirty="0">
              <a:solidFill>
                <a:schemeClr val="bg1">
                  <a:lumMod val="50000"/>
                </a:schemeClr>
              </a:solidFill>
            </a:rPr>
            <a:t/>
          </a:r>
          <a:br>
            <a:rPr lang="en-US" sz="1600" b="1" dirty="0">
              <a:solidFill>
                <a:schemeClr val="bg1">
                  <a:lumMod val="50000"/>
                </a:schemeClr>
              </a:solidFill>
            </a:rPr>
          </a:br>
          <a:r>
            <a:rPr lang="en-US" sz="1600" dirty="0">
              <a:solidFill>
                <a:schemeClr val="bg1">
                  <a:lumMod val="50000"/>
                </a:schemeClr>
              </a:solidFill>
            </a:rPr>
            <a:t>CO2 Avoidance</a:t>
          </a:r>
          <a:r>
            <a:rPr lang="en-US" sz="1600" b="1" dirty="0">
              <a:solidFill>
                <a:schemeClr val="bg1">
                  <a:lumMod val="50000"/>
                </a:schemeClr>
              </a:solidFill>
            </a:rPr>
            <a:t>: </a:t>
          </a:r>
          <a:r>
            <a:rPr lang="en-US" sz="2000" b="1" dirty="0">
              <a:solidFill>
                <a:schemeClr val="bg2">
                  <a:lumMod val="25000"/>
                </a:schemeClr>
              </a:solidFill>
            </a:rPr>
            <a:t>1851</a:t>
          </a:r>
          <a:r>
            <a:rPr lang="en-US" sz="1600" b="1" dirty="0">
              <a:solidFill>
                <a:schemeClr val="bg2">
                  <a:lumMod val="25000"/>
                </a:schemeClr>
              </a:solidFill>
            </a:rPr>
            <a:t> Tons </a:t>
          </a:r>
          <a:r>
            <a:rPr lang="en-US" sz="1600" b="1" dirty="0">
              <a:solidFill>
                <a:schemeClr val="bg1">
                  <a:lumMod val="50000"/>
                </a:schemeClr>
              </a:solidFill>
            </a:rPr>
            <a:t>Each Year</a:t>
          </a:r>
          <a:br>
            <a:rPr lang="en-US" sz="1600" b="1" dirty="0">
              <a:solidFill>
                <a:schemeClr val="bg1">
                  <a:lumMod val="50000"/>
                </a:schemeClr>
              </a:solidFill>
            </a:rPr>
          </a:br>
          <a:r>
            <a:rPr lang="en-US" sz="1600" b="1" dirty="0">
              <a:solidFill>
                <a:schemeClr val="bg1">
                  <a:lumMod val="50000"/>
                </a:schemeClr>
              </a:solidFill>
            </a:rPr>
            <a:t/>
          </a:r>
          <a:br>
            <a:rPr lang="en-US" sz="1600" b="1" dirty="0">
              <a:solidFill>
                <a:schemeClr val="bg1">
                  <a:lumMod val="50000"/>
                </a:schemeClr>
              </a:solidFill>
            </a:rPr>
          </a:br>
          <a:r>
            <a:rPr lang="en-US" sz="1600" dirty="0">
              <a:solidFill>
                <a:schemeClr val="bg1">
                  <a:lumMod val="50000"/>
                </a:schemeClr>
              </a:solidFill>
            </a:rPr>
            <a:t>Payback Period: </a:t>
          </a:r>
          <a:r>
            <a:rPr lang="en-US" sz="2000" b="1" dirty="0">
              <a:solidFill>
                <a:schemeClr val="bg2">
                  <a:lumMod val="25000"/>
                </a:schemeClr>
              </a:solidFill>
            </a:rPr>
            <a:t>3</a:t>
          </a:r>
          <a:r>
            <a:rPr lang="en-US" sz="1600" b="1" dirty="0">
              <a:solidFill>
                <a:schemeClr val="bg2">
                  <a:lumMod val="25000"/>
                </a:schemeClr>
              </a:solidFill>
            </a:rPr>
            <a:t> Years</a:t>
          </a:r>
          <a:endParaRPr lang="en-US" sz="1600" dirty="0">
            <a:solidFill>
              <a:schemeClr val="bg2">
                <a:lumMod val="25000"/>
              </a:schemeClr>
            </a:solidFill>
          </a:endParaRPr>
        </a:p>
      </dgm:t>
    </dgm:pt>
    <dgm:pt modelId="{2058A4D5-EA82-4927-BAB4-E65DD8EE044F}" type="parTrans" cxnId="{F4F3E219-9BA5-495D-8EFF-9508FBE51BB1}">
      <dgm:prSet/>
      <dgm:spPr/>
      <dgm:t>
        <a:bodyPr/>
        <a:lstStyle/>
        <a:p>
          <a:endParaRPr lang="en-US"/>
        </a:p>
      </dgm:t>
    </dgm:pt>
    <dgm:pt modelId="{6FCDA22F-8970-4E00-AFF1-8D5F5FD754AC}" type="sibTrans" cxnId="{F4F3E219-9BA5-495D-8EFF-9508FBE51BB1}">
      <dgm:prSet/>
      <dgm:spPr/>
      <dgm:t>
        <a:bodyPr/>
        <a:lstStyle/>
        <a:p>
          <a:endParaRPr lang="en-US"/>
        </a:p>
      </dgm:t>
    </dgm:pt>
    <dgm:pt modelId="{8E40401E-C3AD-4744-806C-A517BBEAF466}" type="pres">
      <dgm:prSet presAssocID="{78CD8A17-10F7-441F-B988-859A0C46C283}" presName="root" presStyleCnt="0">
        <dgm:presLayoutVars>
          <dgm:dir/>
          <dgm:resizeHandles val="exact"/>
        </dgm:presLayoutVars>
      </dgm:prSet>
      <dgm:spPr/>
      <dgm:t>
        <a:bodyPr/>
        <a:lstStyle/>
        <a:p>
          <a:endParaRPr lang="en-US"/>
        </a:p>
      </dgm:t>
    </dgm:pt>
    <dgm:pt modelId="{7CE27151-D164-4C65-8DC4-C438323FA575}" type="pres">
      <dgm:prSet presAssocID="{3C7A18D3-FA66-4D85-ABCF-6087AF0B031E}" presName="compNode" presStyleCnt="0"/>
      <dgm:spPr/>
    </dgm:pt>
    <dgm:pt modelId="{066519C3-EF03-4BCB-A9E8-3E17B8C109AA}" type="pres">
      <dgm:prSet presAssocID="{3C7A18D3-FA66-4D85-ABCF-6087AF0B031E}" presName="iconBgRect" presStyleLbl="bgShp" presStyleIdx="0" presStyleCnt="2"/>
      <dgm:spPr/>
    </dgm:pt>
    <dgm:pt modelId="{0EE7BAE4-FD81-4CAB-8975-5E289929C13C}" type="pres">
      <dgm:prSet presAssocID="{3C7A18D3-FA66-4D85-ABCF-6087AF0B031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oins"/>
        </a:ext>
      </dgm:extLst>
    </dgm:pt>
    <dgm:pt modelId="{72E36578-AEF3-4CDA-8A60-66E38A2D00A6}" type="pres">
      <dgm:prSet presAssocID="{3C7A18D3-FA66-4D85-ABCF-6087AF0B031E}" presName="spaceRect" presStyleCnt="0"/>
      <dgm:spPr/>
    </dgm:pt>
    <dgm:pt modelId="{0C834312-5D9B-4770-AA0B-4CA8F7190DDE}" type="pres">
      <dgm:prSet presAssocID="{3C7A18D3-FA66-4D85-ABCF-6087AF0B031E}" presName="textRect" presStyleLbl="revTx" presStyleIdx="0" presStyleCnt="2">
        <dgm:presLayoutVars>
          <dgm:chMax val="1"/>
          <dgm:chPref val="1"/>
        </dgm:presLayoutVars>
      </dgm:prSet>
      <dgm:spPr/>
      <dgm:t>
        <a:bodyPr/>
        <a:lstStyle/>
        <a:p>
          <a:endParaRPr lang="en-US"/>
        </a:p>
      </dgm:t>
    </dgm:pt>
    <dgm:pt modelId="{65F24C18-68A3-4065-94AC-A3BB7CA3F761}" type="pres">
      <dgm:prSet presAssocID="{8B77FD97-DDFB-4140-9BE8-AF47C1970223}" presName="sibTrans" presStyleCnt="0"/>
      <dgm:spPr/>
    </dgm:pt>
    <dgm:pt modelId="{2FB58D82-B43E-4ADB-8689-B215EA34E4B5}" type="pres">
      <dgm:prSet presAssocID="{A9B6AE2E-0FDB-4CB3-AF1B-73FAC93355C2}" presName="compNode" presStyleCnt="0"/>
      <dgm:spPr/>
    </dgm:pt>
    <dgm:pt modelId="{803A1D94-A639-48EF-B6F1-17FEEBF665EB}" type="pres">
      <dgm:prSet presAssocID="{A9B6AE2E-0FDB-4CB3-AF1B-73FAC93355C2}" presName="iconBgRect" presStyleLbl="bgShp" presStyleIdx="1" presStyleCnt="2"/>
      <dgm:spPr/>
    </dgm:pt>
    <dgm:pt modelId="{CA924813-58BB-4FB4-9C54-4D9A1F1D32A4}" type="pres">
      <dgm:prSet presAssocID="{A9B6AE2E-0FDB-4CB3-AF1B-73FAC93355C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Electric Car"/>
        </a:ext>
      </dgm:extLst>
    </dgm:pt>
    <dgm:pt modelId="{DD0E5C29-E9D7-430A-A029-EB6B91073D99}" type="pres">
      <dgm:prSet presAssocID="{A9B6AE2E-0FDB-4CB3-AF1B-73FAC93355C2}" presName="spaceRect" presStyleCnt="0"/>
      <dgm:spPr/>
    </dgm:pt>
    <dgm:pt modelId="{EF4C3FF7-C3FD-4907-A038-80E3BF4F3D46}" type="pres">
      <dgm:prSet presAssocID="{A9B6AE2E-0FDB-4CB3-AF1B-73FAC93355C2}" presName="textRect" presStyleLbl="revTx" presStyleIdx="1" presStyleCnt="2" custScaleX="114451">
        <dgm:presLayoutVars>
          <dgm:chMax val="1"/>
          <dgm:chPref val="1"/>
        </dgm:presLayoutVars>
      </dgm:prSet>
      <dgm:spPr/>
      <dgm:t>
        <a:bodyPr/>
        <a:lstStyle/>
        <a:p>
          <a:endParaRPr lang="en-US"/>
        </a:p>
      </dgm:t>
    </dgm:pt>
  </dgm:ptLst>
  <dgm:cxnLst>
    <dgm:cxn modelId="{D6B1D088-721D-4D3F-AD90-3800C0C38A85}" type="presOf" srcId="{78CD8A17-10F7-441F-B988-859A0C46C283}" destId="{8E40401E-C3AD-4744-806C-A517BBEAF466}" srcOrd="0" destOrd="0" presId="urn:microsoft.com/office/officeart/2018/5/layout/IconCircleLabelList"/>
    <dgm:cxn modelId="{43157125-3F05-4CE6-A6BA-5253EF310BF3}" type="presOf" srcId="{A9B6AE2E-0FDB-4CB3-AF1B-73FAC93355C2}" destId="{EF4C3FF7-C3FD-4907-A038-80E3BF4F3D46}" srcOrd="0" destOrd="0" presId="urn:microsoft.com/office/officeart/2018/5/layout/IconCircleLabelList"/>
    <dgm:cxn modelId="{AF7C8CE8-80E3-47A1-BBB6-72FA9DDE39EA}" type="presOf" srcId="{3C7A18D3-FA66-4D85-ABCF-6087AF0B031E}" destId="{0C834312-5D9B-4770-AA0B-4CA8F7190DDE}" srcOrd="0" destOrd="0" presId="urn:microsoft.com/office/officeart/2018/5/layout/IconCircleLabelList"/>
    <dgm:cxn modelId="{F4F3E219-9BA5-495D-8EFF-9508FBE51BB1}" srcId="{78CD8A17-10F7-441F-B988-859A0C46C283}" destId="{A9B6AE2E-0FDB-4CB3-AF1B-73FAC93355C2}" srcOrd="1" destOrd="0" parTransId="{2058A4D5-EA82-4927-BAB4-E65DD8EE044F}" sibTransId="{6FCDA22F-8970-4E00-AFF1-8D5F5FD754AC}"/>
    <dgm:cxn modelId="{65E4D731-DD94-4627-9F0A-F2B025130592}" srcId="{78CD8A17-10F7-441F-B988-859A0C46C283}" destId="{3C7A18D3-FA66-4D85-ABCF-6087AF0B031E}" srcOrd="0" destOrd="0" parTransId="{15892ACD-AFC8-45BF-9106-1E75C6F89EDC}" sibTransId="{8B77FD97-DDFB-4140-9BE8-AF47C1970223}"/>
    <dgm:cxn modelId="{586105E4-2139-4FE2-B7BB-4C237A5C0B4E}" type="presParOf" srcId="{8E40401E-C3AD-4744-806C-A517BBEAF466}" destId="{7CE27151-D164-4C65-8DC4-C438323FA575}" srcOrd="0" destOrd="0" presId="urn:microsoft.com/office/officeart/2018/5/layout/IconCircleLabelList"/>
    <dgm:cxn modelId="{7B6B4CD8-F625-4550-95AA-5ED7FFCEFC56}" type="presParOf" srcId="{7CE27151-D164-4C65-8DC4-C438323FA575}" destId="{066519C3-EF03-4BCB-A9E8-3E17B8C109AA}" srcOrd="0" destOrd="0" presId="urn:microsoft.com/office/officeart/2018/5/layout/IconCircleLabelList"/>
    <dgm:cxn modelId="{DC521EC4-79B6-4DD8-BC71-B2DD994C3617}" type="presParOf" srcId="{7CE27151-D164-4C65-8DC4-C438323FA575}" destId="{0EE7BAE4-FD81-4CAB-8975-5E289929C13C}" srcOrd="1" destOrd="0" presId="urn:microsoft.com/office/officeart/2018/5/layout/IconCircleLabelList"/>
    <dgm:cxn modelId="{C0EDD762-0E3C-443F-AAB7-38AA4C993221}" type="presParOf" srcId="{7CE27151-D164-4C65-8DC4-C438323FA575}" destId="{72E36578-AEF3-4CDA-8A60-66E38A2D00A6}" srcOrd="2" destOrd="0" presId="urn:microsoft.com/office/officeart/2018/5/layout/IconCircleLabelList"/>
    <dgm:cxn modelId="{C145B0B5-B9CE-49AB-8655-37D21AEA8B8C}" type="presParOf" srcId="{7CE27151-D164-4C65-8DC4-C438323FA575}" destId="{0C834312-5D9B-4770-AA0B-4CA8F7190DDE}" srcOrd="3" destOrd="0" presId="urn:microsoft.com/office/officeart/2018/5/layout/IconCircleLabelList"/>
    <dgm:cxn modelId="{D91A2D61-2DE0-4646-B334-E3F00B82CC5D}" type="presParOf" srcId="{8E40401E-C3AD-4744-806C-A517BBEAF466}" destId="{65F24C18-68A3-4065-94AC-A3BB7CA3F761}" srcOrd="1" destOrd="0" presId="urn:microsoft.com/office/officeart/2018/5/layout/IconCircleLabelList"/>
    <dgm:cxn modelId="{9308C59C-0A5E-41A6-B58A-F61751B8C930}" type="presParOf" srcId="{8E40401E-C3AD-4744-806C-A517BBEAF466}" destId="{2FB58D82-B43E-4ADB-8689-B215EA34E4B5}" srcOrd="2" destOrd="0" presId="urn:microsoft.com/office/officeart/2018/5/layout/IconCircleLabelList"/>
    <dgm:cxn modelId="{12A443B9-3501-4A52-97C7-E8FDD7C370CA}" type="presParOf" srcId="{2FB58D82-B43E-4ADB-8689-B215EA34E4B5}" destId="{803A1D94-A639-48EF-B6F1-17FEEBF665EB}" srcOrd="0" destOrd="0" presId="urn:microsoft.com/office/officeart/2018/5/layout/IconCircleLabelList"/>
    <dgm:cxn modelId="{E352011A-FC8C-4AC4-99A8-C3BB0242D6EC}" type="presParOf" srcId="{2FB58D82-B43E-4ADB-8689-B215EA34E4B5}" destId="{CA924813-58BB-4FB4-9C54-4D9A1F1D32A4}" srcOrd="1" destOrd="0" presId="urn:microsoft.com/office/officeart/2018/5/layout/IconCircleLabelList"/>
    <dgm:cxn modelId="{41CFAAF8-D6F5-40DE-8486-36EC4DEB4EDC}" type="presParOf" srcId="{2FB58D82-B43E-4ADB-8689-B215EA34E4B5}" destId="{DD0E5C29-E9D7-430A-A029-EB6B91073D99}" srcOrd="2" destOrd="0" presId="urn:microsoft.com/office/officeart/2018/5/layout/IconCircleLabelList"/>
    <dgm:cxn modelId="{7AC072CC-C2B3-4716-81BE-B4A2E202D8F8}" type="presParOf" srcId="{2FB58D82-B43E-4ADB-8689-B215EA34E4B5}" destId="{EF4C3FF7-C3FD-4907-A038-80E3BF4F3D4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076970-0C23-4E5C-B560-AF7083170FD6}"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96F14AE5-E33D-46D1-917A-041BEBC0C247}">
      <dgm:prSet/>
      <dgm:spPr/>
      <dgm:t>
        <a:bodyPr/>
        <a:lstStyle/>
        <a:p>
          <a:r>
            <a:rPr lang="en-US"/>
            <a:t>Unit Charged by K.E: </a:t>
          </a:r>
          <a:r>
            <a:rPr lang="en-US" b="1"/>
            <a:t>24.20 PKR</a:t>
          </a:r>
          <a:endParaRPr lang="en-US"/>
        </a:p>
      </dgm:t>
    </dgm:pt>
    <dgm:pt modelId="{99FD02D7-41EB-4391-BB45-BC93D9FF950C}" type="parTrans" cxnId="{476DCD40-BDB8-4BE8-AFA0-66C7BCC83774}">
      <dgm:prSet/>
      <dgm:spPr/>
      <dgm:t>
        <a:bodyPr/>
        <a:lstStyle/>
        <a:p>
          <a:endParaRPr lang="en-US"/>
        </a:p>
      </dgm:t>
    </dgm:pt>
    <dgm:pt modelId="{6926B581-7FDE-4856-AE43-0A9D142CE055}" type="sibTrans" cxnId="{476DCD40-BDB8-4BE8-AFA0-66C7BCC83774}">
      <dgm:prSet/>
      <dgm:spPr/>
      <dgm:t>
        <a:bodyPr/>
        <a:lstStyle/>
        <a:p>
          <a:endParaRPr lang="en-US"/>
        </a:p>
      </dgm:t>
    </dgm:pt>
    <dgm:pt modelId="{0DCA8E21-B6A0-4FD1-AE8A-9C4E5E95C84A}">
      <dgm:prSet/>
      <dgm:spPr/>
      <dgm:t>
        <a:bodyPr/>
        <a:lstStyle/>
        <a:p>
          <a:r>
            <a:rPr lang="en-US"/>
            <a:t>Revenue Each Year: </a:t>
          </a:r>
          <a:r>
            <a:rPr lang="en-US" b="1"/>
            <a:t>48,000,000 PKR</a:t>
          </a:r>
          <a:endParaRPr lang="en-US"/>
        </a:p>
      </dgm:t>
    </dgm:pt>
    <dgm:pt modelId="{AC123771-91C6-4382-9653-79C3E621C6EE}" type="parTrans" cxnId="{1CEEF706-8A69-4283-AEA5-E65FCF8F2E45}">
      <dgm:prSet/>
      <dgm:spPr/>
      <dgm:t>
        <a:bodyPr/>
        <a:lstStyle/>
        <a:p>
          <a:endParaRPr lang="en-US"/>
        </a:p>
      </dgm:t>
    </dgm:pt>
    <dgm:pt modelId="{37C3D5A6-3F99-4768-830D-8E36FA60055B}" type="sibTrans" cxnId="{1CEEF706-8A69-4283-AEA5-E65FCF8F2E45}">
      <dgm:prSet/>
      <dgm:spPr/>
      <dgm:t>
        <a:bodyPr/>
        <a:lstStyle/>
        <a:p>
          <a:endParaRPr lang="en-US"/>
        </a:p>
      </dgm:t>
    </dgm:pt>
    <dgm:pt modelId="{69B001DB-EE05-4AD5-A772-703E63AD7179}">
      <dgm:prSet/>
      <dgm:spPr/>
      <dgm:t>
        <a:bodyPr/>
        <a:lstStyle/>
        <a:p>
          <a:r>
            <a:rPr lang="en-US"/>
            <a:t>25 Year Revenue: </a:t>
          </a:r>
          <a:r>
            <a:rPr lang="en-US" b="1"/>
            <a:t>694,866,331.43 PKR</a:t>
          </a:r>
          <a:endParaRPr lang="en-US"/>
        </a:p>
      </dgm:t>
    </dgm:pt>
    <dgm:pt modelId="{D5F6EE9D-EB70-4328-A36C-B67A45D6EF53}" type="parTrans" cxnId="{793AEC2E-21D8-43BC-97EC-077E92ADDD48}">
      <dgm:prSet/>
      <dgm:spPr/>
      <dgm:t>
        <a:bodyPr/>
        <a:lstStyle/>
        <a:p>
          <a:endParaRPr lang="en-US"/>
        </a:p>
      </dgm:t>
    </dgm:pt>
    <dgm:pt modelId="{9562C6A5-4E93-4B35-A7B8-18688BE2829C}" type="sibTrans" cxnId="{793AEC2E-21D8-43BC-97EC-077E92ADDD48}">
      <dgm:prSet/>
      <dgm:spPr/>
      <dgm:t>
        <a:bodyPr/>
        <a:lstStyle/>
        <a:p>
          <a:endParaRPr lang="en-US"/>
        </a:p>
      </dgm:t>
    </dgm:pt>
    <dgm:pt modelId="{7EA78826-7C0D-497A-9A9A-8E5DD8B42BCC}" type="pres">
      <dgm:prSet presAssocID="{59076970-0C23-4E5C-B560-AF7083170FD6}" presName="root" presStyleCnt="0">
        <dgm:presLayoutVars>
          <dgm:dir/>
          <dgm:resizeHandles val="exact"/>
        </dgm:presLayoutVars>
      </dgm:prSet>
      <dgm:spPr/>
      <dgm:t>
        <a:bodyPr/>
        <a:lstStyle/>
        <a:p>
          <a:endParaRPr lang="en-US"/>
        </a:p>
      </dgm:t>
    </dgm:pt>
    <dgm:pt modelId="{3E1EB337-86D5-4500-99B4-A70888279916}" type="pres">
      <dgm:prSet presAssocID="{96F14AE5-E33D-46D1-917A-041BEBC0C247}" presName="compNode" presStyleCnt="0"/>
      <dgm:spPr/>
    </dgm:pt>
    <dgm:pt modelId="{8D437CAB-0305-46CA-B548-6A718037CFE9}" type="pres">
      <dgm:prSet presAssocID="{96F14AE5-E33D-46D1-917A-041BEBC0C2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ignal"/>
        </a:ext>
      </dgm:extLst>
    </dgm:pt>
    <dgm:pt modelId="{F080BB42-A04A-4238-B2F8-9CFCA4E134F1}" type="pres">
      <dgm:prSet presAssocID="{96F14AE5-E33D-46D1-917A-041BEBC0C247}" presName="spaceRect" presStyleCnt="0"/>
      <dgm:spPr/>
    </dgm:pt>
    <dgm:pt modelId="{C25E1B78-1415-4CBA-A62D-1E25B806C851}" type="pres">
      <dgm:prSet presAssocID="{96F14AE5-E33D-46D1-917A-041BEBC0C247}" presName="textRect" presStyleLbl="revTx" presStyleIdx="0" presStyleCnt="3">
        <dgm:presLayoutVars>
          <dgm:chMax val="1"/>
          <dgm:chPref val="1"/>
        </dgm:presLayoutVars>
      </dgm:prSet>
      <dgm:spPr/>
      <dgm:t>
        <a:bodyPr/>
        <a:lstStyle/>
        <a:p>
          <a:endParaRPr lang="en-US"/>
        </a:p>
      </dgm:t>
    </dgm:pt>
    <dgm:pt modelId="{B9961041-7E2D-487F-9F30-D7EDEFEE4937}" type="pres">
      <dgm:prSet presAssocID="{6926B581-7FDE-4856-AE43-0A9D142CE055}" presName="sibTrans" presStyleCnt="0"/>
      <dgm:spPr/>
    </dgm:pt>
    <dgm:pt modelId="{09D4AB26-9A7C-468B-9767-6AD3E98A761D}" type="pres">
      <dgm:prSet presAssocID="{0DCA8E21-B6A0-4FD1-AE8A-9C4E5E95C84A}" presName="compNode" presStyleCnt="0"/>
      <dgm:spPr/>
    </dgm:pt>
    <dgm:pt modelId="{76FF4E8F-97BE-4330-8425-361C94C7B52B}" type="pres">
      <dgm:prSet presAssocID="{0DCA8E21-B6A0-4FD1-AE8A-9C4E5E95C8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Yuan"/>
        </a:ext>
      </dgm:extLst>
    </dgm:pt>
    <dgm:pt modelId="{0CCA22C8-3FF0-4FA4-9345-13E6D2C3EC2C}" type="pres">
      <dgm:prSet presAssocID="{0DCA8E21-B6A0-4FD1-AE8A-9C4E5E95C84A}" presName="spaceRect" presStyleCnt="0"/>
      <dgm:spPr/>
    </dgm:pt>
    <dgm:pt modelId="{08281F9E-7064-4BB5-A191-6919F7C4C0CE}" type="pres">
      <dgm:prSet presAssocID="{0DCA8E21-B6A0-4FD1-AE8A-9C4E5E95C84A}" presName="textRect" presStyleLbl="revTx" presStyleIdx="1" presStyleCnt="3">
        <dgm:presLayoutVars>
          <dgm:chMax val="1"/>
          <dgm:chPref val="1"/>
        </dgm:presLayoutVars>
      </dgm:prSet>
      <dgm:spPr/>
      <dgm:t>
        <a:bodyPr/>
        <a:lstStyle/>
        <a:p>
          <a:endParaRPr lang="en-US"/>
        </a:p>
      </dgm:t>
    </dgm:pt>
    <dgm:pt modelId="{E1BD60B2-C93B-4F1F-AB75-76D3E6A1D541}" type="pres">
      <dgm:prSet presAssocID="{37C3D5A6-3F99-4768-830D-8E36FA60055B}" presName="sibTrans" presStyleCnt="0"/>
      <dgm:spPr/>
    </dgm:pt>
    <dgm:pt modelId="{06F326B8-15D0-4274-97EA-292DF8DE55FA}" type="pres">
      <dgm:prSet presAssocID="{69B001DB-EE05-4AD5-A772-703E63AD7179}" presName="compNode" presStyleCnt="0"/>
      <dgm:spPr/>
    </dgm:pt>
    <dgm:pt modelId="{B3470B20-34AF-4BD5-9501-242C475052E8}" type="pres">
      <dgm:prSet presAssocID="{69B001DB-EE05-4AD5-A772-703E63AD71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itcoin"/>
        </a:ext>
      </dgm:extLst>
    </dgm:pt>
    <dgm:pt modelId="{00835557-B553-49FD-88B5-7B2A193CAFCE}" type="pres">
      <dgm:prSet presAssocID="{69B001DB-EE05-4AD5-A772-703E63AD7179}" presName="spaceRect" presStyleCnt="0"/>
      <dgm:spPr/>
    </dgm:pt>
    <dgm:pt modelId="{C110A76F-BE7C-4332-9F14-3CE53640F255}" type="pres">
      <dgm:prSet presAssocID="{69B001DB-EE05-4AD5-A772-703E63AD7179}" presName="textRect" presStyleLbl="revTx" presStyleIdx="2" presStyleCnt="3">
        <dgm:presLayoutVars>
          <dgm:chMax val="1"/>
          <dgm:chPref val="1"/>
        </dgm:presLayoutVars>
      </dgm:prSet>
      <dgm:spPr/>
      <dgm:t>
        <a:bodyPr/>
        <a:lstStyle/>
        <a:p>
          <a:endParaRPr lang="en-US"/>
        </a:p>
      </dgm:t>
    </dgm:pt>
  </dgm:ptLst>
  <dgm:cxnLst>
    <dgm:cxn modelId="{59D16731-69C8-40D6-AE87-E5C7B3D8FF84}" type="presOf" srcId="{0DCA8E21-B6A0-4FD1-AE8A-9C4E5E95C84A}" destId="{08281F9E-7064-4BB5-A191-6919F7C4C0CE}" srcOrd="0" destOrd="0" presId="urn:microsoft.com/office/officeart/2018/2/layout/IconLabelList"/>
    <dgm:cxn modelId="{5C05EFBA-EAB8-4E50-A740-C8EBCB40FEF3}" type="presOf" srcId="{69B001DB-EE05-4AD5-A772-703E63AD7179}" destId="{C110A76F-BE7C-4332-9F14-3CE53640F255}" srcOrd="0" destOrd="0" presId="urn:microsoft.com/office/officeart/2018/2/layout/IconLabelList"/>
    <dgm:cxn modelId="{1CEEF706-8A69-4283-AEA5-E65FCF8F2E45}" srcId="{59076970-0C23-4E5C-B560-AF7083170FD6}" destId="{0DCA8E21-B6A0-4FD1-AE8A-9C4E5E95C84A}" srcOrd="1" destOrd="0" parTransId="{AC123771-91C6-4382-9653-79C3E621C6EE}" sibTransId="{37C3D5A6-3F99-4768-830D-8E36FA60055B}"/>
    <dgm:cxn modelId="{DBB368C3-D8D0-426A-8E73-FE092133E27A}" type="presOf" srcId="{59076970-0C23-4E5C-B560-AF7083170FD6}" destId="{7EA78826-7C0D-497A-9A9A-8E5DD8B42BCC}" srcOrd="0" destOrd="0" presId="urn:microsoft.com/office/officeart/2018/2/layout/IconLabelList"/>
    <dgm:cxn modelId="{09115219-7A5E-41A0-BE09-426A807C71B6}" type="presOf" srcId="{96F14AE5-E33D-46D1-917A-041BEBC0C247}" destId="{C25E1B78-1415-4CBA-A62D-1E25B806C851}" srcOrd="0" destOrd="0" presId="urn:microsoft.com/office/officeart/2018/2/layout/IconLabelList"/>
    <dgm:cxn modelId="{476DCD40-BDB8-4BE8-AFA0-66C7BCC83774}" srcId="{59076970-0C23-4E5C-B560-AF7083170FD6}" destId="{96F14AE5-E33D-46D1-917A-041BEBC0C247}" srcOrd="0" destOrd="0" parTransId="{99FD02D7-41EB-4391-BB45-BC93D9FF950C}" sibTransId="{6926B581-7FDE-4856-AE43-0A9D142CE055}"/>
    <dgm:cxn modelId="{793AEC2E-21D8-43BC-97EC-077E92ADDD48}" srcId="{59076970-0C23-4E5C-B560-AF7083170FD6}" destId="{69B001DB-EE05-4AD5-A772-703E63AD7179}" srcOrd="2" destOrd="0" parTransId="{D5F6EE9D-EB70-4328-A36C-B67A45D6EF53}" sibTransId="{9562C6A5-4E93-4B35-A7B8-18688BE2829C}"/>
    <dgm:cxn modelId="{C9DFF0FB-BE51-4B6F-9431-B89BD82ED3A2}" type="presParOf" srcId="{7EA78826-7C0D-497A-9A9A-8E5DD8B42BCC}" destId="{3E1EB337-86D5-4500-99B4-A70888279916}" srcOrd="0" destOrd="0" presId="urn:microsoft.com/office/officeart/2018/2/layout/IconLabelList"/>
    <dgm:cxn modelId="{F0D95939-49BF-494F-80DC-2623F6BD055C}" type="presParOf" srcId="{3E1EB337-86D5-4500-99B4-A70888279916}" destId="{8D437CAB-0305-46CA-B548-6A718037CFE9}" srcOrd="0" destOrd="0" presId="urn:microsoft.com/office/officeart/2018/2/layout/IconLabelList"/>
    <dgm:cxn modelId="{6E3753A7-2F2D-49E7-AA32-6C384DAA19C7}" type="presParOf" srcId="{3E1EB337-86D5-4500-99B4-A70888279916}" destId="{F080BB42-A04A-4238-B2F8-9CFCA4E134F1}" srcOrd="1" destOrd="0" presId="urn:microsoft.com/office/officeart/2018/2/layout/IconLabelList"/>
    <dgm:cxn modelId="{F441395E-C7CB-4290-A9C0-21DB3E7A4B5E}" type="presParOf" srcId="{3E1EB337-86D5-4500-99B4-A70888279916}" destId="{C25E1B78-1415-4CBA-A62D-1E25B806C851}" srcOrd="2" destOrd="0" presId="urn:microsoft.com/office/officeart/2018/2/layout/IconLabelList"/>
    <dgm:cxn modelId="{93186CD9-939E-42B2-ABA3-B9BA15DFFB02}" type="presParOf" srcId="{7EA78826-7C0D-497A-9A9A-8E5DD8B42BCC}" destId="{B9961041-7E2D-487F-9F30-D7EDEFEE4937}" srcOrd="1" destOrd="0" presId="urn:microsoft.com/office/officeart/2018/2/layout/IconLabelList"/>
    <dgm:cxn modelId="{4BE713A9-3DB5-4518-9119-016E93220A77}" type="presParOf" srcId="{7EA78826-7C0D-497A-9A9A-8E5DD8B42BCC}" destId="{09D4AB26-9A7C-468B-9767-6AD3E98A761D}" srcOrd="2" destOrd="0" presId="urn:microsoft.com/office/officeart/2018/2/layout/IconLabelList"/>
    <dgm:cxn modelId="{2B5F7DCB-4FCA-4115-AD99-57572CC70AD3}" type="presParOf" srcId="{09D4AB26-9A7C-468B-9767-6AD3E98A761D}" destId="{76FF4E8F-97BE-4330-8425-361C94C7B52B}" srcOrd="0" destOrd="0" presId="urn:microsoft.com/office/officeart/2018/2/layout/IconLabelList"/>
    <dgm:cxn modelId="{F4EC7A07-700E-4E78-8F8A-D7AF12FDE7C2}" type="presParOf" srcId="{09D4AB26-9A7C-468B-9767-6AD3E98A761D}" destId="{0CCA22C8-3FF0-4FA4-9345-13E6D2C3EC2C}" srcOrd="1" destOrd="0" presId="urn:microsoft.com/office/officeart/2018/2/layout/IconLabelList"/>
    <dgm:cxn modelId="{050BC7EA-6005-45DB-BA99-B0340F74122F}" type="presParOf" srcId="{09D4AB26-9A7C-468B-9767-6AD3E98A761D}" destId="{08281F9E-7064-4BB5-A191-6919F7C4C0CE}" srcOrd="2" destOrd="0" presId="urn:microsoft.com/office/officeart/2018/2/layout/IconLabelList"/>
    <dgm:cxn modelId="{3E1F50CF-FADF-477E-9F89-1612C0A56A06}" type="presParOf" srcId="{7EA78826-7C0D-497A-9A9A-8E5DD8B42BCC}" destId="{E1BD60B2-C93B-4F1F-AB75-76D3E6A1D541}" srcOrd="3" destOrd="0" presId="urn:microsoft.com/office/officeart/2018/2/layout/IconLabelList"/>
    <dgm:cxn modelId="{8B1A8819-06D5-47E7-A8D9-48370D189048}" type="presParOf" srcId="{7EA78826-7C0D-497A-9A9A-8E5DD8B42BCC}" destId="{06F326B8-15D0-4274-97EA-292DF8DE55FA}" srcOrd="4" destOrd="0" presId="urn:microsoft.com/office/officeart/2018/2/layout/IconLabelList"/>
    <dgm:cxn modelId="{EAE7711F-9F61-4666-8C07-9670051A529A}" type="presParOf" srcId="{06F326B8-15D0-4274-97EA-292DF8DE55FA}" destId="{B3470B20-34AF-4BD5-9501-242C475052E8}" srcOrd="0" destOrd="0" presId="urn:microsoft.com/office/officeart/2018/2/layout/IconLabelList"/>
    <dgm:cxn modelId="{63FA57DE-FE30-407E-A219-CBC9243AC857}" type="presParOf" srcId="{06F326B8-15D0-4274-97EA-292DF8DE55FA}" destId="{00835557-B553-49FD-88B5-7B2A193CAFCE}" srcOrd="1" destOrd="0" presId="urn:microsoft.com/office/officeart/2018/2/layout/IconLabelList"/>
    <dgm:cxn modelId="{4209CE92-3EC6-47BB-A8D8-6C626B2C3533}" type="presParOf" srcId="{06F326B8-15D0-4274-97EA-292DF8DE55FA}" destId="{C110A76F-BE7C-4332-9F14-3CE53640F25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A7545-E785-4D13-B702-190E339F55B2}">
      <dsp:nvSpPr>
        <dsp:cNvPr id="0" name=""/>
        <dsp:cNvSpPr/>
      </dsp:nvSpPr>
      <dsp:spPr>
        <a:xfrm>
          <a:off x="0" y="37826"/>
          <a:ext cx="8188959" cy="505440"/>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None/>
          </a:pPr>
          <a:r>
            <a:rPr lang="en-US" sz="1400" b="1" kern="1200" dirty="0">
              <a:latin typeface="Garamond" panose="02020404030301010803" pitchFamily="18" charset="0"/>
              <a:cs typeface="Calibri" panose="020F0502020204030204" pitchFamily="34" charset="0"/>
            </a:rPr>
            <a:t>Introduction</a:t>
          </a:r>
        </a:p>
      </dsp:txBody>
      <dsp:txXfrm>
        <a:off x="24674" y="62500"/>
        <a:ext cx="8139611" cy="456092"/>
      </dsp:txXfrm>
    </dsp:sp>
    <dsp:sp modelId="{9C83C04A-6F0B-4E8C-B9CD-2DB22211234D}">
      <dsp:nvSpPr>
        <dsp:cNvPr id="0" name=""/>
        <dsp:cNvSpPr/>
      </dsp:nvSpPr>
      <dsp:spPr>
        <a:xfrm>
          <a:off x="0" y="621026"/>
          <a:ext cx="8188959" cy="505440"/>
        </a:xfrm>
        <a:prstGeom prst="roundRect">
          <a:avLst/>
        </a:prstGeom>
        <a:solidFill>
          <a:schemeClr val="accent6">
            <a:shade val="50000"/>
            <a:hueOff val="105264"/>
            <a:satOff val="-4601"/>
            <a:lumOff val="12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None/>
          </a:pPr>
          <a:r>
            <a:rPr lang="en-US" sz="1400" b="1" kern="1200" dirty="0">
              <a:latin typeface="Garamond" panose="02020404030301010803" pitchFamily="18" charset="0"/>
              <a:cs typeface="Calibri" panose="020F0502020204030204" pitchFamily="34" charset="0"/>
            </a:rPr>
            <a:t>Scope of the Project</a:t>
          </a:r>
        </a:p>
      </dsp:txBody>
      <dsp:txXfrm>
        <a:off x="24674" y="645700"/>
        <a:ext cx="8139611" cy="456092"/>
      </dsp:txXfrm>
    </dsp:sp>
    <dsp:sp modelId="{DB5611A5-E2EA-4377-930D-F7D453858112}">
      <dsp:nvSpPr>
        <dsp:cNvPr id="0" name=""/>
        <dsp:cNvSpPr/>
      </dsp:nvSpPr>
      <dsp:spPr>
        <a:xfrm>
          <a:off x="0" y="1204226"/>
          <a:ext cx="8188959" cy="505440"/>
        </a:xfrm>
        <a:prstGeom prst="roundRect">
          <a:avLst/>
        </a:prstGeom>
        <a:solidFill>
          <a:schemeClr val="accent6">
            <a:shade val="50000"/>
            <a:hueOff val="210528"/>
            <a:satOff val="-9203"/>
            <a:lumOff val="251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None/>
          </a:pPr>
          <a:r>
            <a:rPr lang="en-US" sz="1400" b="1" kern="1200" dirty="0">
              <a:latin typeface="Garamond" panose="02020404030301010803" pitchFamily="18" charset="0"/>
              <a:cs typeface="Calibri" panose="020F0502020204030204" pitchFamily="34" charset="0"/>
            </a:rPr>
            <a:t>Component – I </a:t>
          </a:r>
        </a:p>
      </dsp:txBody>
      <dsp:txXfrm>
        <a:off x="24674" y="1228900"/>
        <a:ext cx="8139611" cy="456092"/>
      </dsp:txXfrm>
    </dsp:sp>
    <dsp:sp modelId="{68CC776F-9418-4E13-9DF8-5F65A4A68ACC}">
      <dsp:nvSpPr>
        <dsp:cNvPr id="0" name=""/>
        <dsp:cNvSpPr/>
      </dsp:nvSpPr>
      <dsp:spPr>
        <a:xfrm>
          <a:off x="0" y="1787427"/>
          <a:ext cx="8188959" cy="505440"/>
        </a:xfrm>
        <a:prstGeom prst="roundRect">
          <a:avLst/>
        </a:prstGeom>
        <a:solidFill>
          <a:schemeClr val="accent6">
            <a:shade val="50000"/>
            <a:hueOff val="315792"/>
            <a:satOff val="-13804"/>
            <a:lumOff val="376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None/>
          </a:pPr>
          <a:r>
            <a:rPr lang="en-US" sz="1400" b="1" kern="1200" dirty="0">
              <a:latin typeface="Garamond" panose="02020404030301010803" pitchFamily="18" charset="0"/>
              <a:cs typeface="Calibri" panose="020F0502020204030204" pitchFamily="34" charset="0"/>
            </a:rPr>
            <a:t>Component – II</a:t>
          </a:r>
        </a:p>
      </dsp:txBody>
      <dsp:txXfrm>
        <a:off x="24674" y="1812101"/>
        <a:ext cx="8139611" cy="456092"/>
      </dsp:txXfrm>
    </dsp:sp>
    <dsp:sp modelId="{99F4435A-12AC-4331-A129-61BA2FFB20D3}">
      <dsp:nvSpPr>
        <dsp:cNvPr id="0" name=""/>
        <dsp:cNvSpPr/>
      </dsp:nvSpPr>
      <dsp:spPr>
        <a:xfrm>
          <a:off x="0" y="2370627"/>
          <a:ext cx="8188959" cy="505440"/>
        </a:xfrm>
        <a:prstGeom prst="roundRect">
          <a:avLst/>
        </a:prstGeom>
        <a:solidFill>
          <a:schemeClr val="accent6">
            <a:shade val="50000"/>
            <a:hueOff val="315792"/>
            <a:satOff val="-13804"/>
            <a:lumOff val="376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None/>
          </a:pPr>
          <a:r>
            <a:rPr lang="en-US" sz="1400" b="1" kern="1200" dirty="0">
              <a:latin typeface="Garamond" panose="02020404030301010803" pitchFamily="18" charset="0"/>
              <a:cs typeface="Calibri" panose="020F0502020204030204" pitchFamily="34" charset="0"/>
            </a:rPr>
            <a:t>Component -- III </a:t>
          </a:r>
        </a:p>
      </dsp:txBody>
      <dsp:txXfrm>
        <a:off x="24674" y="2395301"/>
        <a:ext cx="8139611" cy="456092"/>
      </dsp:txXfrm>
    </dsp:sp>
    <dsp:sp modelId="{065FC565-C2FF-4C83-B565-A270D88C99D7}">
      <dsp:nvSpPr>
        <dsp:cNvPr id="0" name=""/>
        <dsp:cNvSpPr/>
      </dsp:nvSpPr>
      <dsp:spPr>
        <a:xfrm>
          <a:off x="0" y="2953826"/>
          <a:ext cx="8188959" cy="505440"/>
        </a:xfrm>
        <a:prstGeom prst="roundRect">
          <a:avLst/>
        </a:prstGeom>
        <a:solidFill>
          <a:schemeClr val="accent6">
            <a:shade val="50000"/>
            <a:hueOff val="210528"/>
            <a:satOff val="-9203"/>
            <a:lumOff val="251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None/>
          </a:pPr>
          <a:r>
            <a:rPr lang="en-US" sz="1400" b="1" kern="1200" dirty="0">
              <a:latin typeface="Garamond" panose="02020404030301010803" pitchFamily="18" charset="0"/>
              <a:cs typeface="Calibri" panose="020F0502020204030204" pitchFamily="34" charset="0"/>
            </a:rPr>
            <a:t>Component -- IV</a:t>
          </a:r>
        </a:p>
      </dsp:txBody>
      <dsp:txXfrm>
        <a:off x="24674" y="2978500"/>
        <a:ext cx="8139611" cy="456092"/>
      </dsp:txXfrm>
    </dsp:sp>
    <dsp:sp modelId="{70F16439-048A-42ED-8719-AD4B55684AD8}">
      <dsp:nvSpPr>
        <dsp:cNvPr id="0" name=""/>
        <dsp:cNvSpPr/>
      </dsp:nvSpPr>
      <dsp:spPr>
        <a:xfrm>
          <a:off x="0" y="3537027"/>
          <a:ext cx="8188959" cy="505440"/>
        </a:xfrm>
        <a:prstGeom prst="roundRect">
          <a:avLst/>
        </a:prstGeom>
        <a:solidFill>
          <a:schemeClr val="accent6">
            <a:shade val="50000"/>
            <a:hueOff val="105264"/>
            <a:satOff val="-4601"/>
            <a:lumOff val="12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None/>
          </a:pPr>
          <a:r>
            <a:rPr lang="en-US" sz="1400" b="1" kern="1200" dirty="0">
              <a:latin typeface="Garamond" panose="02020404030301010803" pitchFamily="18" charset="0"/>
              <a:cs typeface="Calibri" panose="020F0502020204030204" pitchFamily="34" charset="0"/>
            </a:rPr>
            <a:t>End</a:t>
          </a:r>
        </a:p>
      </dsp:txBody>
      <dsp:txXfrm>
        <a:off x="24674" y="3561701"/>
        <a:ext cx="8139611" cy="456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519C3-EF03-4BCB-A9E8-3E17B8C109AA}">
      <dsp:nvSpPr>
        <dsp:cNvPr id="0" name=""/>
        <dsp:cNvSpPr/>
      </dsp:nvSpPr>
      <dsp:spPr>
        <a:xfrm>
          <a:off x="779084" y="15891"/>
          <a:ext cx="2093062" cy="2093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E7BAE4-FD81-4CAB-8975-5E289929C13C}">
      <dsp:nvSpPr>
        <dsp:cNvPr id="0" name=""/>
        <dsp:cNvSpPr/>
      </dsp:nvSpPr>
      <dsp:spPr>
        <a:xfrm>
          <a:off x="1225146" y="461954"/>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834312-5D9B-4770-AA0B-4CA8F7190DDE}">
      <dsp:nvSpPr>
        <dsp:cNvPr id="0" name=""/>
        <dsp:cNvSpPr/>
      </dsp:nvSpPr>
      <dsp:spPr>
        <a:xfrm>
          <a:off x="109990" y="2760891"/>
          <a:ext cx="3431250" cy="163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defRPr cap="all"/>
          </a:pPr>
          <a:r>
            <a:rPr lang="en-US" sz="2400" kern="1200" dirty="0"/>
            <a:t>Total Cost: </a:t>
          </a:r>
          <a:r>
            <a:rPr lang="en-US" sz="2400" b="1" kern="1200" dirty="0"/>
            <a:t>144,000,000.00 PKR</a:t>
          </a:r>
          <a:br>
            <a:rPr lang="en-US" sz="2400" b="1" kern="1200" dirty="0"/>
          </a:br>
          <a:endParaRPr lang="en-US" sz="2400" kern="1200" dirty="0"/>
        </a:p>
      </dsp:txBody>
      <dsp:txXfrm>
        <a:off x="109990" y="2760891"/>
        <a:ext cx="3431250" cy="1632656"/>
      </dsp:txXfrm>
    </dsp:sp>
    <dsp:sp modelId="{803A1D94-A639-48EF-B6F1-17FEEBF665EB}">
      <dsp:nvSpPr>
        <dsp:cNvPr id="0" name=""/>
        <dsp:cNvSpPr/>
      </dsp:nvSpPr>
      <dsp:spPr>
        <a:xfrm>
          <a:off x="5058728" y="15891"/>
          <a:ext cx="2093062" cy="2093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924813-58BB-4FB4-9C54-4D9A1F1D32A4}">
      <dsp:nvSpPr>
        <dsp:cNvPr id="0" name=""/>
        <dsp:cNvSpPr/>
      </dsp:nvSpPr>
      <dsp:spPr>
        <a:xfrm>
          <a:off x="5504790" y="461954"/>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4C3FF7-C3FD-4907-A038-80E3BF4F3D46}">
      <dsp:nvSpPr>
        <dsp:cNvPr id="0" name=""/>
        <dsp:cNvSpPr/>
      </dsp:nvSpPr>
      <dsp:spPr>
        <a:xfrm>
          <a:off x="4141709" y="2760891"/>
          <a:ext cx="3927099" cy="163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dirty="0">
              <a:solidFill>
                <a:schemeClr val="bg1">
                  <a:lumMod val="50000"/>
                </a:schemeClr>
              </a:solidFill>
            </a:rPr>
            <a:t>Unit Generation Each Year: </a:t>
          </a:r>
          <a:r>
            <a:rPr lang="en-US" sz="2000" b="1" kern="1200" dirty="0">
              <a:solidFill>
                <a:schemeClr val="tx1">
                  <a:lumMod val="65000"/>
                  <a:lumOff val="35000"/>
                </a:schemeClr>
              </a:solidFill>
            </a:rPr>
            <a:t>2,371,000.00 KWH</a:t>
          </a:r>
          <a:r>
            <a:rPr lang="en-US" sz="1600" b="1" kern="1200" dirty="0">
              <a:solidFill>
                <a:schemeClr val="bg1">
                  <a:lumMod val="50000"/>
                </a:schemeClr>
              </a:solidFill>
            </a:rPr>
            <a:t/>
          </a:r>
          <a:br>
            <a:rPr lang="en-US" sz="1600" b="1" kern="1200" dirty="0">
              <a:solidFill>
                <a:schemeClr val="bg1">
                  <a:lumMod val="50000"/>
                </a:schemeClr>
              </a:solidFill>
            </a:rPr>
          </a:br>
          <a:r>
            <a:rPr lang="en-US" sz="1600" b="1" kern="1200" dirty="0">
              <a:solidFill>
                <a:schemeClr val="bg1">
                  <a:lumMod val="50000"/>
                </a:schemeClr>
              </a:solidFill>
            </a:rPr>
            <a:t/>
          </a:r>
          <a:br>
            <a:rPr lang="en-US" sz="1600" b="1" kern="1200" dirty="0">
              <a:solidFill>
                <a:schemeClr val="bg1">
                  <a:lumMod val="50000"/>
                </a:schemeClr>
              </a:solidFill>
            </a:rPr>
          </a:br>
          <a:r>
            <a:rPr lang="en-US" sz="1600" kern="1200" dirty="0">
              <a:solidFill>
                <a:schemeClr val="bg1">
                  <a:lumMod val="50000"/>
                </a:schemeClr>
              </a:solidFill>
            </a:rPr>
            <a:t>CO2 Avoidance</a:t>
          </a:r>
          <a:r>
            <a:rPr lang="en-US" sz="1600" b="1" kern="1200" dirty="0">
              <a:solidFill>
                <a:schemeClr val="bg1">
                  <a:lumMod val="50000"/>
                </a:schemeClr>
              </a:solidFill>
            </a:rPr>
            <a:t>: </a:t>
          </a:r>
          <a:r>
            <a:rPr lang="en-US" sz="2000" b="1" kern="1200" dirty="0">
              <a:solidFill>
                <a:schemeClr val="bg2">
                  <a:lumMod val="25000"/>
                </a:schemeClr>
              </a:solidFill>
            </a:rPr>
            <a:t>1851</a:t>
          </a:r>
          <a:r>
            <a:rPr lang="en-US" sz="1600" b="1" kern="1200" dirty="0">
              <a:solidFill>
                <a:schemeClr val="bg2">
                  <a:lumMod val="25000"/>
                </a:schemeClr>
              </a:solidFill>
            </a:rPr>
            <a:t> Tons </a:t>
          </a:r>
          <a:r>
            <a:rPr lang="en-US" sz="1600" b="1" kern="1200" dirty="0">
              <a:solidFill>
                <a:schemeClr val="bg1">
                  <a:lumMod val="50000"/>
                </a:schemeClr>
              </a:solidFill>
            </a:rPr>
            <a:t>Each Year</a:t>
          </a:r>
          <a:br>
            <a:rPr lang="en-US" sz="1600" b="1" kern="1200" dirty="0">
              <a:solidFill>
                <a:schemeClr val="bg1">
                  <a:lumMod val="50000"/>
                </a:schemeClr>
              </a:solidFill>
            </a:rPr>
          </a:br>
          <a:r>
            <a:rPr lang="en-US" sz="1600" b="1" kern="1200" dirty="0">
              <a:solidFill>
                <a:schemeClr val="bg1">
                  <a:lumMod val="50000"/>
                </a:schemeClr>
              </a:solidFill>
            </a:rPr>
            <a:t/>
          </a:r>
          <a:br>
            <a:rPr lang="en-US" sz="1600" b="1" kern="1200" dirty="0">
              <a:solidFill>
                <a:schemeClr val="bg1">
                  <a:lumMod val="50000"/>
                </a:schemeClr>
              </a:solidFill>
            </a:rPr>
          </a:br>
          <a:r>
            <a:rPr lang="en-US" sz="1600" kern="1200" dirty="0">
              <a:solidFill>
                <a:schemeClr val="bg1">
                  <a:lumMod val="50000"/>
                </a:schemeClr>
              </a:solidFill>
            </a:rPr>
            <a:t>Payback Period: </a:t>
          </a:r>
          <a:r>
            <a:rPr lang="en-US" sz="2000" b="1" kern="1200" dirty="0">
              <a:solidFill>
                <a:schemeClr val="bg2">
                  <a:lumMod val="25000"/>
                </a:schemeClr>
              </a:solidFill>
            </a:rPr>
            <a:t>3</a:t>
          </a:r>
          <a:r>
            <a:rPr lang="en-US" sz="1600" b="1" kern="1200" dirty="0">
              <a:solidFill>
                <a:schemeClr val="bg2">
                  <a:lumMod val="25000"/>
                </a:schemeClr>
              </a:solidFill>
            </a:rPr>
            <a:t> Years</a:t>
          </a:r>
          <a:endParaRPr lang="en-US" sz="1600" kern="1200" dirty="0">
            <a:solidFill>
              <a:schemeClr val="bg2">
                <a:lumMod val="25000"/>
              </a:schemeClr>
            </a:solidFill>
          </a:endParaRPr>
        </a:p>
      </dsp:txBody>
      <dsp:txXfrm>
        <a:off x="4141709" y="2760891"/>
        <a:ext cx="3927099" cy="1632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37CAB-0305-46CA-B548-6A718037CFE9}">
      <dsp:nvSpPr>
        <dsp:cNvPr id="0" name=""/>
        <dsp:cNvSpPr/>
      </dsp:nvSpPr>
      <dsp:spPr>
        <a:xfrm>
          <a:off x="890763" y="631049"/>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5E1B78-1415-4CBA-A62D-1E25B806C851}">
      <dsp:nvSpPr>
        <dsp:cNvPr id="0" name=""/>
        <dsp:cNvSpPr/>
      </dsp:nvSpPr>
      <dsp:spPr>
        <a:xfrm>
          <a:off x="291148"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a:t>Unit Charged by K.E: </a:t>
          </a:r>
          <a:r>
            <a:rPr lang="en-US" sz="1800" b="1" kern="1200"/>
            <a:t>24.20 PKR</a:t>
          </a:r>
          <a:endParaRPr lang="en-US" sz="1800" kern="1200"/>
        </a:p>
      </dsp:txBody>
      <dsp:txXfrm>
        <a:off x="291148" y="1912454"/>
        <a:ext cx="2180418" cy="720000"/>
      </dsp:txXfrm>
    </dsp:sp>
    <dsp:sp modelId="{76FF4E8F-97BE-4330-8425-361C94C7B52B}">
      <dsp:nvSpPr>
        <dsp:cNvPr id="0" name=""/>
        <dsp:cNvSpPr/>
      </dsp:nvSpPr>
      <dsp:spPr>
        <a:xfrm>
          <a:off x="3452755" y="631049"/>
          <a:ext cx="981188" cy="981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281F9E-7064-4BB5-A191-6919F7C4C0CE}">
      <dsp:nvSpPr>
        <dsp:cNvPr id="0" name=""/>
        <dsp:cNvSpPr/>
      </dsp:nvSpPr>
      <dsp:spPr>
        <a:xfrm>
          <a:off x="2853140"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a:t>Revenue Each Year: </a:t>
          </a:r>
          <a:r>
            <a:rPr lang="en-US" sz="1800" b="1" kern="1200"/>
            <a:t>48,000,000 PKR</a:t>
          </a:r>
          <a:endParaRPr lang="en-US" sz="1800" kern="1200"/>
        </a:p>
      </dsp:txBody>
      <dsp:txXfrm>
        <a:off x="2853140" y="1912454"/>
        <a:ext cx="2180418" cy="720000"/>
      </dsp:txXfrm>
    </dsp:sp>
    <dsp:sp modelId="{B3470B20-34AF-4BD5-9501-242C475052E8}">
      <dsp:nvSpPr>
        <dsp:cNvPr id="0" name=""/>
        <dsp:cNvSpPr/>
      </dsp:nvSpPr>
      <dsp:spPr>
        <a:xfrm>
          <a:off x="6014747" y="631049"/>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10A76F-BE7C-4332-9F14-3CE53640F255}">
      <dsp:nvSpPr>
        <dsp:cNvPr id="0" name=""/>
        <dsp:cNvSpPr/>
      </dsp:nvSpPr>
      <dsp:spPr>
        <a:xfrm>
          <a:off x="5415132"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a:t>25 Year Revenue: </a:t>
          </a:r>
          <a:r>
            <a:rPr lang="en-US" sz="1800" b="1" kern="1200"/>
            <a:t>694,866,331.43 PKR</a:t>
          </a:r>
          <a:endParaRPr lang="en-US" sz="1800" kern="1200"/>
        </a:p>
      </dsp:txBody>
      <dsp:txXfrm>
        <a:off x="5415132" y="1912454"/>
        <a:ext cx="2180418"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DDBF90AC-5287-47E2-BA42-7AB6974BB273}" type="datetimeFigureOut">
              <a:rPr lang="en-US" smtClean="0"/>
              <a:t>7/18/2023</a:t>
            </a:fld>
            <a:endParaRPr lang="en-US"/>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A7072624-2ED6-49C3-9D2C-747136995CE9}" type="slidenum">
              <a:rPr lang="en-US" smtClean="0"/>
              <a:t>‹#›</a:t>
            </a:fld>
            <a:endParaRPr lang="en-US"/>
          </a:p>
        </p:txBody>
      </p:sp>
    </p:spTree>
    <p:extLst>
      <p:ext uri="{BB962C8B-B14F-4D97-AF65-F5344CB8AC3E}">
        <p14:creationId xmlns:p14="http://schemas.microsoft.com/office/powerpoint/2010/main" val="1485396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3408"/>
          </a:xfrm>
          <a:prstGeom prst="rect">
            <a:avLst/>
          </a:prstGeom>
          <a:noFill/>
          <a:ln>
            <a:noFill/>
          </a:ln>
        </p:spPr>
        <p:txBody>
          <a:bodyPr spcFirstLastPara="1" wrap="square" lIns="92815" tIns="92815" rIns="92815" bIns="9281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3408"/>
          </a:xfrm>
          <a:prstGeom prst="rect">
            <a:avLst/>
          </a:prstGeom>
          <a:noFill/>
          <a:ln>
            <a:noFill/>
          </a:ln>
        </p:spPr>
        <p:txBody>
          <a:bodyPr spcFirstLastPara="1" wrap="square" lIns="92815" tIns="92815" rIns="92815" bIns="9281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27163"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44861"/>
            <a:ext cx="5608320" cy="3636705"/>
          </a:xfrm>
          <a:prstGeom prst="rect">
            <a:avLst/>
          </a:prstGeom>
          <a:noFill/>
          <a:ln>
            <a:noFill/>
          </a:ln>
        </p:spPr>
        <p:txBody>
          <a:bodyPr spcFirstLastPara="1" wrap="square" lIns="92815" tIns="92815" rIns="92815" bIns="9281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9"/>
            <a:ext cx="3037840" cy="463407"/>
          </a:xfrm>
          <a:prstGeom prst="rect">
            <a:avLst/>
          </a:prstGeom>
          <a:noFill/>
          <a:ln>
            <a:noFill/>
          </a:ln>
        </p:spPr>
        <p:txBody>
          <a:bodyPr spcFirstLastPara="1" wrap="square" lIns="92815" tIns="92815" rIns="92815" bIns="9281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772669"/>
            <a:ext cx="3037840" cy="463407"/>
          </a:xfrm>
          <a:prstGeom prst="rect">
            <a:avLst/>
          </a:prstGeom>
          <a:noFill/>
          <a:ln>
            <a:noFill/>
          </a:ln>
        </p:spPr>
        <p:txBody>
          <a:bodyPr spcFirstLastPara="1" wrap="square" lIns="92815" tIns="46395" rIns="92815" bIns="46395"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40883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0" y="4444861"/>
            <a:ext cx="5608320" cy="3636705"/>
          </a:xfrm>
          <a:prstGeom prst="rect">
            <a:avLst/>
          </a:prstGeom>
        </p:spPr>
        <p:txBody>
          <a:bodyPr spcFirstLastPara="1" wrap="square" lIns="92815" tIns="92815" rIns="92815" bIns="92815" anchor="t" anchorCtr="0">
            <a:noAutofit/>
          </a:bodyPr>
          <a:lstStyle/>
          <a:p>
            <a:pPr marL="0" indent="0"/>
            <a:endParaRPr dirty="0"/>
          </a:p>
        </p:txBody>
      </p:sp>
      <p:sp>
        <p:nvSpPr>
          <p:cNvPr id="86" name="Shape 86"/>
          <p:cNvSpPr>
            <a:spLocks noGrp="1" noRot="1" noChangeAspect="1"/>
          </p:cNvSpPr>
          <p:nvPr>
            <p:ph type="sldImg" idx="2"/>
          </p:nvPr>
        </p:nvSpPr>
        <p:spPr>
          <a:xfrm>
            <a:off x="1427163"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13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0" y="4444861"/>
            <a:ext cx="5608320" cy="3636705"/>
          </a:xfrm>
          <a:prstGeom prst="rect">
            <a:avLst/>
          </a:prstGeom>
        </p:spPr>
        <p:txBody>
          <a:bodyPr spcFirstLastPara="1" wrap="square" lIns="92815" tIns="92815" rIns="92815" bIns="92815" anchor="t" anchorCtr="0">
            <a:noAutofit/>
          </a:bodyPr>
          <a:lstStyle/>
          <a:p>
            <a:pPr marL="0" indent="0"/>
            <a:endParaRPr/>
          </a:p>
        </p:txBody>
      </p:sp>
      <p:sp>
        <p:nvSpPr>
          <p:cNvPr id="86" name="Shape 86"/>
          <p:cNvSpPr>
            <a:spLocks noGrp="1" noRot="1" noChangeAspect="1"/>
          </p:cNvSpPr>
          <p:nvPr>
            <p:ph type="sldImg" idx="2"/>
          </p:nvPr>
        </p:nvSpPr>
        <p:spPr>
          <a:xfrm>
            <a:off x="1427163"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29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44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317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65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317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09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Previous</a:t>
            </a:r>
            <a:r>
              <a:rPr lang="en-US" baseline="0" dirty="0" smtClean="0"/>
              <a:t> Model</a:t>
            </a:r>
            <a:endParaRPr dirty="0"/>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48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317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3" name="Shape 23"/>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7" name="Slide Number Placeholder 6">
            <a:extLst>
              <a:ext uri="{FF2B5EF4-FFF2-40B4-BE49-F238E27FC236}">
                <a16:creationId xmlns:a16="http://schemas.microsoft.com/office/drawing/2014/main" id="{652637DA-8EAF-4276-B6D6-2190647D09C4}"/>
              </a:ext>
            </a:extLst>
          </p:cNvPr>
          <p:cNvSpPr>
            <a:spLocks noGrp="1"/>
          </p:cNvSpPr>
          <p:nvPr>
            <p:ph type="sldNum" idx="12"/>
          </p:nvPr>
        </p:nvSpPr>
        <p:spPr/>
        <p:txBody>
          <a:body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3" name="Shape 23"/>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Slide Number Placeholder 6">
            <a:extLst>
              <a:ext uri="{FF2B5EF4-FFF2-40B4-BE49-F238E27FC236}">
                <a16:creationId xmlns:a16="http://schemas.microsoft.com/office/drawing/2014/main" id="{652637DA-8EAF-4276-B6D6-2190647D09C4}"/>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6415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 name="Slide Number Placeholder 6">
            <a:extLst>
              <a:ext uri="{FF2B5EF4-FFF2-40B4-BE49-F238E27FC236}">
                <a16:creationId xmlns:a16="http://schemas.microsoft.com/office/drawing/2014/main" id="{F617B5BB-63D4-4D25-9965-4A0E9B1CC885}"/>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834756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ADE6D00A-D3F7-4E35-9884-102C55193188}"/>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9475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198BBC03-99FC-496A-8B1E-9199671112B7}"/>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7025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Slide Number Placeholder 3">
            <a:extLst>
              <a:ext uri="{FF2B5EF4-FFF2-40B4-BE49-F238E27FC236}">
                <a16:creationId xmlns:a16="http://schemas.microsoft.com/office/drawing/2014/main" id="{1F985093-9379-4D07-BE36-60F721D63495}"/>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90730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54"/>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6D1D30-483A-4EAD-BF6D-4884F5437B7E}"/>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8499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12D14152-C428-4EAF-8701-B81560C3A145}"/>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70466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9A19829E-2168-4BE8-8127-D53D1D6659A6}"/>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88140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C7D77F0D-6529-4ACD-B7FB-5480381B2577}"/>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82056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B5D708EE-D397-4E77-947D-3ED8A54B76AF}"/>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5069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 name="Slide Number Placeholder 6">
            <a:extLst>
              <a:ext uri="{FF2B5EF4-FFF2-40B4-BE49-F238E27FC236}">
                <a16:creationId xmlns:a16="http://schemas.microsoft.com/office/drawing/2014/main" id="{F617B5BB-63D4-4D25-9965-4A0E9B1CC885}"/>
              </a:ext>
            </a:extLst>
          </p:cNvPr>
          <p:cNvSpPr>
            <a:spLocks noGrp="1"/>
          </p:cNvSpPr>
          <p:nvPr>
            <p:ph type="sldNum" idx="12"/>
          </p:nvPr>
        </p:nvSpPr>
        <p:spPr/>
        <p:txBody>
          <a:body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ADE6D00A-D3F7-4E35-9884-102C55193188}"/>
              </a:ext>
            </a:extLst>
          </p:cNvPr>
          <p:cNvSpPr>
            <a:spLocks noGrp="1"/>
          </p:cNvSpPr>
          <p:nvPr>
            <p:ph type="sldNum" idx="12"/>
          </p:nvPr>
        </p:nvSpPr>
        <p:spPr/>
        <p:txBody>
          <a:body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198BBC03-99FC-496A-8B1E-9199671112B7}"/>
              </a:ext>
            </a:extLst>
          </p:cNvPr>
          <p:cNvSpPr>
            <a:spLocks noGrp="1"/>
          </p:cNvSpPr>
          <p:nvPr>
            <p:ph type="sldNum" idx="12"/>
          </p:nvPr>
        </p:nvSpPr>
        <p:spPr/>
        <p:txBody>
          <a:body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12D14152-C428-4EAF-8701-B81560C3A145}"/>
              </a:ext>
            </a:extLst>
          </p:cNvPr>
          <p:cNvSpPr>
            <a:spLocks noGrp="1"/>
          </p:cNvSpPr>
          <p:nvPr>
            <p:ph type="sldNum" idx="12"/>
          </p:nvPr>
        </p:nvSpPr>
        <p:spPr/>
        <p:txBody>
          <a:body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9A19829E-2168-4BE8-8127-D53D1D6659A6}"/>
              </a:ext>
            </a:extLst>
          </p:cNvPr>
          <p:cNvSpPr>
            <a:spLocks noGrp="1"/>
          </p:cNvSpPr>
          <p:nvPr>
            <p:ph type="sldNum" idx="12"/>
          </p:nvPr>
        </p:nvSpPr>
        <p:spPr/>
        <p:txBody>
          <a:body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 name="Slide Number Placeholder 3">
            <a:extLst>
              <a:ext uri="{FF2B5EF4-FFF2-40B4-BE49-F238E27FC236}">
                <a16:creationId xmlns:a16="http://schemas.microsoft.com/office/drawing/2014/main" id="{C7D77F0D-6529-4ACD-B7FB-5480381B2577}"/>
              </a:ext>
            </a:extLst>
          </p:cNvPr>
          <p:cNvSpPr>
            <a:spLocks noGrp="1"/>
          </p:cNvSpPr>
          <p:nvPr>
            <p:ph type="sldNum" idx="12"/>
          </p:nvPr>
        </p:nvSpPr>
        <p:spPr/>
        <p:txBody>
          <a:body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lide Number Placeholder 3">
            <a:extLst>
              <a:ext uri="{FF2B5EF4-FFF2-40B4-BE49-F238E27FC236}">
                <a16:creationId xmlns:a16="http://schemas.microsoft.com/office/drawing/2014/main" id="{B5D708EE-D397-4E77-947D-3ED8A54B76AF}"/>
              </a:ext>
            </a:extLst>
          </p:cNvPr>
          <p:cNvSpPr>
            <a:spLocks noGrp="1"/>
          </p:cNvSpPr>
          <p:nvPr>
            <p:ph type="sldNum" idx="12"/>
          </p:nvPr>
        </p:nvSpPr>
        <p:spPr/>
        <p:txBody>
          <a:body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3"/>
            <a:ext cx="77724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7" name="Shape 17"/>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5" name="Slide Number Placeholder 14">
            <a:extLst>
              <a:ext uri="{FF2B5EF4-FFF2-40B4-BE49-F238E27FC236}">
                <a16:creationId xmlns:a16="http://schemas.microsoft.com/office/drawing/2014/main" id="{10E3A0C9-BCBE-4192-95C2-9B537D8EABD2}"/>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8477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23000"/>
            <a:lum/>
          </a:blip>
          <a:srcRect/>
          <a:stretch>
            <a:fillRect l="-9000" r="-9000"/>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1115567"/>
            <a:ext cx="7886700" cy="575121"/>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00ADE4"/>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7" name="Shape 89">
            <a:extLst>
              <a:ext uri="{FF2B5EF4-FFF2-40B4-BE49-F238E27FC236}">
                <a16:creationId xmlns:a16="http://schemas.microsoft.com/office/drawing/2014/main" id="{1BD78B7E-A7F6-4E0A-BE9C-D3ED5421FB6F}"/>
              </a:ext>
            </a:extLst>
          </p:cNvPr>
          <p:cNvSpPr txBox="1"/>
          <p:nvPr userDrawn="1"/>
        </p:nvSpPr>
        <p:spPr>
          <a:xfrm>
            <a:off x="0" y="60"/>
            <a:ext cx="9143999" cy="822960"/>
          </a:xfrm>
          <a:prstGeom prst="rect">
            <a:avLst/>
          </a:prstGeom>
          <a:solidFill>
            <a:schemeClr val="bg1"/>
          </a:solidFill>
          <a:ln>
            <a:noFill/>
          </a:ln>
        </p:spPr>
        <p:txBody>
          <a:bodyPr spcFirstLastPara="1" wrap="square" lIns="91425" tIns="45700" rIns="91425" bIns="45700" anchor="t" anchorCtr="0">
            <a:noAutofit/>
          </a:bodyPr>
          <a:lstStyle/>
          <a:p>
            <a:pPr lvl="0" algn="ctr"/>
            <a:r>
              <a:rPr lang="en-US" sz="2800" b="1" dirty="0">
                <a:solidFill>
                  <a:schemeClr val="accent6">
                    <a:lumMod val="50000"/>
                  </a:schemeClr>
                </a:solidFill>
                <a:latin typeface="Calibri" panose="020F0502020204030204" pitchFamily="34" charset="0"/>
                <a:ea typeface="Calibri"/>
                <a:cs typeface="Calibri" panose="020F0502020204030204" pitchFamily="34" charset="0"/>
                <a:sym typeface="Arial"/>
              </a:rPr>
              <a:t>Sindh</a:t>
            </a:r>
            <a:r>
              <a:rPr lang="en-US" sz="2800" b="1" baseline="0" dirty="0">
                <a:solidFill>
                  <a:schemeClr val="accent6">
                    <a:lumMod val="50000"/>
                  </a:schemeClr>
                </a:solidFill>
                <a:latin typeface="Calibri" panose="020F0502020204030204" pitchFamily="34" charset="0"/>
                <a:ea typeface="Calibri"/>
                <a:cs typeface="Calibri" panose="020F0502020204030204" pitchFamily="34" charset="0"/>
                <a:sym typeface="Arial"/>
              </a:rPr>
              <a:t> Solar Energy Project (SSEP)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accent6">
                    <a:lumMod val="50000"/>
                  </a:schemeClr>
                </a:solidFill>
                <a:latin typeface="Calibri" panose="020F0502020204030204" pitchFamily="34" charset="0"/>
                <a:ea typeface="Calibri"/>
                <a:cs typeface="Calibri" panose="020F0502020204030204" pitchFamily="34" charset="0"/>
                <a:sym typeface="Arial"/>
              </a:rPr>
              <a:t>Energy Department, Government</a:t>
            </a:r>
            <a:r>
              <a:rPr lang="en-US" sz="1400" b="1" baseline="0" dirty="0">
                <a:solidFill>
                  <a:schemeClr val="accent6">
                    <a:lumMod val="50000"/>
                  </a:schemeClr>
                </a:solidFill>
                <a:latin typeface="Calibri" panose="020F0502020204030204" pitchFamily="34" charset="0"/>
                <a:ea typeface="Calibri"/>
                <a:cs typeface="Calibri" panose="020F0502020204030204" pitchFamily="34" charset="0"/>
                <a:sym typeface="Arial"/>
              </a:rPr>
              <a:t> </a:t>
            </a:r>
            <a:r>
              <a:rPr lang="en-US" sz="1400" b="1" dirty="0">
                <a:solidFill>
                  <a:schemeClr val="accent6">
                    <a:lumMod val="50000"/>
                  </a:schemeClr>
                </a:solidFill>
                <a:latin typeface="Calibri" panose="020F0502020204030204" pitchFamily="34" charset="0"/>
                <a:ea typeface="Calibri"/>
                <a:cs typeface="Calibri" panose="020F0502020204030204" pitchFamily="34" charset="0"/>
                <a:sym typeface="Arial"/>
              </a:rPr>
              <a:t>of Sindh</a:t>
            </a:r>
            <a:endParaRPr lang="en-US" sz="1200" dirty="0">
              <a:solidFill>
                <a:schemeClr val="accent6">
                  <a:lumMod val="50000"/>
                </a:schemeClr>
              </a:solidFill>
              <a:latin typeface="Calibri" panose="020F0502020204030204" pitchFamily="34" charset="0"/>
              <a:ea typeface="Calibri"/>
              <a:cs typeface="Calibri" panose="020F0502020204030204" pitchFamily="34" charset="0"/>
              <a:sym typeface="Calibri"/>
            </a:endParaRPr>
          </a:p>
          <a:p>
            <a:pPr lvl="0" algn="ctr"/>
            <a:endParaRPr sz="1400" dirty="0">
              <a:solidFill>
                <a:schemeClr val="accent6">
                  <a:lumMod val="50000"/>
                </a:schemeClr>
              </a:solidFill>
              <a:latin typeface="Calibri" panose="020F0502020204030204" pitchFamily="34" charset="0"/>
              <a:ea typeface="Calibri"/>
              <a:cs typeface="Calibri" panose="020F0502020204030204" pitchFamily="34" charset="0"/>
              <a:sym typeface="Calibri"/>
            </a:endParaRPr>
          </a:p>
        </p:txBody>
      </p:sp>
      <p:pic>
        <p:nvPicPr>
          <p:cNvPr id="9" name="Picture 8" descr="C:\Users\wb458819\AppData\Local\Microsoft\Windows\INetCacheContent.Word\Coat_of_arms_of_Sindh_Province.svg.png">
            <a:extLst>
              <a:ext uri="{FF2B5EF4-FFF2-40B4-BE49-F238E27FC236}">
                <a16:creationId xmlns:a16="http://schemas.microsoft.com/office/drawing/2014/main" id="{4D95C3BB-82FE-430C-B3DE-D12A0955FFB6}"/>
              </a:ext>
            </a:extLst>
          </p:cNvPr>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78682" y="29743"/>
            <a:ext cx="905164" cy="756333"/>
          </a:xfrm>
          <a:prstGeom prst="rect">
            <a:avLst/>
          </a:prstGeom>
          <a:noFill/>
          <a:ln>
            <a:noFill/>
          </a:ln>
        </p:spPr>
      </p:pic>
      <p:sp>
        <p:nvSpPr>
          <p:cNvPr id="16" name="Shape 88">
            <a:extLst>
              <a:ext uri="{FF2B5EF4-FFF2-40B4-BE49-F238E27FC236}">
                <a16:creationId xmlns:a16="http://schemas.microsoft.com/office/drawing/2014/main" id="{EE9F73CC-72AD-430F-9080-C0717B6618F7}"/>
              </a:ext>
            </a:extLst>
          </p:cNvPr>
          <p:cNvSpPr/>
          <p:nvPr userDrawn="1"/>
        </p:nvSpPr>
        <p:spPr>
          <a:xfrm>
            <a:off x="352589" y="985665"/>
            <a:ext cx="8443939" cy="5287316"/>
          </a:xfrm>
          <a:prstGeom prst="rect">
            <a:avLst/>
          </a:prstGeom>
          <a:noFill/>
          <a:ln w="28575" cap="flat" cmpd="sng">
            <a:gradFill flip="none" rotWithShape="1">
              <a:gsLst>
                <a:gs pos="0">
                  <a:schemeClr val="accent6">
                    <a:lumMod val="75000"/>
                  </a:schemeClr>
                </a:gs>
                <a:gs pos="100000">
                  <a:srgbClr val="00ADE4"/>
                </a:gs>
              </a:gsLst>
              <a:lin ang="0" scaled="1"/>
              <a:tileRect/>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74" name="Picture 2" descr="Image result for world bank logo">
            <a:extLst>
              <a:ext uri="{FF2B5EF4-FFF2-40B4-BE49-F238E27FC236}">
                <a16:creationId xmlns:a16="http://schemas.microsoft.com/office/drawing/2014/main" id="{95E7FB7B-BF0B-4065-AAEB-AD2E1662317A}"/>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620000" y="26680"/>
            <a:ext cx="1182252" cy="75633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3000"/>
            <a:lum/>
          </a:blip>
          <a:srcRect/>
          <a:stretch>
            <a:fillRect l="-9000" r="-9000"/>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1115567"/>
            <a:ext cx="7886700" cy="575121"/>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00ADE4"/>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9" name="Picture 8" descr="C:\Users\wb458819\AppData\Local\Microsoft\Windows\INetCacheContent.Word\Coat_of_arms_of_Sindh_Province.svg.png">
            <a:extLst>
              <a:ext uri="{FF2B5EF4-FFF2-40B4-BE49-F238E27FC236}">
                <a16:creationId xmlns:a16="http://schemas.microsoft.com/office/drawing/2014/main" id="{4D95C3BB-82FE-430C-B3DE-D12A0955FFB6}"/>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52589" y="12263"/>
            <a:ext cx="720725" cy="822960"/>
          </a:xfrm>
          <a:prstGeom prst="rect">
            <a:avLst/>
          </a:prstGeom>
          <a:noFill/>
          <a:ln>
            <a:noFill/>
          </a:ln>
        </p:spPr>
      </p:pic>
    </p:spTree>
    <p:extLst>
      <p:ext uri="{BB962C8B-B14F-4D97-AF65-F5344CB8AC3E}">
        <p14:creationId xmlns:p14="http://schemas.microsoft.com/office/powerpoint/2010/main" val="272567878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jp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slideLayout" Target="../slideLayouts/slideLayout1.xml"/><Relationship Id="rId7" Type="http://schemas.openxmlformats.org/officeDocument/2006/relationships/image" Target="../media/image26.jp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6.xml"/><Relationship Id="rId9"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9.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2.jpg"/><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jp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8.jp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1</a:t>
            </a:fld>
            <a:endParaRPr lang="en-US" dirty="0"/>
          </a:p>
        </p:txBody>
      </p:sp>
      <p:pic>
        <p:nvPicPr>
          <p:cNvPr id="9" name="Content Placeholder 3">
            <a:extLst>
              <a:ext uri="{FF2B5EF4-FFF2-40B4-BE49-F238E27FC236}">
                <a16:creationId xmlns:a16="http://schemas.microsoft.com/office/drawing/2014/main" id="{41B9AA7B-2CAB-42BC-B847-99ED9BA310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27296"/>
            <a:ext cx="9144000" cy="6859113"/>
          </a:xfrm>
          <a:prstGeom prst="rect">
            <a:avLst/>
          </a:prstGeom>
        </p:spPr>
      </p:pic>
      <p:sp>
        <p:nvSpPr>
          <p:cNvPr id="10" name="Shape 95"/>
          <p:cNvSpPr txBox="1">
            <a:spLocks/>
          </p:cNvSpPr>
          <p:nvPr/>
        </p:nvSpPr>
        <p:spPr>
          <a:xfrm>
            <a:off x="682992" y="2987040"/>
            <a:ext cx="8461009" cy="104847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dirty="0" smtClean="0">
                <a:solidFill>
                  <a:srgbClr val="002060"/>
                </a:solidFill>
              </a:rPr>
              <a:t>3rd International Conference &amp; Expo</a:t>
            </a:r>
            <a:br>
              <a:rPr lang="en-US" sz="3600" b="1" dirty="0" smtClean="0">
                <a:solidFill>
                  <a:srgbClr val="002060"/>
                </a:solidFill>
              </a:rPr>
            </a:br>
            <a:r>
              <a:rPr lang="en-US" sz="3600" b="1" dirty="0" smtClean="0">
                <a:solidFill>
                  <a:srgbClr val="002060"/>
                </a:solidFill>
              </a:rPr>
              <a:t>SOLAR CLEAN ENERGY , PAKISTAN</a:t>
            </a:r>
            <a:endParaRPr lang="en-US" sz="3600" b="1" dirty="0">
              <a:solidFill>
                <a:srgbClr val="002060"/>
              </a:solidFill>
            </a:endParaRPr>
          </a:p>
        </p:txBody>
      </p:sp>
      <p:sp>
        <p:nvSpPr>
          <p:cNvPr id="11" name="Subtitle 2"/>
          <p:cNvSpPr txBox="1">
            <a:spLocks/>
          </p:cNvSpPr>
          <p:nvPr/>
        </p:nvSpPr>
        <p:spPr>
          <a:xfrm>
            <a:off x="498189" y="3921760"/>
            <a:ext cx="8513380" cy="955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sz="4400" b="1" dirty="0" smtClean="0">
                <a:solidFill>
                  <a:srgbClr val="FF0000"/>
                </a:solidFill>
              </a:rPr>
              <a:t>PROSPECTS &amp; PROJECTS OF SSEP</a:t>
            </a:r>
            <a:endParaRPr lang="en-US" sz="4400" b="1" dirty="0">
              <a:solidFill>
                <a:srgbClr val="FF0000"/>
              </a:solidFill>
            </a:endParaRPr>
          </a:p>
        </p:txBody>
      </p:sp>
      <p:sp>
        <p:nvSpPr>
          <p:cNvPr id="12" name="Shape 96"/>
          <p:cNvSpPr txBox="1">
            <a:spLocks/>
          </p:cNvSpPr>
          <p:nvPr/>
        </p:nvSpPr>
        <p:spPr>
          <a:xfrm>
            <a:off x="835292" y="5047322"/>
            <a:ext cx="7839173" cy="1617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buFont typeface="Arial"/>
              <a:buNone/>
            </a:pPr>
            <a:r>
              <a:rPr lang="en-US" sz="2300" b="1" dirty="0" smtClean="0"/>
              <a:t>Presented by:</a:t>
            </a:r>
          </a:p>
          <a:p>
            <a:pPr marL="0" indent="0" algn="ctr">
              <a:spcBef>
                <a:spcPts val="0"/>
              </a:spcBef>
              <a:buSzPts val="2400"/>
              <a:buFont typeface="Arial"/>
              <a:buNone/>
            </a:pPr>
            <a:r>
              <a:rPr lang="en-US" sz="2300" b="1" dirty="0" smtClean="0"/>
              <a:t>	</a:t>
            </a:r>
            <a:r>
              <a:rPr lang="en-US" sz="2300" b="1" i="1" dirty="0" err="1" smtClean="0">
                <a:solidFill>
                  <a:srgbClr val="C00000"/>
                </a:solidFill>
              </a:rPr>
              <a:t>Mehfooz</a:t>
            </a:r>
            <a:r>
              <a:rPr lang="en-US" sz="2300" b="1" i="1" dirty="0" smtClean="0">
                <a:solidFill>
                  <a:srgbClr val="C00000"/>
                </a:solidFill>
              </a:rPr>
              <a:t> Ahmed </a:t>
            </a:r>
            <a:r>
              <a:rPr lang="en-US" sz="2300" b="1" i="1" dirty="0" err="1" smtClean="0">
                <a:solidFill>
                  <a:srgbClr val="C00000"/>
                </a:solidFill>
              </a:rPr>
              <a:t>Qazi</a:t>
            </a:r>
            <a:endParaRPr lang="en-US" sz="2300" i="1" dirty="0">
              <a:solidFill>
                <a:srgbClr val="C00000"/>
              </a:solidFill>
            </a:endParaRPr>
          </a:p>
          <a:p>
            <a:pPr marL="0" indent="0" algn="ctr">
              <a:spcBef>
                <a:spcPts val="0"/>
              </a:spcBef>
              <a:buSzPts val="2400"/>
              <a:buFont typeface="Arial"/>
              <a:buNone/>
            </a:pPr>
            <a:r>
              <a:rPr lang="en-US" sz="2300" dirty="0" smtClean="0"/>
              <a:t>	 </a:t>
            </a:r>
            <a:r>
              <a:rPr lang="en-US" sz="2300" b="1" dirty="0" smtClean="0"/>
              <a:t>Project Director</a:t>
            </a:r>
          </a:p>
          <a:p>
            <a:pPr marL="0" indent="0" algn="ctr">
              <a:spcBef>
                <a:spcPts val="0"/>
              </a:spcBef>
              <a:buSzPts val="2400"/>
              <a:buFont typeface="Arial"/>
              <a:buNone/>
            </a:pPr>
            <a:r>
              <a:rPr lang="en-US" sz="2300" b="1" dirty="0"/>
              <a:t>	</a:t>
            </a:r>
            <a:r>
              <a:rPr lang="en-US" sz="2300" b="1" dirty="0" smtClean="0"/>
              <a:t>Energy Department, Government of Sindh        </a:t>
            </a:r>
          </a:p>
          <a:p>
            <a:pPr marL="0" indent="0" algn="ctr">
              <a:spcBef>
                <a:spcPts val="0"/>
              </a:spcBef>
              <a:buSzPts val="2400"/>
              <a:buFont typeface="Arial"/>
              <a:buNone/>
            </a:pPr>
            <a:r>
              <a:rPr lang="en-US" sz="2300" b="1" dirty="0" smtClean="0"/>
              <a:t>            18</a:t>
            </a:r>
            <a:r>
              <a:rPr lang="en-US" sz="2300" b="1" baseline="30000" dirty="0" smtClean="0"/>
              <a:t>th</a:t>
            </a:r>
            <a:r>
              <a:rPr lang="en-US" sz="2300" b="1" dirty="0" smtClean="0"/>
              <a:t> July 2023, Marriot Karachi    </a:t>
            </a:r>
            <a:endParaRPr lang="en-US" sz="2300" b="1" dirty="0"/>
          </a:p>
        </p:txBody>
      </p:sp>
    </p:spTree>
    <p:extLst>
      <p:ext uri="{BB962C8B-B14F-4D97-AF65-F5344CB8AC3E}">
        <p14:creationId xmlns:p14="http://schemas.microsoft.com/office/powerpoint/2010/main" val="3194030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FABC827-DBFA-4D21-B0D0-1D53DBE8A3AA}"/>
              </a:ext>
            </a:extLst>
          </p:cNvPr>
          <p:cNvGraphicFramePr>
            <a:graphicFrameLocks noChangeAspect="1"/>
          </p:cNvGraphicFramePr>
          <p:nvPr>
            <p:custDataLst>
              <p:tags r:id="rId2"/>
            </p:custDataLst>
            <p:extLst>
              <p:ext uri="{D42A27DB-BD31-4B8C-83A1-F6EECF244321}">
                <p14:modId xmlns:p14="http://schemas.microsoft.com/office/powerpoint/2010/main" val="1347851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92"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 Placeholder 8"/>
          <p:cNvSpPr>
            <a:spLocks noGrp="1"/>
          </p:cNvSpPr>
          <p:nvPr>
            <p:ph type="body" idx="1"/>
          </p:nvPr>
        </p:nvSpPr>
        <p:spPr>
          <a:xfrm>
            <a:off x="628650" y="1593385"/>
            <a:ext cx="7886700" cy="4624536"/>
          </a:xfrm>
        </p:spPr>
        <p:txBody>
          <a:bodyPr/>
          <a:lstStyle/>
          <a:p>
            <a:r>
              <a:rPr lang="en-US" sz="2000" b="1" dirty="0">
                <a:solidFill>
                  <a:schemeClr val="tx1"/>
                </a:solidFill>
                <a:latin typeface="Calibri" panose="020F0502020204030204" pitchFamily="34" charset="0"/>
              </a:rPr>
              <a:t>Land</a:t>
            </a:r>
            <a:r>
              <a:rPr lang="en-US" sz="2000" dirty="0">
                <a:solidFill>
                  <a:schemeClr val="tx1"/>
                </a:solidFill>
                <a:latin typeface="Calibri" panose="020F0502020204030204" pitchFamily="34" charset="0"/>
              </a:rPr>
              <a:t>: 250 Acres land has been reserved at </a:t>
            </a:r>
            <a:r>
              <a:rPr lang="en-US" sz="2000" dirty="0" err="1">
                <a:solidFill>
                  <a:schemeClr val="tx1"/>
                </a:solidFill>
                <a:latin typeface="Calibri" panose="020F0502020204030204" pitchFamily="34" charset="0"/>
              </a:rPr>
              <a:t>Manjhand</a:t>
            </a:r>
            <a:r>
              <a:rPr lang="en-US" sz="2000" dirty="0">
                <a:solidFill>
                  <a:schemeClr val="tx1"/>
                </a:solidFill>
                <a:latin typeface="Calibri" panose="020F0502020204030204" pitchFamily="34" charset="0"/>
              </a:rPr>
              <a:t>. LOI of 50 MW issued under 2006 Policy.</a:t>
            </a:r>
          </a:p>
          <a:p>
            <a:pPr lvl="0"/>
            <a:r>
              <a:rPr lang="en-US" sz="2000" b="1" dirty="0">
                <a:solidFill>
                  <a:schemeClr val="tx1"/>
                </a:solidFill>
                <a:latin typeface="Calibri" panose="020F0502020204030204" pitchFamily="34" charset="0"/>
              </a:rPr>
              <a:t>Feasibility Studies carried out with WB support. </a:t>
            </a:r>
          </a:p>
          <a:p>
            <a:r>
              <a:rPr lang="en-US" sz="2000" b="1" dirty="0">
                <a:solidFill>
                  <a:schemeClr val="tx1"/>
                </a:solidFill>
                <a:latin typeface="Calibri" panose="020F0502020204030204" pitchFamily="34" charset="0"/>
              </a:rPr>
              <a:t>Environmental Studies </a:t>
            </a:r>
            <a:r>
              <a:rPr lang="en-US" sz="2000" dirty="0">
                <a:solidFill>
                  <a:schemeClr val="tx1"/>
                </a:solidFill>
                <a:latin typeface="Calibri" panose="020F0502020204030204" pitchFamily="34" charset="0"/>
              </a:rPr>
              <a:t>Carried out and SEPA approval of ESMP/ESIA received  in April 2019. revised approval with some changes is pending with EPA.</a:t>
            </a:r>
          </a:p>
          <a:p>
            <a:r>
              <a:rPr lang="en-US" sz="2000" b="1" dirty="0">
                <a:solidFill>
                  <a:schemeClr val="tx1"/>
                </a:solidFill>
                <a:latin typeface="Calibri" panose="020F0502020204030204" pitchFamily="34" charset="0"/>
              </a:rPr>
              <a:t>Grid Interconnection study </a:t>
            </a:r>
            <a:r>
              <a:rPr lang="en-US" sz="2000" dirty="0">
                <a:solidFill>
                  <a:schemeClr val="tx1"/>
                </a:solidFill>
                <a:latin typeface="Calibri" panose="020F0502020204030204" pitchFamily="34" charset="0"/>
              </a:rPr>
              <a:t>completed and are submitted to NTDC for </a:t>
            </a:r>
            <a:r>
              <a:rPr lang="en-US" sz="2000" dirty="0" smtClean="0">
                <a:solidFill>
                  <a:schemeClr val="tx1"/>
                </a:solidFill>
                <a:latin typeface="Calibri" panose="020F0502020204030204" pitchFamily="34" charset="0"/>
              </a:rPr>
              <a:t>approval for </a:t>
            </a:r>
            <a:r>
              <a:rPr lang="en-US" sz="2000" dirty="0" err="1" smtClean="0">
                <a:solidFill>
                  <a:schemeClr val="tx1"/>
                </a:solidFill>
                <a:latin typeface="Calibri" panose="020F0502020204030204" pitchFamily="34" charset="0"/>
              </a:rPr>
              <a:t>Manjhand</a:t>
            </a:r>
            <a:r>
              <a:rPr lang="en-US" sz="2000" dirty="0" smtClean="0">
                <a:solidFill>
                  <a:schemeClr val="tx1"/>
                </a:solidFill>
                <a:latin typeface="Calibri" panose="020F0502020204030204" pitchFamily="34" charset="0"/>
              </a:rPr>
              <a:t>. KE approve </a:t>
            </a:r>
            <a:r>
              <a:rPr lang="en-US" sz="2000" dirty="0" err="1" smtClean="0">
                <a:solidFill>
                  <a:schemeClr val="tx1"/>
                </a:solidFill>
                <a:latin typeface="Calibri" panose="020F0502020204030204" pitchFamily="34" charset="0"/>
              </a:rPr>
              <a:t>dthe</a:t>
            </a:r>
            <a:r>
              <a:rPr lang="en-US" sz="2000" dirty="0" smtClean="0">
                <a:solidFill>
                  <a:schemeClr val="tx1"/>
                </a:solidFill>
                <a:latin typeface="Calibri" panose="020F0502020204030204" pitchFamily="34" charset="0"/>
              </a:rPr>
              <a:t> Grid interconnections .</a:t>
            </a:r>
            <a:endParaRPr lang="en-US" sz="2000" dirty="0">
              <a:solidFill>
                <a:schemeClr val="tx1"/>
              </a:solidFill>
              <a:latin typeface="Calibri" panose="020F0502020204030204" pitchFamily="34" charset="0"/>
            </a:endParaRPr>
          </a:p>
          <a:p>
            <a:r>
              <a:rPr lang="en-US" sz="2000" b="1" dirty="0">
                <a:solidFill>
                  <a:schemeClr val="tx1"/>
                </a:solidFill>
                <a:latin typeface="Calibri" panose="020F0502020204030204" pitchFamily="34" charset="0"/>
              </a:rPr>
              <a:t>Transactional Advisor Hired</a:t>
            </a:r>
            <a:r>
              <a:rPr lang="en-US" sz="2000" dirty="0">
                <a:solidFill>
                  <a:schemeClr val="tx1"/>
                </a:solidFill>
                <a:latin typeface="Calibri" panose="020F0502020204030204" pitchFamily="34" charset="0"/>
              </a:rPr>
              <a:t> : M/S Bridge Factor JV  to carryout competitive bidding on 1</a:t>
            </a:r>
            <a:r>
              <a:rPr lang="en-US" sz="2000" baseline="30000" dirty="0">
                <a:solidFill>
                  <a:schemeClr val="tx1"/>
                </a:solidFill>
                <a:latin typeface="Calibri" panose="020F0502020204030204" pitchFamily="34" charset="0"/>
              </a:rPr>
              <a:t>st</a:t>
            </a:r>
            <a:r>
              <a:rPr lang="en-US" sz="2000" dirty="0">
                <a:solidFill>
                  <a:schemeClr val="tx1"/>
                </a:solidFill>
                <a:latin typeface="Calibri" panose="020F0502020204030204" pitchFamily="34" charset="0"/>
              </a:rPr>
              <a:t> 50 MW project at </a:t>
            </a:r>
            <a:r>
              <a:rPr lang="en-US" sz="2000" dirty="0" err="1">
                <a:solidFill>
                  <a:schemeClr val="tx1"/>
                </a:solidFill>
                <a:latin typeface="Calibri" panose="020F0502020204030204" pitchFamily="34" charset="0"/>
              </a:rPr>
              <a:t>Manjhand</a:t>
            </a:r>
            <a:r>
              <a:rPr lang="en-US" sz="2000" dirty="0">
                <a:solidFill>
                  <a:schemeClr val="tx1"/>
                </a:solidFill>
                <a:latin typeface="Calibri" panose="020F0502020204030204" pitchFamily="34" charset="0"/>
              </a:rPr>
              <a:t>. Bidding process is expected by the end of  March 2020</a:t>
            </a:r>
            <a:r>
              <a:rPr lang="en-US" sz="2000" dirty="0" smtClean="0">
                <a:solidFill>
                  <a:schemeClr val="tx1"/>
                </a:solidFill>
                <a:latin typeface="Calibri" panose="020F0502020204030204" pitchFamily="34" charset="0"/>
              </a:rPr>
              <a:t>.</a:t>
            </a:r>
          </a:p>
          <a:p>
            <a:r>
              <a:rPr lang="en-US" sz="2000" b="1" dirty="0" smtClean="0">
                <a:solidFill>
                  <a:schemeClr val="tx1"/>
                </a:solidFill>
                <a:latin typeface="Calibri" panose="020F0502020204030204" pitchFamily="34" charset="0"/>
              </a:rPr>
              <a:t>Prequalification process</a:t>
            </a:r>
            <a:r>
              <a:rPr lang="en-US" sz="2000" dirty="0" smtClean="0">
                <a:solidFill>
                  <a:schemeClr val="tx1"/>
                </a:solidFill>
                <a:latin typeface="Calibri" panose="020F0502020204030204" pitchFamily="34" charset="0"/>
              </a:rPr>
              <a:t>: completed.</a:t>
            </a:r>
          </a:p>
          <a:p>
            <a:r>
              <a:rPr lang="en-US" sz="2000" dirty="0" smtClean="0">
                <a:solidFill>
                  <a:schemeClr val="tx1"/>
                </a:solidFill>
                <a:latin typeface="Calibri" panose="020F0502020204030204" pitchFamily="34" charset="0"/>
              </a:rPr>
              <a:t>RFP under process.</a:t>
            </a:r>
            <a:endParaRPr lang="en-US" sz="2000" dirty="0">
              <a:solidFill>
                <a:schemeClr val="tx1"/>
              </a:solidFill>
              <a:latin typeface="Calibri" panose="020F0502020204030204" pitchFamily="34" charset="0"/>
            </a:endParaRPr>
          </a:p>
          <a:p>
            <a:endParaRPr lang="en-US" sz="2400" dirty="0">
              <a:solidFill>
                <a:schemeClr val="tx1"/>
              </a:solidFill>
              <a:latin typeface="Garamond" panose="02020404030301010803" pitchFamily="18" charset="0"/>
            </a:endParaRPr>
          </a:p>
        </p:txBody>
      </p:sp>
      <p:sp>
        <p:nvSpPr>
          <p:cNvPr id="4" name="Slide Number Placeholder 3"/>
          <p:cNvSpPr>
            <a:spLocks noGrp="1"/>
          </p:cNvSpPr>
          <p:nvPr>
            <p:ph type="sldNum" idx="12"/>
          </p:nvPr>
        </p:nvSpPr>
        <p:spPr>
          <a:xfrm>
            <a:off x="6786724" y="6325529"/>
            <a:ext cx="2057400" cy="365125"/>
          </a:xfrm>
        </p:spPr>
        <p:txBody>
          <a:bodyPr/>
          <a:lstStyle/>
          <a:p>
            <a:fld id="{00000000-1234-1234-1234-123412341234}" type="slidenum">
              <a:rPr lang="en-US" smtClean="0"/>
              <a:pPr/>
              <a:t>10</a:t>
            </a:fld>
            <a:endParaRPr lang="en-US" dirty="0"/>
          </a:p>
        </p:txBody>
      </p:sp>
      <p:sp>
        <p:nvSpPr>
          <p:cNvPr id="5" name="Shape 109">
            <a:extLst>
              <a:ext uri="{FF2B5EF4-FFF2-40B4-BE49-F238E27FC236}">
                <a16:creationId xmlns:a16="http://schemas.microsoft.com/office/drawing/2014/main" id="{B853B3F6-8735-4776-AEED-BB274C8040D4}"/>
              </a:ext>
            </a:extLst>
          </p:cNvPr>
          <p:cNvSpPr txBox="1">
            <a:spLocks/>
          </p:cNvSpPr>
          <p:nvPr/>
        </p:nvSpPr>
        <p:spPr>
          <a:xfrm>
            <a:off x="681507" y="1021110"/>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pPr>
            <a:r>
              <a:rPr lang="en-US" sz="3200" b="1" i="1" u="sng" dirty="0">
                <a:solidFill>
                  <a:schemeClr val="accent6">
                    <a:lumMod val="50000"/>
                  </a:schemeClr>
                </a:solidFill>
                <a:latin typeface="Garamond" panose="02020404030301010803" pitchFamily="18" charset="0"/>
              </a:rPr>
              <a:t>Status for Component 1 Preparatory Works</a:t>
            </a:r>
          </a:p>
        </p:txBody>
      </p:sp>
    </p:spTree>
    <p:extLst>
      <p:ext uri="{BB962C8B-B14F-4D97-AF65-F5344CB8AC3E}">
        <p14:creationId xmlns:p14="http://schemas.microsoft.com/office/powerpoint/2010/main" val="126332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14057D2-EE12-4F82-A50E-0DF6E7991EBA}"/>
              </a:ext>
            </a:extLst>
          </p:cNvPr>
          <p:cNvGraphicFramePr>
            <a:graphicFrameLocks noChangeAspect="1"/>
          </p:cNvGraphicFramePr>
          <p:nvPr>
            <p:custDataLst>
              <p:tags r:id="rId2"/>
            </p:custDataLst>
            <p:extLst>
              <p:ext uri="{D42A27DB-BD31-4B8C-83A1-F6EECF244321}">
                <p14:modId xmlns:p14="http://schemas.microsoft.com/office/powerpoint/2010/main" val="1226608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2" name="think-cell Slide" r:id="rId5" imgW="473" imgH="476" progId="TCLayout.ActiveDocument.1">
                  <p:embed/>
                </p:oleObj>
              </mc:Choice>
              <mc:Fallback>
                <p:oleObj name="think-cell Slid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idx="12"/>
          </p:nvPr>
        </p:nvSpPr>
        <p:spPr/>
        <p:txBody>
          <a:bodyPr/>
          <a:lstStyle/>
          <a:p>
            <a:fld id="{00000000-1234-1234-1234-123412341234}" type="slidenum">
              <a:rPr lang="en-US" smtClean="0"/>
              <a:pPr/>
              <a:t>11</a:t>
            </a:fld>
            <a:endParaRPr lang="en-US" dirty="0"/>
          </a:p>
        </p:txBody>
      </p:sp>
      <p:sp>
        <p:nvSpPr>
          <p:cNvPr id="7" name="Title 1"/>
          <p:cNvSpPr txBox="1">
            <a:spLocks/>
          </p:cNvSpPr>
          <p:nvPr/>
        </p:nvSpPr>
        <p:spPr>
          <a:xfrm>
            <a:off x="505629" y="4957325"/>
            <a:ext cx="7886700" cy="945881"/>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3200" b="1" dirty="0"/>
          </a:p>
        </p:txBody>
      </p:sp>
      <p:sp>
        <p:nvSpPr>
          <p:cNvPr id="3" name="Rectangle 2"/>
          <p:cNvSpPr/>
          <p:nvPr/>
        </p:nvSpPr>
        <p:spPr>
          <a:xfrm>
            <a:off x="681508" y="4980864"/>
            <a:ext cx="7607728" cy="1323439"/>
          </a:xfrm>
          <a:prstGeom prst="rect">
            <a:avLst/>
          </a:prstGeom>
        </p:spPr>
        <p:txBody>
          <a:bodyPr wrap="square">
            <a:spAutoFit/>
          </a:bodyPr>
          <a:lstStyle/>
          <a:p>
            <a:pPr algn="ctr"/>
            <a:r>
              <a:rPr lang="en-US" sz="1600" b="1" dirty="0">
                <a:solidFill>
                  <a:schemeClr val="accent6">
                    <a:lumMod val="50000"/>
                  </a:schemeClr>
                </a:solidFill>
                <a:latin typeface="Garamond" panose="02020404030301010803" pitchFamily="18" charset="0"/>
              </a:rPr>
              <a:t>This component will finance rooftop solar PV systems for public sector buildings, including schools, hospitals, water pumping and purification stations and other office buildings available abundance free space for solar panels in the cities of Karachi and Hyderabad. The system will be connected to the nearby grid under NEPRA’s net-metering policy. </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952" y="1666801"/>
            <a:ext cx="7449709" cy="3288039"/>
          </a:xfrm>
          <a:prstGeom prst="rect">
            <a:avLst/>
          </a:prstGeom>
        </p:spPr>
      </p:pic>
      <p:sp>
        <p:nvSpPr>
          <p:cNvPr id="8" name="Shape 109">
            <a:extLst>
              <a:ext uri="{FF2B5EF4-FFF2-40B4-BE49-F238E27FC236}">
                <a16:creationId xmlns:a16="http://schemas.microsoft.com/office/drawing/2014/main" id="{EF600344-C9EA-445A-9437-F6FD837FBDFE}"/>
              </a:ext>
            </a:extLst>
          </p:cNvPr>
          <p:cNvSpPr txBox="1">
            <a:spLocks/>
          </p:cNvSpPr>
          <p:nvPr/>
        </p:nvSpPr>
        <p:spPr>
          <a:xfrm>
            <a:off x="681507" y="1021110"/>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pPr>
            <a:r>
              <a:rPr lang="en-US" sz="2800" b="1" dirty="0">
                <a:solidFill>
                  <a:schemeClr val="accent6">
                    <a:lumMod val="50000"/>
                  </a:schemeClr>
                </a:solidFill>
                <a:latin typeface="Garamond" panose="02020404030301010803" pitchFamily="18" charset="0"/>
              </a:rPr>
              <a:t>Component – II (Distributed Solar)</a:t>
            </a:r>
          </a:p>
        </p:txBody>
      </p:sp>
    </p:spTree>
    <p:extLst>
      <p:ext uri="{BB962C8B-B14F-4D97-AF65-F5344CB8AC3E}">
        <p14:creationId xmlns:p14="http://schemas.microsoft.com/office/powerpoint/2010/main" val="47983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6" name="Shape 96"/>
          <p:cNvSpPr txBox="1">
            <a:spLocks noGrp="1"/>
          </p:cNvSpPr>
          <p:nvPr>
            <p:ph type="body" idx="1"/>
          </p:nvPr>
        </p:nvSpPr>
        <p:spPr>
          <a:xfrm>
            <a:off x="375921" y="1554480"/>
            <a:ext cx="8351520" cy="4724400"/>
          </a:xfrm>
          <a:prstGeom prst="rect">
            <a:avLst/>
          </a:prstGeom>
          <a:noFill/>
          <a:ln>
            <a:noFill/>
          </a:ln>
        </p:spPr>
        <p:txBody>
          <a:bodyPr spcFirstLastPara="1" wrap="square" lIns="68569" tIns="34275" rIns="68569" bIns="34275" anchor="t" anchorCtr="0">
            <a:noAutofit/>
          </a:bodyPr>
          <a:lstStyle/>
          <a:p>
            <a:pPr algn="just">
              <a:buSzPct val="100000"/>
            </a:pPr>
            <a:r>
              <a:rPr lang="en-US" sz="1900" b="1" dirty="0"/>
              <a:t>Building Survey: </a:t>
            </a:r>
            <a:r>
              <a:rPr lang="en-US" sz="1900" dirty="0"/>
              <a:t>Elan &amp; Partners and </a:t>
            </a:r>
            <a:r>
              <a:rPr lang="en-US" sz="1900" dirty="0" err="1"/>
              <a:t>Tekcellent</a:t>
            </a:r>
            <a:r>
              <a:rPr lang="en-US" sz="1900" dirty="0"/>
              <a:t> contracted to carry out a building survey in Karachi and Hyderabad covering 200 sites (from a longlist of 400).</a:t>
            </a:r>
          </a:p>
          <a:p>
            <a:pPr algn="just">
              <a:buSzPct val="100000"/>
            </a:pPr>
            <a:r>
              <a:rPr lang="en-US" sz="1900" b="1" dirty="0"/>
              <a:t>Distributed solar and energy efficiency retrofits: </a:t>
            </a:r>
            <a:r>
              <a:rPr lang="en-US" sz="1900" dirty="0"/>
              <a:t>5</a:t>
            </a:r>
            <a:r>
              <a:rPr lang="en-US" sz="1900" dirty="0" smtClean="0"/>
              <a:t>0 </a:t>
            </a:r>
            <a:r>
              <a:rPr lang="en-US" sz="1900" dirty="0"/>
              <a:t>MW of solar PV, reflective roofing, and upgrading of lighting and cooling</a:t>
            </a:r>
            <a:endParaRPr lang="en-US" sz="1900" b="1" dirty="0"/>
          </a:p>
          <a:p>
            <a:pPr algn="just">
              <a:buSzPct val="100000"/>
            </a:pPr>
            <a:r>
              <a:rPr lang="en-US" sz="1900" b="1" dirty="0"/>
              <a:t>Private firms contracted to build and operate: </a:t>
            </a:r>
            <a:r>
              <a:rPr lang="en-US" sz="1900" dirty="0"/>
              <a:t>Framework EPC contracts awarded followed by mini-RFP process for each ‘lot’</a:t>
            </a:r>
          </a:p>
          <a:p>
            <a:pPr algn="just">
              <a:buSzPct val="100000"/>
            </a:pPr>
            <a:r>
              <a:rPr lang="en-US" sz="1900" b="1" dirty="0"/>
              <a:t>Supervision engineer: </a:t>
            </a:r>
            <a:r>
              <a:rPr lang="en-US" sz="1900" dirty="0"/>
              <a:t>SED to contract a supervision engineer to verify compliance with technical standards and milestones and authorize payments</a:t>
            </a:r>
            <a:r>
              <a:rPr lang="en-US" sz="1900" dirty="0" smtClean="0"/>
              <a:t>.</a:t>
            </a:r>
          </a:p>
          <a:p>
            <a:r>
              <a:rPr lang="en-US" sz="1900" dirty="0" smtClean="0"/>
              <a:t>33 </a:t>
            </a:r>
            <a:r>
              <a:rPr lang="en-US" sz="1900" dirty="0"/>
              <a:t>Hospitals dealing with COVID -19  were solarized including JPMC, Civil Hospital Karachi, LMC </a:t>
            </a:r>
            <a:r>
              <a:rPr lang="en-US" sz="1900" dirty="0" err="1"/>
              <a:t>Hyd</a:t>
            </a:r>
            <a:r>
              <a:rPr lang="en-US" sz="1900" dirty="0"/>
              <a:t> , </a:t>
            </a:r>
            <a:r>
              <a:rPr lang="en-US" sz="1900" dirty="0" err="1"/>
              <a:t>Liyari</a:t>
            </a:r>
            <a:r>
              <a:rPr lang="en-US" sz="1900" dirty="0"/>
              <a:t>, </a:t>
            </a:r>
            <a:r>
              <a:rPr lang="en-US" sz="1900" dirty="0" err="1"/>
              <a:t>Dadu</a:t>
            </a:r>
            <a:r>
              <a:rPr lang="en-US" sz="1900" dirty="0"/>
              <a:t> , Abdullah Shah Institute </a:t>
            </a:r>
            <a:r>
              <a:rPr lang="en-US" sz="1900" dirty="0" err="1"/>
              <a:t>Sewhan</a:t>
            </a:r>
            <a:r>
              <a:rPr lang="en-US" sz="1900" dirty="0"/>
              <a:t> etc. in Round -I</a:t>
            </a:r>
          </a:p>
          <a:p>
            <a:r>
              <a:rPr lang="en-US" sz="1900" dirty="0"/>
              <a:t>23 Buildings contract awarded for Round-II including Sindh assembly, Central jail, </a:t>
            </a:r>
            <a:r>
              <a:rPr lang="en-US" sz="1900" dirty="0" err="1"/>
              <a:t>Shehbaz</a:t>
            </a:r>
            <a:r>
              <a:rPr lang="en-US" sz="1900" dirty="0"/>
              <a:t> Building , Sindh sect –No.2, Sindh Museum, </a:t>
            </a:r>
            <a:r>
              <a:rPr lang="en-US" sz="1900" dirty="0" err="1"/>
              <a:t>Malir</a:t>
            </a:r>
            <a:r>
              <a:rPr lang="en-US" sz="1900" dirty="0"/>
              <a:t> Jail, KDA building, etc.</a:t>
            </a:r>
          </a:p>
          <a:p>
            <a:pPr algn="just">
              <a:buSzPct val="100000"/>
            </a:pPr>
            <a:endParaRPr lang="en-US" sz="1900" dirty="0"/>
          </a:p>
        </p:txBody>
      </p:sp>
      <p:sp>
        <p:nvSpPr>
          <p:cNvPr id="17" name="Shape 109">
            <a:extLst>
              <a:ext uri="{FF2B5EF4-FFF2-40B4-BE49-F238E27FC236}">
                <a16:creationId xmlns:a16="http://schemas.microsoft.com/office/drawing/2014/main" id="{03D46B37-C1E2-450F-9C73-4C25A8D96172}"/>
              </a:ext>
            </a:extLst>
          </p:cNvPr>
          <p:cNvSpPr txBox="1">
            <a:spLocks/>
          </p:cNvSpPr>
          <p:nvPr/>
        </p:nvSpPr>
        <p:spPr>
          <a:xfrm>
            <a:off x="1673795" y="1005841"/>
            <a:ext cx="5917215" cy="548640"/>
          </a:xfrm>
          <a:prstGeom prst="rect">
            <a:avLst/>
          </a:prstGeom>
          <a:noFill/>
          <a:ln>
            <a:noFill/>
          </a:ln>
        </p:spPr>
        <p:txBody>
          <a:bodyPr spcFirstLastPara="1" wrap="square" lIns="68569" tIns="34275" rIns="68569" bIns="3427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pPr>
            <a:r>
              <a:rPr lang="en-US" sz="3200" b="1" i="1" u="sng" dirty="0">
                <a:solidFill>
                  <a:schemeClr val="accent6">
                    <a:lumMod val="75000"/>
                  </a:schemeClr>
                </a:solidFill>
                <a:latin typeface="Times New Roman" panose="02020603050405020304" pitchFamily="18" charset="0"/>
                <a:cs typeface="Times New Roman" panose="02020603050405020304" pitchFamily="18" charset="0"/>
              </a:rPr>
              <a:t>Key Elements of Component 2</a:t>
            </a:r>
          </a:p>
        </p:txBody>
      </p:sp>
    </p:spTree>
    <p:extLst>
      <p:ext uri="{BB962C8B-B14F-4D97-AF65-F5344CB8AC3E}">
        <p14:creationId xmlns:p14="http://schemas.microsoft.com/office/powerpoint/2010/main" val="421781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CE56D-CF9B-4F37-B05E-67DD4F349110}"/>
              </a:ext>
            </a:extLst>
          </p:cNvPr>
          <p:cNvSpPr>
            <a:spLocks noGrp="1"/>
          </p:cNvSpPr>
          <p:nvPr>
            <p:ph idx="1"/>
          </p:nvPr>
        </p:nvSpPr>
        <p:spPr>
          <a:xfrm>
            <a:off x="474134" y="1097280"/>
            <a:ext cx="8161866" cy="5140960"/>
          </a:xfrm>
        </p:spPr>
        <p:txBody>
          <a:bodyPr>
            <a:normAutofit lnSpcReduction="10000"/>
          </a:bodyPr>
          <a:lstStyle/>
          <a:p>
            <a:pPr marL="50800" indent="0" algn="ctr">
              <a:buNone/>
            </a:pPr>
            <a:r>
              <a:rPr lang="en-US" sz="3200" b="1" i="1" u="sng" dirty="0">
                <a:solidFill>
                  <a:schemeClr val="accent6">
                    <a:lumMod val="75000"/>
                  </a:schemeClr>
                </a:solidFill>
                <a:latin typeface="Times New Roman" panose="02020603050405020304" pitchFamily="18" charset="0"/>
                <a:cs typeface="Times New Roman" panose="02020603050405020304" pitchFamily="18" charset="0"/>
              </a:rPr>
              <a:t>CIVIL HOSPITAL KARACHI</a:t>
            </a:r>
          </a:p>
          <a:p>
            <a:pPr marL="50800" indent="0" algn="ctr">
              <a:buNone/>
            </a:pPr>
            <a:r>
              <a:rPr lang="en-US" sz="3200" b="1" i="1" u="sng" dirty="0">
                <a:solidFill>
                  <a:schemeClr val="accent6">
                    <a:lumMod val="75000"/>
                  </a:schemeClr>
                </a:solidFill>
                <a:latin typeface="Times New Roman" panose="02020603050405020304" pitchFamily="18" charset="0"/>
                <a:cs typeface="Times New Roman" panose="02020603050405020304" pitchFamily="18" charset="0"/>
              </a:rPr>
              <a:t>A Case Study</a:t>
            </a:r>
          </a:p>
          <a:p>
            <a:endParaRPr lang="en-US" sz="1500" b="1" dirty="0" smtClean="0"/>
          </a:p>
          <a:p>
            <a:r>
              <a:rPr lang="en-US" sz="2200" b="1" dirty="0" smtClean="0"/>
              <a:t>PROJECT </a:t>
            </a:r>
            <a:r>
              <a:rPr lang="en-US" sz="2200" b="1" dirty="0"/>
              <a:t>INTRODUCTION</a:t>
            </a:r>
          </a:p>
          <a:p>
            <a:endParaRPr lang="en-US" sz="2200" b="1" dirty="0"/>
          </a:p>
          <a:p>
            <a:r>
              <a:rPr lang="en-US" sz="2200" dirty="0"/>
              <a:t>A green initiative was taken by </a:t>
            </a:r>
            <a:r>
              <a:rPr lang="en-US" sz="2200" b="1" dirty="0"/>
              <a:t>SSEP</a:t>
            </a:r>
            <a:r>
              <a:rPr lang="en-US" sz="2200" dirty="0"/>
              <a:t> (</a:t>
            </a:r>
            <a:r>
              <a:rPr lang="en-US" sz="2200" b="1" dirty="0"/>
              <a:t>Sindh Solar Energy Project) </a:t>
            </a:r>
            <a:r>
              <a:rPr lang="en-US" sz="2200" dirty="0"/>
              <a:t>to Solarize major hospitals in Sindh to increase solar power generation capacity across the province.</a:t>
            </a:r>
            <a:br>
              <a:rPr lang="en-US" sz="2200" dirty="0"/>
            </a:br>
            <a:r>
              <a:rPr lang="en-US" sz="2200" dirty="0"/>
              <a:t/>
            </a:r>
            <a:br>
              <a:rPr lang="en-US" sz="2200" dirty="0"/>
            </a:br>
            <a:r>
              <a:rPr lang="en-US" sz="2200" dirty="0"/>
              <a:t/>
            </a:r>
            <a:br>
              <a:rPr lang="en-US" sz="2200" dirty="0"/>
            </a:br>
            <a:endParaRPr lang="en-US" sz="2200" dirty="0"/>
          </a:p>
          <a:p>
            <a:r>
              <a:rPr lang="en-US" sz="2200" dirty="0"/>
              <a:t>Funded by </a:t>
            </a:r>
            <a:r>
              <a:rPr lang="en-US" sz="2200" b="1" dirty="0"/>
              <a:t>The World Bank, </a:t>
            </a:r>
            <a:r>
              <a:rPr lang="en-US" sz="2200" dirty="0"/>
              <a:t>the project was awarded to </a:t>
            </a:r>
            <a:r>
              <a:rPr lang="en-US" sz="2200" b="1" dirty="0"/>
              <a:t>Renewable Power. Pvt. Ltd</a:t>
            </a:r>
            <a:r>
              <a:rPr lang="en-US" sz="2200" dirty="0"/>
              <a:t> by </a:t>
            </a:r>
            <a:r>
              <a:rPr lang="en-US" sz="2200" b="1" dirty="0"/>
              <a:t>SSEP</a:t>
            </a:r>
            <a:r>
              <a:rPr lang="en-US" sz="2200" dirty="0"/>
              <a:t> to Solarize </a:t>
            </a:r>
            <a:r>
              <a:rPr lang="en-US" sz="2200" b="1" dirty="0"/>
              <a:t>Civil Hospital Karachi</a:t>
            </a:r>
            <a:r>
              <a:rPr lang="en-US" sz="2200" dirty="0"/>
              <a:t>.</a:t>
            </a:r>
            <a:endParaRPr lang="en-US" sz="2200" b="1" dirty="0"/>
          </a:p>
        </p:txBody>
      </p:sp>
    </p:spTree>
    <p:extLst>
      <p:ext uri="{BB962C8B-B14F-4D97-AF65-F5344CB8AC3E}">
        <p14:creationId xmlns:p14="http://schemas.microsoft.com/office/powerpoint/2010/main" val="2967547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608E-A67D-4AAF-A1FB-90597B0C7C19}"/>
              </a:ext>
            </a:extLst>
          </p:cNvPr>
          <p:cNvSpPr>
            <a:spLocks noGrp="1"/>
          </p:cNvSpPr>
          <p:nvPr>
            <p:ph type="title"/>
          </p:nvPr>
        </p:nvSpPr>
        <p:spPr>
          <a:xfrm>
            <a:off x="4885341" y="1131094"/>
            <a:ext cx="3630008" cy="1355479"/>
          </a:xfrm>
        </p:spPr>
        <p:txBody>
          <a:bodyPr>
            <a:normAutofit fontScale="90000"/>
          </a:bodyPr>
          <a:lstStyle/>
          <a:p>
            <a:r>
              <a:rPr lang="en-US" b="1">
                <a:latin typeface="+mn-lt"/>
              </a:rPr>
              <a:t>Key Features of the Project</a:t>
            </a:r>
            <a:endParaRPr lang="en-US" b="1" dirty="0">
              <a:latin typeface="+mn-lt"/>
            </a:endParaRPr>
          </a:p>
        </p:txBody>
      </p:sp>
      <p:pic>
        <p:nvPicPr>
          <p:cNvPr id="19" name="Picture 4" descr="Rolls of blueprints">
            <a:extLst>
              <a:ext uri="{FF2B5EF4-FFF2-40B4-BE49-F238E27FC236}">
                <a16:creationId xmlns:a16="http://schemas.microsoft.com/office/drawing/2014/main" id="{01AB5674-6EDF-4DE0-955C-AD40E932093E}"/>
              </a:ext>
            </a:extLst>
          </p:cNvPr>
          <p:cNvPicPr>
            <a:picLocks noChangeAspect="1"/>
          </p:cNvPicPr>
          <p:nvPr/>
        </p:nvPicPr>
        <p:blipFill rotWithShape="1">
          <a:blip r:embed="rId2"/>
          <a:srcRect l="40467" r="-1" b="-1"/>
          <a:stretch/>
        </p:blipFill>
        <p:spPr>
          <a:xfrm>
            <a:off x="386079" y="1056640"/>
            <a:ext cx="4201347" cy="521208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696B047-1B07-4098-9100-9CAB6207AD21}"/>
              </a:ext>
            </a:extLst>
          </p:cNvPr>
          <p:cNvSpPr>
            <a:spLocks noGrp="1"/>
          </p:cNvSpPr>
          <p:nvPr>
            <p:ph idx="1"/>
          </p:nvPr>
        </p:nvSpPr>
        <p:spPr>
          <a:xfrm>
            <a:off x="4885341" y="2607222"/>
            <a:ext cx="3630008" cy="3661497"/>
          </a:xfrm>
        </p:spPr>
        <p:txBody>
          <a:bodyPr>
            <a:noAutofit/>
          </a:bodyPr>
          <a:lstStyle/>
          <a:p>
            <a:r>
              <a:rPr lang="en-US" sz="1800" dirty="0"/>
              <a:t>Total System Size: </a:t>
            </a:r>
            <a:r>
              <a:rPr lang="en-US" sz="1800" b="1" dirty="0"/>
              <a:t>1.5MW</a:t>
            </a:r>
          </a:p>
          <a:p>
            <a:r>
              <a:rPr lang="en-US" sz="1800" dirty="0"/>
              <a:t>No of PV Modules: </a:t>
            </a:r>
            <a:r>
              <a:rPr lang="en-US" sz="1800" b="1" dirty="0"/>
              <a:t>3370 pcs</a:t>
            </a:r>
          </a:p>
          <a:p>
            <a:r>
              <a:rPr lang="en-US" sz="1800" dirty="0"/>
              <a:t>Total No of Buildings: </a:t>
            </a:r>
            <a:r>
              <a:rPr lang="en-US" sz="1800" b="1" dirty="0"/>
              <a:t>20</a:t>
            </a:r>
          </a:p>
          <a:p>
            <a:r>
              <a:rPr lang="en-US" sz="1800" dirty="0"/>
              <a:t>Solarized Buildings: </a:t>
            </a:r>
            <a:r>
              <a:rPr lang="en-US" sz="1800" b="1" dirty="0"/>
              <a:t>16</a:t>
            </a:r>
          </a:p>
          <a:p>
            <a:r>
              <a:rPr lang="en-US" sz="1800" dirty="0"/>
              <a:t>Heritage Buildings: </a:t>
            </a:r>
            <a:r>
              <a:rPr lang="en-US" sz="1800" b="1" dirty="0"/>
              <a:t>04</a:t>
            </a:r>
          </a:p>
          <a:p>
            <a:r>
              <a:rPr lang="en-US" sz="1800" dirty="0"/>
              <a:t>Structure: </a:t>
            </a:r>
            <a:r>
              <a:rPr lang="en-US" sz="1800" b="1" dirty="0"/>
              <a:t>Rust proof Aluminum, Galvanized Iron Structure.</a:t>
            </a:r>
          </a:p>
        </p:txBody>
      </p:sp>
    </p:spTree>
    <p:extLst>
      <p:ext uri="{BB962C8B-B14F-4D97-AF65-F5344CB8AC3E}">
        <p14:creationId xmlns:p14="http://schemas.microsoft.com/office/powerpoint/2010/main" val="2097247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F8AF-42DD-480A-AB22-EC87F23B99F0}"/>
              </a:ext>
            </a:extLst>
          </p:cNvPr>
          <p:cNvSpPr>
            <a:spLocks noGrp="1"/>
          </p:cNvSpPr>
          <p:nvPr>
            <p:ph type="title"/>
          </p:nvPr>
        </p:nvSpPr>
        <p:spPr>
          <a:xfrm>
            <a:off x="482600" y="966471"/>
            <a:ext cx="8178800" cy="851803"/>
          </a:xfrm>
        </p:spPr>
        <p:txBody>
          <a:bodyPr>
            <a:normAutofit/>
          </a:bodyPr>
          <a:lstStyle/>
          <a:p>
            <a:pPr algn="ctr"/>
            <a:r>
              <a:rPr lang="en-US" sz="3200" b="1" i="1" u="sng" dirty="0">
                <a:solidFill>
                  <a:schemeClr val="accent6">
                    <a:lumMod val="75000"/>
                  </a:schemeClr>
                </a:solidFill>
                <a:latin typeface="Times New Roman" panose="02020603050405020304" pitchFamily="18" charset="0"/>
                <a:cs typeface="Times New Roman" panose="02020603050405020304" pitchFamily="18" charset="0"/>
              </a:rPr>
              <a:t>Key Features of the Project</a:t>
            </a:r>
            <a:endParaRPr lang="en-US" sz="3200" i="1" u="sng" dirty="0">
              <a:solidFill>
                <a:schemeClr val="accent6">
                  <a:lumMod val="75000"/>
                </a:schemeClr>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B681854C-34C3-44F4-B2AB-8901E73F4518}"/>
              </a:ext>
            </a:extLst>
          </p:cNvPr>
          <p:cNvGraphicFramePr>
            <a:graphicFrameLocks noGrp="1"/>
          </p:cNvGraphicFramePr>
          <p:nvPr>
            <p:ph idx="1"/>
            <p:extLst>
              <p:ext uri="{D42A27DB-BD31-4B8C-83A1-F6EECF244321}">
                <p14:modId xmlns:p14="http://schemas.microsoft.com/office/powerpoint/2010/main" val="4020141033"/>
              </p:ext>
            </p:extLst>
          </p:nvPr>
        </p:nvGraphicFramePr>
        <p:xfrm>
          <a:off x="482600" y="1808480"/>
          <a:ext cx="8178800" cy="440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539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C1BC-5638-4D91-BA6D-E79661AFA61D}"/>
              </a:ext>
            </a:extLst>
          </p:cNvPr>
          <p:cNvSpPr>
            <a:spLocks noGrp="1"/>
          </p:cNvSpPr>
          <p:nvPr>
            <p:ph type="title"/>
          </p:nvPr>
        </p:nvSpPr>
        <p:spPr>
          <a:xfrm>
            <a:off x="482601" y="1339851"/>
            <a:ext cx="3603048" cy="4178299"/>
          </a:xfrm>
        </p:spPr>
        <p:txBody>
          <a:bodyPr>
            <a:normAutofit/>
          </a:bodyPr>
          <a:lstStyle/>
          <a:p>
            <a:r>
              <a:rPr lang="en-US" sz="2700" b="1">
                <a:latin typeface="+mn-lt"/>
              </a:rPr>
              <a:t>Power Generation and Consumption</a:t>
            </a:r>
            <a:endParaRPr lang="en-US" sz="2700" b="1"/>
          </a:p>
        </p:txBody>
      </p:sp>
      <p:sp>
        <p:nvSpPr>
          <p:cNvPr id="3" name="Content Placeholder 2">
            <a:extLst>
              <a:ext uri="{FF2B5EF4-FFF2-40B4-BE49-F238E27FC236}">
                <a16:creationId xmlns:a16="http://schemas.microsoft.com/office/drawing/2014/main" id="{17DEF562-4158-45D5-B36C-0066427EBD47}"/>
              </a:ext>
            </a:extLst>
          </p:cNvPr>
          <p:cNvSpPr>
            <a:spLocks noGrp="1"/>
          </p:cNvSpPr>
          <p:nvPr>
            <p:ph idx="1"/>
          </p:nvPr>
        </p:nvSpPr>
        <p:spPr>
          <a:xfrm>
            <a:off x="4568249" y="1339851"/>
            <a:ext cx="4093150" cy="4178299"/>
          </a:xfrm>
        </p:spPr>
        <p:txBody>
          <a:bodyPr anchor="ctr">
            <a:normAutofit/>
          </a:bodyPr>
          <a:lstStyle/>
          <a:p>
            <a:r>
              <a:rPr lang="en-US" sz="1500"/>
              <a:t>Production Each Year: </a:t>
            </a:r>
            <a:r>
              <a:rPr lang="en-US" sz="1500" b="1"/>
              <a:t>2,371,000.00 KWH</a:t>
            </a:r>
            <a:r>
              <a:rPr lang="en-US" sz="1500"/>
              <a:t/>
            </a:r>
            <a:br>
              <a:rPr lang="en-US" sz="1500"/>
            </a:br>
            <a:endParaRPr lang="en-US" sz="1500"/>
          </a:p>
          <a:p>
            <a:r>
              <a:rPr lang="en-US" sz="1500"/>
              <a:t>25 Year Production:  </a:t>
            </a:r>
            <a:r>
              <a:rPr lang="en-US" sz="1500" b="1"/>
              <a:t>28,713,484.77 KWH</a:t>
            </a:r>
          </a:p>
          <a:p>
            <a:endParaRPr lang="en-US" sz="1500" b="1"/>
          </a:p>
          <a:p>
            <a:r>
              <a:rPr lang="en-US" sz="1500"/>
              <a:t>Consumption Each Year: </a:t>
            </a:r>
            <a:r>
              <a:rPr lang="en-US" sz="1500" b="1"/>
              <a:t>7,758,075.00 KWH</a:t>
            </a:r>
          </a:p>
          <a:p>
            <a:endParaRPr lang="en-US" sz="1500" b="1"/>
          </a:p>
          <a:p>
            <a:r>
              <a:rPr lang="en-US" sz="1500"/>
              <a:t>Grid Import After Solar:  </a:t>
            </a:r>
            <a:r>
              <a:rPr lang="en-US" sz="1500" b="1"/>
              <a:t>5,387,075 KWH</a:t>
            </a:r>
          </a:p>
        </p:txBody>
      </p:sp>
    </p:spTree>
    <p:extLst>
      <p:ext uri="{BB962C8B-B14F-4D97-AF65-F5344CB8AC3E}">
        <p14:creationId xmlns:p14="http://schemas.microsoft.com/office/powerpoint/2010/main" val="3379080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AE79-E620-4CD9-BECB-82D3D4742B93}"/>
              </a:ext>
            </a:extLst>
          </p:cNvPr>
          <p:cNvSpPr>
            <a:spLocks noGrp="1"/>
          </p:cNvSpPr>
          <p:nvPr>
            <p:ph type="title"/>
          </p:nvPr>
        </p:nvSpPr>
        <p:spPr>
          <a:xfrm>
            <a:off x="482601" y="1098551"/>
            <a:ext cx="3728158" cy="851803"/>
          </a:xfrm>
        </p:spPr>
        <p:txBody>
          <a:bodyPr spcFirstLastPara="1" vert="horz" wrap="square" lIns="68580" tIns="34290" rIns="68580" bIns="34290" rtlCol="0" anchor="ctr" anchorCtr="0">
            <a:normAutofit/>
          </a:bodyPr>
          <a:lstStyle/>
          <a:p>
            <a:r>
              <a:rPr lang="en-US" sz="2700" b="1" kern="1200">
                <a:solidFill>
                  <a:schemeClr val="tx1"/>
                </a:solidFill>
                <a:latin typeface="+mj-lt"/>
                <a:ea typeface="+mj-ea"/>
                <a:cs typeface="+mj-cs"/>
              </a:rPr>
              <a:t>Power Generation and Consumption</a:t>
            </a:r>
            <a:endParaRPr lang="en-US" sz="2700" kern="1200">
              <a:solidFill>
                <a:schemeClr val="tx1"/>
              </a:solidFill>
              <a:latin typeface="+mj-lt"/>
              <a:ea typeface="+mj-ea"/>
              <a:cs typeface="+mj-cs"/>
            </a:endParaRPr>
          </a:p>
        </p:txBody>
      </p:sp>
      <p:sp>
        <p:nvSpPr>
          <p:cNvPr id="7" name="Title 1">
            <a:extLst>
              <a:ext uri="{FF2B5EF4-FFF2-40B4-BE49-F238E27FC236}">
                <a16:creationId xmlns:a16="http://schemas.microsoft.com/office/drawing/2014/main" id="{CF13454E-3B98-4D72-B3C7-1F69E87385BF}"/>
              </a:ext>
            </a:extLst>
          </p:cNvPr>
          <p:cNvSpPr txBox="1">
            <a:spLocks/>
          </p:cNvSpPr>
          <p:nvPr/>
        </p:nvSpPr>
        <p:spPr>
          <a:xfrm>
            <a:off x="482601" y="2194486"/>
            <a:ext cx="3728158" cy="3295487"/>
          </a:xfrm>
          <a:prstGeom prst="rect">
            <a:avLst/>
          </a:prstGeom>
        </p:spPr>
        <p:txBody>
          <a:bodyPr vert="horz" lIns="68580" tIns="34290" rIns="68580" bIns="3429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1450">
              <a:spcAft>
                <a:spcPts val="450"/>
              </a:spcAft>
              <a:buFont typeface="Arial" panose="020B0604020202020204" pitchFamily="34" charset="0"/>
              <a:buChar char="•"/>
            </a:pPr>
            <a:r>
              <a:rPr lang="en-US" sz="1500" b="1" dirty="0">
                <a:solidFill>
                  <a:schemeClr val="accent1">
                    <a:lumMod val="60000"/>
                    <a:lumOff val="40000"/>
                  </a:schemeClr>
                </a:solidFill>
                <a:latin typeface="+mn-lt"/>
                <a:ea typeface="+mn-ea"/>
                <a:cs typeface="+mn-cs"/>
              </a:rPr>
              <a:t>Solar Contribution</a:t>
            </a:r>
          </a:p>
          <a:p>
            <a:pPr indent="-171450">
              <a:spcAft>
                <a:spcPts val="450"/>
              </a:spcAft>
              <a:buFont typeface="Arial" panose="020B0604020202020204" pitchFamily="34" charset="0"/>
              <a:buChar char="•"/>
            </a:pPr>
            <a:endParaRPr lang="en-US" sz="1500" b="1" dirty="0">
              <a:latin typeface="+mn-lt"/>
              <a:ea typeface="+mn-ea"/>
              <a:cs typeface="+mn-cs"/>
            </a:endParaRPr>
          </a:p>
          <a:p>
            <a:pPr indent="-171450">
              <a:spcAft>
                <a:spcPts val="450"/>
              </a:spcAft>
              <a:buFont typeface="Arial" panose="020B0604020202020204" pitchFamily="34" charset="0"/>
              <a:buChar char="•"/>
            </a:pPr>
            <a:r>
              <a:rPr lang="en-US" sz="1500" b="1" dirty="0">
                <a:solidFill>
                  <a:schemeClr val="accent2">
                    <a:lumMod val="60000"/>
                    <a:lumOff val="40000"/>
                  </a:schemeClr>
                </a:solidFill>
                <a:latin typeface="+mn-lt"/>
                <a:ea typeface="+mn-ea"/>
                <a:cs typeface="+mn-cs"/>
              </a:rPr>
              <a:t>Grid Import</a:t>
            </a:r>
          </a:p>
          <a:p>
            <a:pPr indent="-171450">
              <a:spcAft>
                <a:spcPts val="450"/>
              </a:spcAft>
              <a:buFont typeface="Arial" panose="020B0604020202020204" pitchFamily="34" charset="0"/>
              <a:buChar char="•"/>
            </a:pPr>
            <a:endParaRPr lang="en-US" sz="1500" b="1" dirty="0">
              <a:latin typeface="+mn-lt"/>
              <a:ea typeface="+mn-ea"/>
              <a:cs typeface="+mn-cs"/>
            </a:endParaRPr>
          </a:p>
          <a:p>
            <a:pPr indent="-171450">
              <a:spcAft>
                <a:spcPts val="450"/>
              </a:spcAft>
              <a:buFont typeface="Arial" panose="020B0604020202020204" pitchFamily="34" charset="0"/>
              <a:buChar char="•"/>
            </a:pPr>
            <a:endParaRPr lang="en-US" sz="1500" b="1" dirty="0">
              <a:latin typeface="+mn-lt"/>
              <a:ea typeface="+mn-ea"/>
              <a:cs typeface="+mn-cs"/>
            </a:endParaRPr>
          </a:p>
          <a:p>
            <a:pPr indent="-171450">
              <a:spcAft>
                <a:spcPts val="450"/>
              </a:spcAft>
              <a:buFont typeface="Arial" panose="020B0604020202020204" pitchFamily="34" charset="0"/>
              <a:buChar char="•"/>
            </a:pPr>
            <a:r>
              <a:rPr lang="en-US" sz="3600" b="1" dirty="0">
                <a:latin typeface="+mn-lt"/>
                <a:ea typeface="+mn-ea"/>
                <a:cs typeface="+mn-cs"/>
              </a:rPr>
              <a:t>30% </a:t>
            </a:r>
            <a:r>
              <a:rPr lang="en-US" sz="1500" b="1" dirty="0">
                <a:latin typeface="+mn-lt"/>
                <a:ea typeface="+mn-ea"/>
                <a:cs typeface="+mn-cs"/>
              </a:rPr>
              <a:t>Reduction in Grid Import</a:t>
            </a:r>
          </a:p>
        </p:txBody>
      </p:sp>
      <p:graphicFrame>
        <p:nvGraphicFramePr>
          <p:cNvPr id="4" name="Content Placeholder 3">
            <a:extLst>
              <a:ext uri="{FF2B5EF4-FFF2-40B4-BE49-F238E27FC236}">
                <a16:creationId xmlns:a16="http://schemas.microsoft.com/office/drawing/2014/main" id="{9F1A0A4A-3D32-47FB-9BB7-F1A369156CE4}"/>
              </a:ext>
            </a:extLst>
          </p:cNvPr>
          <p:cNvGraphicFramePr>
            <a:graphicFrameLocks noGrp="1"/>
          </p:cNvGraphicFramePr>
          <p:nvPr>
            <p:ph idx="1"/>
            <p:extLst/>
          </p:nvPr>
        </p:nvGraphicFramePr>
        <p:xfrm>
          <a:off x="4693360" y="1392096"/>
          <a:ext cx="3968040" cy="4073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9192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1F04-CF35-44D4-92E4-E30C97D3DE74}"/>
              </a:ext>
            </a:extLst>
          </p:cNvPr>
          <p:cNvSpPr>
            <a:spLocks noGrp="1"/>
          </p:cNvSpPr>
          <p:nvPr>
            <p:ph type="title"/>
          </p:nvPr>
        </p:nvSpPr>
        <p:spPr>
          <a:xfrm>
            <a:off x="482600" y="1098551"/>
            <a:ext cx="8178800" cy="851803"/>
          </a:xfrm>
        </p:spPr>
        <p:txBody>
          <a:bodyPr>
            <a:normAutofit/>
          </a:bodyPr>
          <a:lstStyle/>
          <a:p>
            <a:r>
              <a:rPr lang="en-US" sz="2700" b="1">
                <a:latin typeface="+mn-lt"/>
              </a:rPr>
              <a:t>Payback (Return on Investment)</a:t>
            </a:r>
          </a:p>
        </p:txBody>
      </p:sp>
      <p:graphicFrame>
        <p:nvGraphicFramePr>
          <p:cNvPr id="22" name="Content Placeholder 2">
            <a:extLst>
              <a:ext uri="{FF2B5EF4-FFF2-40B4-BE49-F238E27FC236}">
                <a16:creationId xmlns:a16="http://schemas.microsoft.com/office/drawing/2014/main" id="{02E02A38-C916-4D20-9C7D-575592FCB979}"/>
              </a:ext>
            </a:extLst>
          </p:cNvPr>
          <p:cNvGraphicFramePr>
            <a:graphicFrameLocks noGrp="1"/>
          </p:cNvGraphicFramePr>
          <p:nvPr>
            <p:ph idx="1"/>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730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D0AA-26BE-4E9D-BFD2-4D43563DB867}"/>
              </a:ext>
            </a:extLst>
          </p:cNvPr>
          <p:cNvSpPr>
            <a:spLocks noGrp="1"/>
          </p:cNvSpPr>
          <p:nvPr>
            <p:ph type="title"/>
          </p:nvPr>
        </p:nvSpPr>
        <p:spPr>
          <a:xfrm>
            <a:off x="482600" y="1098551"/>
            <a:ext cx="8178800" cy="851803"/>
          </a:xfrm>
        </p:spPr>
        <p:txBody>
          <a:bodyPr>
            <a:normAutofit/>
          </a:bodyPr>
          <a:lstStyle/>
          <a:p>
            <a:r>
              <a:rPr lang="en-US" sz="2700" b="1">
                <a:latin typeface="+mn-lt"/>
              </a:rPr>
              <a:t>Payback (Return on Investment)</a:t>
            </a:r>
            <a:endParaRPr lang="en-US" sz="2700"/>
          </a:p>
        </p:txBody>
      </p:sp>
      <p:graphicFrame>
        <p:nvGraphicFramePr>
          <p:cNvPr id="7" name="Content Placeholder 3">
            <a:extLst>
              <a:ext uri="{FF2B5EF4-FFF2-40B4-BE49-F238E27FC236}">
                <a16:creationId xmlns:a16="http://schemas.microsoft.com/office/drawing/2014/main" id="{15EDD44A-1028-40F6-9075-703086E9C4F1}"/>
              </a:ext>
            </a:extLst>
          </p:cNvPr>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5168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Shape 90"/>
          <p:cNvSpPr txBox="1"/>
          <p:nvPr/>
        </p:nvSpPr>
        <p:spPr>
          <a:xfrm>
            <a:off x="4754451" y="6564950"/>
            <a:ext cx="2312909"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7" name="Shape 109">
            <a:extLst>
              <a:ext uri="{FF2B5EF4-FFF2-40B4-BE49-F238E27FC236}">
                <a16:creationId xmlns:a16="http://schemas.microsoft.com/office/drawing/2014/main" id="{03D46B37-C1E2-450F-9C73-4C25A8D96172}"/>
              </a:ext>
            </a:extLst>
          </p:cNvPr>
          <p:cNvSpPr txBox="1">
            <a:spLocks/>
          </p:cNvSpPr>
          <p:nvPr/>
        </p:nvSpPr>
        <p:spPr>
          <a:xfrm>
            <a:off x="671347" y="1183670"/>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pPr>
            <a:r>
              <a:rPr lang="en-US" b="1" i="1" u="sng" dirty="0">
                <a:solidFill>
                  <a:schemeClr val="accent6">
                    <a:lumMod val="50000"/>
                  </a:schemeClr>
                </a:solidFill>
                <a:latin typeface="Garamond" panose="02020404030301010803" pitchFamily="18" charset="0"/>
              </a:rPr>
              <a:t>Presentation Outline</a:t>
            </a:r>
          </a:p>
        </p:txBody>
      </p:sp>
      <p:graphicFrame>
        <p:nvGraphicFramePr>
          <p:cNvPr id="2" name="Diagram 1">
            <a:extLst>
              <a:ext uri="{FF2B5EF4-FFF2-40B4-BE49-F238E27FC236}">
                <a16:creationId xmlns:a16="http://schemas.microsoft.com/office/drawing/2014/main" id="{AD1E9B09-F35F-4A85-8311-0B1B36ABE71C}"/>
              </a:ext>
            </a:extLst>
          </p:cNvPr>
          <p:cNvGraphicFramePr/>
          <p:nvPr>
            <p:extLst>
              <p:ext uri="{D42A27DB-BD31-4B8C-83A1-F6EECF244321}">
                <p14:modId xmlns:p14="http://schemas.microsoft.com/office/powerpoint/2010/main" val="3809487055"/>
              </p:ext>
            </p:extLst>
          </p:nvPr>
        </p:nvGraphicFramePr>
        <p:xfrm>
          <a:off x="447040" y="2096986"/>
          <a:ext cx="8188959" cy="4080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0CE8726-9028-4886-ABCF-F7CEDB3A62A7}"/>
              </a:ext>
            </a:extLst>
          </p:cNvPr>
          <p:cNvSpPr>
            <a:spLocks noGrp="1"/>
          </p:cNvSpPr>
          <p:nvPr>
            <p:ph type="sldNum" idx="12"/>
          </p:nvPr>
        </p:nvSpPr>
        <p:spPr>
          <a:xfrm>
            <a:off x="6457950" y="6356351"/>
            <a:ext cx="2057400" cy="365125"/>
          </a:xfrm>
        </p:spPr>
        <p:txBody>
          <a:bodyPr/>
          <a:lstStyle/>
          <a:p>
            <a:fld id="{00000000-1234-1234-1234-123412341234}" type="slidenum">
              <a:rPr lang="en-US" smtClean="0"/>
              <a:pPr/>
              <a:t>2</a:t>
            </a:fld>
            <a:endParaRPr lang="en-US" dirty="0"/>
          </a:p>
        </p:txBody>
      </p:sp>
    </p:spTree>
    <p:extLst>
      <p:ext uri="{BB962C8B-B14F-4D97-AF65-F5344CB8AC3E}">
        <p14:creationId xmlns:p14="http://schemas.microsoft.com/office/powerpoint/2010/main" val="175078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9BAA7545-E785-4D13-B702-190E339F55B2}"/>
                                            </p:graphicEl>
                                          </p:spTgt>
                                        </p:tgtEl>
                                        <p:attrNameLst>
                                          <p:attrName>style.visibility</p:attrName>
                                        </p:attrNameLst>
                                      </p:cBhvr>
                                      <p:to>
                                        <p:strVal val="visible"/>
                                      </p:to>
                                    </p:set>
                                    <p:animEffect transition="in" filter="fade">
                                      <p:cBhvr>
                                        <p:cTn id="12" dur="500"/>
                                        <p:tgtEl>
                                          <p:spTgt spid="2">
                                            <p:graphicEl>
                                              <a:dgm id="{9BAA7545-E785-4D13-B702-190E339F55B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9C83C04A-6F0B-4E8C-B9CD-2DB22211234D}"/>
                                            </p:graphicEl>
                                          </p:spTgt>
                                        </p:tgtEl>
                                        <p:attrNameLst>
                                          <p:attrName>style.visibility</p:attrName>
                                        </p:attrNameLst>
                                      </p:cBhvr>
                                      <p:to>
                                        <p:strVal val="visible"/>
                                      </p:to>
                                    </p:set>
                                    <p:animEffect transition="in" filter="fade">
                                      <p:cBhvr>
                                        <p:cTn id="17" dur="500"/>
                                        <p:tgtEl>
                                          <p:spTgt spid="2">
                                            <p:graphicEl>
                                              <a:dgm id="{9C83C04A-6F0B-4E8C-B9CD-2DB22211234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DB5611A5-E2EA-4377-930D-F7D453858112}"/>
                                            </p:graphicEl>
                                          </p:spTgt>
                                        </p:tgtEl>
                                        <p:attrNameLst>
                                          <p:attrName>style.visibility</p:attrName>
                                        </p:attrNameLst>
                                      </p:cBhvr>
                                      <p:to>
                                        <p:strVal val="visible"/>
                                      </p:to>
                                    </p:set>
                                    <p:animEffect transition="in" filter="fade">
                                      <p:cBhvr>
                                        <p:cTn id="22" dur="500"/>
                                        <p:tgtEl>
                                          <p:spTgt spid="2">
                                            <p:graphicEl>
                                              <a:dgm id="{DB5611A5-E2EA-4377-930D-F7D45385811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68CC776F-9418-4E13-9DF8-5F65A4A68ACC}"/>
                                            </p:graphicEl>
                                          </p:spTgt>
                                        </p:tgtEl>
                                        <p:attrNameLst>
                                          <p:attrName>style.visibility</p:attrName>
                                        </p:attrNameLst>
                                      </p:cBhvr>
                                      <p:to>
                                        <p:strVal val="visible"/>
                                      </p:to>
                                    </p:set>
                                    <p:animEffect transition="in" filter="fade">
                                      <p:cBhvr>
                                        <p:cTn id="27" dur="500"/>
                                        <p:tgtEl>
                                          <p:spTgt spid="2">
                                            <p:graphicEl>
                                              <a:dgm id="{68CC776F-9418-4E13-9DF8-5F65A4A68AC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99F4435A-12AC-4331-A129-61BA2FFB20D3}"/>
                                            </p:graphicEl>
                                          </p:spTgt>
                                        </p:tgtEl>
                                        <p:attrNameLst>
                                          <p:attrName>style.visibility</p:attrName>
                                        </p:attrNameLst>
                                      </p:cBhvr>
                                      <p:to>
                                        <p:strVal val="visible"/>
                                      </p:to>
                                    </p:set>
                                    <p:animEffect transition="in" filter="fade">
                                      <p:cBhvr>
                                        <p:cTn id="32" dur="500"/>
                                        <p:tgtEl>
                                          <p:spTgt spid="2">
                                            <p:graphicEl>
                                              <a:dgm id="{99F4435A-12AC-4331-A129-61BA2FFB20D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065FC565-C2FF-4C83-B565-A270D88C99D7}"/>
                                            </p:graphicEl>
                                          </p:spTgt>
                                        </p:tgtEl>
                                        <p:attrNameLst>
                                          <p:attrName>style.visibility</p:attrName>
                                        </p:attrNameLst>
                                      </p:cBhvr>
                                      <p:to>
                                        <p:strVal val="visible"/>
                                      </p:to>
                                    </p:set>
                                    <p:animEffect transition="in" filter="fade">
                                      <p:cBhvr>
                                        <p:cTn id="37" dur="500"/>
                                        <p:tgtEl>
                                          <p:spTgt spid="2">
                                            <p:graphicEl>
                                              <a:dgm id="{065FC565-C2FF-4C83-B565-A270D88C99D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70F16439-048A-42ED-8719-AD4B55684AD8}"/>
                                            </p:graphicEl>
                                          </p:spTgt>
                                        </p:tgtEl>
                                        <p:attrNameLst>
                                          <p:attrName>style.visibility</p:attrName>
                                        </p:attrNameLst>
                                      </p:cBhvr>
                                      <p:to>
                                        <p:strVal val="visible"/>
                                      </p:to>
                                    </p:set>
                                    <p:animEffect transition="in" filter="fade">
                                      <p:cBhvr>
                                        <p:cTn id="42" dur="500"/>
                                        <p:tgtEl>
                                          <p:spTgt spid="2">
                                            <p:graphicEl>
                                              <a:dgm id="{70F16439-048A-42ED-8719-AD4B55684A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2"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fld id="{00000000-1234-1234-1234-123412341234}" type="slidenum">
              <a:rPr lang="en-US" smtClean="0"/>
              <a:pPr/>
              <a:t>20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046481"/>
            <a:ext cx="8351520" cy="5161280"/>
          </a:xfrm>
          <a:prstGeom prst="rect">
            <a:avLst/>
          </a:prstGeom>
        </p:spPr>
      </p:pic>
    </p:spTree>
    <p:extLst>
      <p:ext uri="{BB962C8B-B14F-4D97-AF65-F5344CB8AC3E}">
        <p14:creationId xmlns:p14="http://schemas.microsoft.com/office/powerpoint/2010/main" val="169810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21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 y="1046480"/>
            <a:ext cx="8361680" cy="5201920"/>
          </a:xfrm>
          <a:prstGeom prst="rect">
            <a:avLst/>
          </a:prstGeom>
        </p:spPr>
      </p:pic>
    </p:spTree>
    <p:extLst>
      <p:ext uri="{BB962C8B-B14F-4D97-AF65-F5344CB8AC3E}">
        <p14:creationId xmlns:p14="http://schemas.microsoft.com/office/powerpoint/2010/main" val="1913713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 y="1035490"/>
            <a:ext cx="8382000" cy="5182429"/>
          </a:xfrm>
          <a:prstGeom prst="rect">
            <a:avLst/>
          </a:prstGeom>
        </p:spPr>
      </p:pic>
    </p:spTree>
    <p:extLst>
      <p:ext uri="{BB962C8B-B14F-4D97-AF65-F5344CB8AC3E}">
        <p14:creationId xmlns:p14="http://schemas.microsoft.com/office/powerpoint/2010/main" val="3671590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23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 y="1016000"/>
            <a:ext cx="8382000" cy="5242560"/>
          </a:xfrm>
          <a:prstGeom prst="rect">
            <a:avLst/>
          </a:prstGeom>
        </p:spPr>
      </p:pic>
    </p:spTree>
    <p:extLst>
      <p:ext uri="{BB962C8B-B14F-4D97-AF65-F5344CB8AC3E}">
        <p14:creationId xmlns:p14="http://schemas.microsoft.com/office/powerpoint/2010/main" val="170129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24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 y="1026160"/>
            <a:ext cx="8402320" cy="5222240"/>
          </a:xfrm>
          <a:prstGeom prst="rect">
            <a:avLst/>
          </a:prstGeom>
        </p:spPr>
      </p:pic>
    </p:spTree>
    <p:extLst>
      <p:ext uri="{BB962C8B-B14F-4D97-AF65-F5344CB8AC3E}">
        <p14:creationId xmlns:p14="http://schemas.microsoft.com/office/powerpoint/2010/main" val="52514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 y="1005839"/>
            <a:ext cx="8412480" cy="5258929"/>
          </a:xfrm>
          <a:prstGeom prst="rect">
            <a:avLst/>
          </a:prstGeom>
        </p:spPr>
      </p:pic>
    </p:spTree>
    <p:extLst>
      <p:ext uri="{BB962C8B-B14F-4D97-AF65-F5344CB8AC3E}">
        <p14:creationId xmlns:p14="http://schemas.microsoft.com/office/powerpoint/2010/main" val="3769070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995681"/>
            <a:ext cx="8402320" cy="5247074"/>
          </a:xfrm>
          <a:prstGeom prst="rect">
            <a:avLst/>
          </a:prstGeom>
        </p:spPr>
      </p:pic>
    </p:spTree>
    <p:extLst>
      <p:ext uri="{BB962C8B-B14F-4D97-AF65-F5344CB8AC3E}">
        <p14:creationId xmlns:p14="http://schemas.microsoft.com/office/powerpoint/2010/main" val="3321099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27</a:t>
            </a:fld>
            <a:endParaRPr lang="en-US" dirty="0"/>
          </a:p>
        </p:txBody>
      </p:sp>
      <p:pic>
        <p:nvPicPr>
          <p:cNvPr id="18434" name="Picture 2" descr="No alternative text description for thi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4" y="1945640"/>
            <a:ext cx="8338185"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Shape 109">
            <a:extLst>
              <a:ext uri="{FF2B5EF4-FFF2-40B4-BE49-F238E27FC236}">
                <a16:creationId xmlns:a16="http://schemas.microsoft.com/office/drawing/2014/main" id="{2C889367-3BE2-456D-A274-EEDFFFD94E51}"/>
              </a:ext>
            </a:extLst>
          </p:cNvPr>
          <p:cNvSpPr txBox="1">
            <a:spLocks/>
          </p:cNvSpPr>
          <p:nvPr/>
        </p:nvSpPr>
        <p:spPr>
          <a:xfrm>
            <a:off x="429895" y="1325910"/>
            <a:ext cx="8338184"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pPr>
            <a:endParaRPr lang="en-US" sz="3200" b="1" i="1" u="sng" dirty="0">
              <a:solidFill>
                <a:schemeClr val="accent6">
                  <a:lumMod val="75000"/>
                </a:schemeClr>
              </a:solidFill>
              <a:latin typeface="Elephant" pitchFamily="18" charset="0"/>
            </a:endParaRPr>
          </a:p>
          <a:p>
            <a:pPr algn="ctr">
              <a:buSzPts val="6000"/>
            </a:pPr>
            <a:r>
              <a:rPr lang="en-US" sz="3200" b="1" i="1" u="sng" dirty="0">
                <a:solidFill>
                  <a:schemeClr val="accent6">
                    <a:lumMod val="75000"/>
                  </a:schemeClr>
                </a:solidFill>
                <a:latin typeface="Times New Roman" panose="02020603050405020304" pitchFamily="18" charset="0"/>
                <a:cs typeface="Times New Roman" panose="02020603050405020304" pitchFamily="18" charset="0"/>
              </a:rPr>
              <a:t>N</a:t>
            </a:r>
            <a:r>
              <a:rPr lang="en-US" sz="3200" b="1" i="1" u="sng" dirty="0" smtClean="0">
                <a:solidFill>
                  <a:schemeClr val="accent6">
                    <a:lumMod val="75000"/>
                  </a:schemeClr>
                </a:solidFill>
                <a:latin typeface="Times New Roman" panose="02020603050405020304" pitchFamily="18" charset="0"/>
                <a:cs typeface="Times New Roman" panose="02020603050405020304" pitchFamily="18" charset="0"/>
              </a:rPr>
              <a:t>ational </a:t>
            </a:r>
            <a:r>
              <a:rPr lang="en-US" sz="3200" b="1" i="1" u="sng" dirty="0">
                <a:solidFill>
                  <a:schemeClr val="accent6">
                    <a:lumMod val="75000"/>
                  </a:schemeClr>
                </a:solidFill>
                <a:latin typeface="Times New Roman" panose="02020603050405020304" pitchFamily="18" charset="0"/>
                <a:cs typeface="Times New Roman" panose="02020603050405020304" pitchFamily="18" charset="0"/>
              </a:rPr>
              <a:t>A</a:t>
            </a:r>
            <a:r>
              <a:rPr lang="en-US" sz="3200" b="1" i="1" u="sng" dirty="0" smtClean="0">
                <a:solidFill>
                  <a:schemeClr val="accent6">
                    <a:lumMod val="75000"/>
                  </a:schemeClr>
                </a:solidFill>
                <a:latin typeface="Times New Roman" panose="02020603050405020304" pitchFamily="18" charset="0"/>
                <a:cs typeface="Times New Roman" panose="02020603050405020304" pitchFamily="18" charset="0"/>
              </a:rPr>
              <a:t>verage </a:t>
            </a:r>
            <a:r>
              <a:rPr lang="en-US" sz="3200" b="1" i="1" u="sng" dirty="0">
                <a:solidFill>
                  <a:schemeClr val="accent6">
                    <a:lumMod val="75000"/>
                  </a:schemeClr>
                </a:solidFill>
                <a:latin typeface="Times New Roman" panose="02020603050405020304" pitchFamily="18" charset="0"/>
                <a:cs typeface="Times New Roman" panose="02020603050405020304" pitchFamily="18" charset="0"/>
              </a:rPr>
              <a:t>P</a:t>
            </a:r>
            <a:r>
              <a:rPr lang="en-US" sz="3200" b="1" i="1" u="sng" dirty="0" smtClean="0">
                <a:solidFill>
                  <a:schemeClr val="accent6">
                    <a:lumMod val="75000"/>
                  </a:schemeClr>
                </a:solidFill>
                <a:latin typeface="Times New Roman" panose="02020603050405020304" pitchFamily="18" charset="0"/>
                <a:cs typeface="Times New Roman" panose="02020603050405020304" pitchFamily="18" charset="0"/>
              </a:rPr>
              <a:t>ower </a:t>
            </a:r>
            <a:r>
              <a:rPr lang="en-US" sz="3200" b="1" i="1" u="sng" dirty="0">
                <a:solidFill>
                  <a:schemeClr val="accent6">
                    <a:lumMod val="75000"/>
                  </a:schemeClr>
                </a:solidFill>
                <a:latin typeface="Times New Roman" panose="02020603050405020304" pitchFamily="18" charset="0"/>
                <a:cs typeface="Times New Roman" panose="02020603050405020304" pitchFamily="18" charset="0"/>
              </a:rPr>
              <a:t>purchase price has been calculated as </a:t>
            </a:r>
            <a:r>
              <a:rPr lang="en-US" sz="3200" b="1" i="1" u="sng" dirty="0" err="1">
                <a:solidFill>
                  <a:schemeClr val="accent6">
                    <a:lumMod val="75000"/>
                  </a:schemeClr>
                </a:solidFill>
                <a:latin typeface="Times New Roman" panose="02020603050405020304" pitchFamily="18" charset="0"/>
                <a:cs typeface="Times New Roman" panose="02020603050405020304" pitchFamily="18" charset="0"/>
              </a:rPr>
              <a:t>Rs</a:t>
            </a:r>
            <a:r>
              <a:rPr lang="en-US" sz="3200" b="1" i="1" u="sng" dirty="0">
                <a:solidFill>
                  <a:schemeClr val="accent6">
                    <a:lumMod val="75000"/>
                  </a:schemeClr>
                </a:solidFill>
                <a:latin typeface="Times New Roman" panose="02020603050405020304" pitchFamily="18" charset="0"/>
                <a:cs typeface="Times New Roman" panose="02020603050405020304" pitchFamily="18" charset="0"/>
              </a:rPr>
              <a:t>. 22.42 per kWh.</a:t>
            </a:r>
            <a:endParaRPr lang="en-US" sz="2000" b="1" i="1" u="sng"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4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5440" y="1056640"/>
            <a:ext cx="8351520" cy="5120640"/>
          </a:xfrm>
        </p:spPr>
        <p:txBody>
          <a:bodyPr/>
          <a:lstStyle/>
          <a:p>
            <a:pPr algn="just"/>
            <a:r>
              <a:rPr lang="en-US" b="1" dirty="0" smtClean="0">
                <a:latin typeface="Times New Roman" panose="02020603050405020304" pitchFamily="18" charset="0"/>
                <a:cs typeface="Times New Roman" panose="02020603050405020304" pitchFamily="18" charset="0"/>
              </a:rPr>
              <a:t>Up till now 30 buildings completed with an installation of 21 MW, approximate 2Billion Kwh has so far been generated under rooftop component.</a:t>
            </a:r>
          </a:p>
          <a:p>
            <a:pPr algn="just"/>
            <a:r>
              <a:rPr lang="en-US" b="1" dirty="0" smtClean="0">
                <a:latin typeface="Times New Roman" panose="02020603050405020304" pitchFamily="18" charset="0"/>
                <a:cs typeface="Times New Roman" panose="02020603050405020304" pitchFamily="18" charset="0"/>
              </a:rPr>
              <a:t>The price of Kwh at the time of project approval in 2018 was PKR 18/kwh, which is PKR 33/kwh and now with average increase of </a:t>
            </a:r>
            <a:r>
              <a:rPr lang="en-US" b="1" dirty="0" err="1" smtClean="0">
                <a:latin typeface="Times New Roman" panose="02020603050405020304" pitchFamily="18" charset="0"/>
                <a:cs typeface="Times New Roman" panose="02020603050405020304" pitchFamily="18" charset="0"/>
              </a:rPr>
              <a:t>Rs</a:t>
            </a:r>
            <a:r>
              <a:rPr lang="en-US" b="1" dirty="0" smtClean="0">
                <a:latin typeface="Times New Roman" panose="02020603050405020304" pitchFamily="18" charset="0"/>
                <a:cs typeface="Times New Roman" panose="02020603050405020304" pitchFamily="18" charset="0"/>
              </a:rPr>
              <a:t>. 4.5./kwh by NEPRA , it will further reduce the pay back period, around two years.</a:t>
            </a:r>
          </a:p>
          <a:p>
            <a:pPr algn="just"/>
            <a:r>
              <a:rPr lang="en-US" b="1" dirty="0" smtClean="0">
                <a:latin typeface="Times New Roman" panose="02020603050405020304" pitchFamily="18" charset="0"/>
                <a:cs typeface="Times New Roman" panose="02020603050405020304" pitchFamily="18" charset="0"/>
              </a:rPr>
              <a:t>Carbon credits are in addition to save the environmental safeguard. </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28</a:t>
            </a:fld>
            <a:endParaRPr lang="en-US" dirty="0"/>
          </a:p>
        </p:txBody>
      </p:sp>
    </p:spTree>
    <p:extLst>
      <p:ext uri="{BB962C8B-B14F-4D97-AF65-F5344CB8AC3E}">
        <p14:creationId xmlns:p14="http://schemas.microsoft.com/office/powerpoint/2010/main" val="4179765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E5ECE2B-3DBF-4A49-9402-218B2AE62627}"/>
              </a:ext>
            </a:extLst>
          </p:cNvPr>
          <p:cNvGraphicFramePr>
            <a:graphicFrameLocks noChangeAspect="1"/>
          </p:cNvGraphicFramePr>
          <p:nvPr>
            <p:custDataLst>
              <p:tags r:id="rId2"/>
            </p:custDataLst>
            <p:extLst>
              <p:ext uri="{D42A27DB-BD31-4B8C-83A1-F6EECF244321}">
                <p14:modId xmlns:p14="http://schemas.microsoft.com/office/powerpoint/2010/main" val="125820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72" name="think-cell Slide" r:id="rId5" imgW="473" imgH="476" progId="TCLayout.ActiveDocument.1">
                  <p:embed/>
                </p:oleObj>
              </mc:Choice>
              <mc:Fallback>
                <p:oleObj name="think-cell Slid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idx="12"/>
          </p:nvPr>
        </p:nvSpPr>
        <p:spPr/>
        <p:txBody>
          <a:bodyPr/>
          <a:lstStyle/>
          <a:p>
            <a:fld id="{00000000-1234-1234-1234-123412341234}" type="slidenum">
              <a:rPr lang="en-US" smtClean="0"/>
              <a:pPr/>
              <a:t>29</a:t>
            </a:fld>
            <a:endParaRPr lang="en-US" dirty="0"/>
          </a:p>
        </p:txBody>
      </p:sp>
      <p:sp>
        <p:nvSpPr>
          <p:cNvPr id="7" name="Title 1"/>
          <p:cNvSpPr txBox="1">
            <a:spLocks/>
          </p:cNvSpPr>
          <p:nvPr/>
        </p:nvSpPr>
        <p:spPr>
          <a:xfrm>
            <a:off x="505629" y="4957325"/>
            <a:ext cx="7886700" cy="945881"/>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3200" b="1" dirty="0"/>
          </a:p>
        </p:txBody>
      </p:sp>
      <p:sp>
        <p:nvSpPr>
          <p:cNvPr id="3" name="Rectangle 2"/>
          <p:cNvSpPr/>
          <p:nvPr/>
        </p:nvSpPr>
        <p:spPr>
          <a:xfrm>
            <a:off x="824948" y="4000003"/>
            <a:ext cx="3677480" cy="1938992"/>
          </a:xfrm>
          <a:prstGeom prst="rect">
            <a:avLst/>
          </a:prstGeom>
        </p:spPr>
        <p:txBody>
          <a:bodyPr wrap="square">
            <a:spAutoFit/>
          </a:bodyPr>
          <a:lstStyle/>
          <a:p>
            <a:r>
              <a:rPr lang="en-US" sz="2000" b="1" dirty="0">
                <a:solidFill>
                  <a:schemeClr val="accent6">
                    <a:lumMod val="50000"/>
                  </a:schemeClr>
                </a:solidFill>
                <a:latin typeface="Garamond" panose="02020404030301010803" pitchFamily="18" charset="0"/>
              </a:rPr>
              <a:t>This component will finance </a:t>
            </a:r>
            <a:r>
              <a:rPr lang="en-US" sz="2000" b="1" dirty="0" err="1">
                <a:solidFill>
                  <a:schemeClr val="accent6">
                    <a:lumMod val="50000"/>
                  </a:schemeClr>
                </a:solidFill>
                <a:latin typeface="Garamond" panose="02020404030301010803" pitchFamily="18" charset="0"/>
              </a:rPr>
              <a:t>GoS’s</a:t>
            </a:r>
            <a:r>
              <a:rPr lang="en-US" sz="2000" b="1" dirty="0">
                <a:solidFill>
                  <a:schemeClr val="accent6">
                    <a:lumMod val="50000"/>
                  </a:schemeClr>
                </a:solidFill>
                <a:latin typeface="Garamond" panose="02020404030301010803" pitchFamily="18" charset="0"/>
              </a:rPr>
              <a:t> electrification program to help provide modern energy services to people in remote rural areas not connected to the Grid and low electricity areas.</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1574" y="1796812"/>
            <a:ext cx="3677478" cy="218198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948" y="1798752"/>
            <a:ext cx="3816626" cy="2149221"/>
          </a:xfrm>
          <a:prstGeom prst="rect">
            <a:avLst/>
          </a:prstGeom>
        </p:spPr>
      </p:pic>
      <p:pic>
        <p:nvPicPr>
          <p:cNvPr id="10" name="Picture 9" descr="G:\sindedgosdata\village  solar.jpg"/>
          <p:cNvPicPr/>
          <p:nvPr/>
        </p:nvPicPr>
        <p:blipFill>
          <a:blip r:embed="rId9" cstate="print"/>
          <a:srcRect/>
          <a:stretch>
            <a:fillRect/>
          </a:stretch>
        </p:blipFill>
        <p:spPr bwMode="auto">
          <a:xfrm>
            <a:off x="4641573" y="3933880"/>
            <a:ext cx="3677478" cy="2246769"/>
          </a:xfrm>
          <a:prstGeom prst="rect">
            <a:avLst/>
          </a:prstGeom>
          <a:noFill/>
          <a:ln w="9525">
            <a:noFill/>
            <a:miter lim="800000"/>
            <a:headEnd/>
            <a:tailEnd/>
          </a:ln>
        </p:spPr>
      </p:pic>
      <p:sp>
        <p:nvSpPr>
          <p:cNvPr id="11" name="Shape 109">
            <a:extLst>
              <a:ext uri="{FF2B5EF4-FFF2-40B4-BE49-F238E27FC236}">
                <a16:creationId xmlns:a16="http://schemas.microsoft.com/office/drawing/2014/main" id="{2C889367-3BE2-456D-A274-EEDFFFD94E51}"/>
              </a:ext>
            </a:extLst>
          </p:cNvPr>
          <p:cNvSpPr txBox="1">
            <a:spLocks/>
          </p:cNvSpPr>
          <p:nvPr/>
        </p:nvSpPr>
        <p:spPr>
          <a:xfrm>
            <a:off x="681507" y="1021110"/>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pPr>
            <a:endParaRPr lang="en-US" sz="3200" b="1" i="1" u="sng" dirty="0">
              <a:solidFill>
                <a:schemeClr val="accent6">
                  <a:lumMod val="50000"/>
                </a:schemeClr>
              </a:solidFill>
              <a:latin typeface="Elephant" pitchFamily="18" charset="0"/>
            </a:endParaRPr>
          </a:p>
          <a:p>
            <a:pPr algn="ctr">
              <a:buSzPts val="6000"/>
            </a:pPr>
            <a:r>
              <a:rPr lang="en-US" sz="3200" b="1" i="1" u="sng" dirty="0">
                <a:solidFill>
                  <a:schemeClr val="accent6">
                    <a:lumMod val="50000"/>
                  </a:schemeClr>
                </a:solidFill>
                <a:latin typeface="Elephant" pitchFamily="18" charset="0"/>
              </a:rPr>
              <a:t>Component – III (Solar Home System)</a:t>
            </a:r>
          </a:p>
        </p:txBody>
      </p:sp>
    </p:spTree>
    <p:extLst>
      <p:ext uri="{BB962C8B-B14F-4D97-AF65-F5344CB8AC3E}">
        <p14:creationId xmlns:p14="http://schemas.microsoft.com/office/powerpoint/2010/main" val="26244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738" y="985045"/>
            <a:ext cx="1293925" cy="1293925"/>
          </a:xfrm>
          <a:prstGeom prst="rect">
            <a:avLst/>
          </a:prstGeom>
        </p:spPr>
      </p:pic>
      <p:sp>
        <p:nvSpPr>
          <p:cNvPr id="90" name="Shape 90"/>
          <p:cNvSpPr txBox="1"/>
          <p:nvPr/>
        </p:nvSpPr>
        <p:spPr>
          <a:xfrm>
            <a:off x="4754451" y="6564950"/>
            <a:ext cx="2312909"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4" name="Slide Number Placeholder 3">
            <a:extLst>
              <a:ext uri="{FF2B5EF4-FFF2-40B4-BE49-F238E27FC236}">
                <a16:creationId xmlns:a16="http://schemas.microsoft.com/office/drawing/2014/main" id="{A03526BF-E571-4E7A-AFCA-C959DD4DD3DC}"/>
              </a:ext>
            </a:extLst>
          </p:cNvPr>
          <p:cNvSpPr>
            <a:spLocks noGrp="1"/>
          </p:cNvSpPr>
          <p:nvPr>
            <p:ph type="sldNum" idx="12"/>
          </p:nvPr>
        </p:nvSpPr>
        <p:spPr>
          <a:xfrm>
            <a:off x="6457950" y="6356351"/>
            <a:ext cx="2057400" cy="365125"/>
          </a:xfrm>
        </p:spPr>
        <p:txBody>
          <a:bodyPr/>
          <a:lstStyle/>
          <a:p>
            <a:fld id="{00000000-1234-1234-1234-123412341234}" type="slidenum">
              <a:rPr lang="en-US" smtClean="0"/>
              <a:pPr/>
              <a:t>3</a:t>
            </a:fld>
            <a:endParaRPr lang="en-US" dirty="0"/>
          </a:p>
        </p:txBody>
      </p:sp>
      <p:sp>
        <p:nvSpPr>
          <p:cNvPr id="8" name="TextBox 7"/>
          <p:cNvSpPr txBox="1"/>
          <p:nvPr/>
        </p:nvSpPr>
        <p:spPr>
          <a:xfrm>
            <a:off x="538481" y="2165122"/>
            <a:ext cx="8128000" cy="3785652"/>
          </a:xfrm>
          <a:prstGeom prst="rect">
            <a:avLst/>
          </a:prstGeom>
          <a:noFill/>
        </p:spPr>
        <p:txBody>
          <a:bodyPr wrap="square" rtlCol="0">
            <a:spAutoFit/>
          </a:bodyPr>
          <a:lstStyle/>
          <a:p>
            <a:pPr marL="285750" indent="-285750">
              <a:buFont typeface="Arial" pitchFamily="34" charset="0"/>
              <a:buChar char="•"/>
            </a:pPr>
            <a:r>
              <a:rPr lang="en-US" sz="2000" dirty="0">
                <a:solidFill>
                  <a:schemeClr val="accent6">
                    <a:lumMod val="50000"/>
                  </a:schemeClr>
                </a:solidFill>
                <a:latin typeface="Garamond" panose="02020404030301010803" pitchFamily="18" charset="0"/>
              </a:rPr>
              <a:t>SSEP has been designed to :</a:t>
            </a:r>
          </a:p>
          <a:p>
            <a:pPr marL="914400" lvl="2" indent="-514350">
              <a:buFont typeface="+mj-lt"/>
              <a:buAutoNum type="romanUcPeriod"/>
            </a:pPr>
            <a:r>
              <a:rPr lang="en-US" sz="2000" dirty="0">
                <a:solidFill>
                  <a:schemeClr val="accent6">
                    <a:lumMod val="50000"/>
                  </a:schemeClr>
                </a:solidFill>
                <a:latin typeface="Garamond" panose="02020404030301010803" pitchFamily="18" charset="0"/>
              </a:rPr>
              <a:t>Scale up solar power in the province </a:t>
            </a:r>
          </a:p>
          <a:p>
            <a:pPr marL="914400" lvl="2" indent="-514350">
              <a:buFont typeface="+mj-lt"/>
              <a:buAutoNum type="romanUcPeriod"/>
            </a:pPr>
            <a:r>
              <a:rPr lang="en-US" sz="2000" dirty="0">
                <a:solidFill>
                  <a:schemeClr val="accent6">
                    <a:lumMod val="50000"/>
                  </a:schemeClr>
                </a:solidFill>
                <a:latin typeface="Garamond" panose="02020404030301010803" pitchFamily="18" charset="0"/>
              </a:rPr>
              <a:t>Increase the access to electricity.</a:t>
            </a:r>
          </a:p>
          <a:p>
            <a:pPr marL="914400" lvl="2" indent="-514350">
              <a:buFont typeface="+mj-lt"/>
              <a:buAutoNum type="romanUcPeriod"/>
            </a:pPr>
            <a:r>
              <a:rPr lang="en-US" sz="2000" dirty="0">
                <a:solidFill>
                  <a:schemeClr val="accent6">
                    <a:lumMod val="50000"/>
                  </a:schemeClr>
                </a:solidFill>
                <a:latin typeface="Garamond" panose="02020404030301010803" pitchFamily="18" charset="0"/>
              </a:rPr>
              <a:t>Establish the low cost of Solar PV Power Plant</a:t>
            </a:r>
          </a:p>
          <a:p>
            <a:pPr marL="285750" indent="-285750">
              <a:buFont typeface="Arial" pitchFamily="34" charset="0"/>
              <a:buChar char="•"/>
            </a:pPr>
            <a:endParaRPr lang="en-US" sz="2000" dirty="0">
              <a:solidFill>
                <a:schemeClr val="accent6">
                  <a:lumMod val="50000"/>
                </a:schemeClr>
              </a:solidFill>
              <a:latin typeface="Garamond" panose="02020404030301010803" pitchFamily="18" charset="0"/>
            </a:endParaRPr>
          </a:p>
          <a:p>
            <a:pPr marL="285750" indent="-285750">
              <a:buFont typeface="Arial" pitchFamily="34" charset="0"/>
              <a:buChar char="•"/>
            </a:pPr>
            <a:r>
              <a:rPr lang="en-US" sz="2000" dirty="0">
                <a:solidFill>
                  <a:schemeClr val="accent6">
                    <a:lumMod val="50000"/>
                  </a:schemeClr>
                </a:solidFill>
                <a:latin typeface="Garamond" panose="02020404030301010803" pitchFamily="18" charset="0"/>
              </a:rPr>
              <a:t>Demonstrate solar PV on-Grid/Grid Tied project that can be integrated into the grid. </a:t>
            </a:r>
          </a:p>
          <a:p>
            <a:pPr marL="285750" indent="-285750">
              <a:buFont typeface="Arial" pitchFamily="34" charset="0"/>
              <a:buChar char="•"/>
            </a:pPr>
            <a:r>
              <a:rPr lang="en-US" sz="2000" dirty="0">
                <a:solidFill>
                  <a:schemeClr val="accent6">
                    <a:lumMod val="50000"/>
                  </a:schemeClr>
                </a:solidFill>
                <a:latin typeface="Garamond" panose="02020404030301010803" pitchFamily="18" charset="0"/>
              </a:rPr>
              <a:t>Following are four major components of the project:</a:t>
            </a:r>
          </a:p>
          <a:p>
            <a:pPr marL="742950" lvl="1" indent="-285750">
              <a:buFont typeface="Arial" pitchFamily="34" charset="0"/>
              <a:buChar char="•"/>
            </a:pPr>
            <a:r>
              <a:rPr lang="en-US" sz="2000" b="1" i="1" dirty="0">
                <a:solidFill>
                  <a:schemeClr val="accent6">
                    <a:lumMod val="50000"/>
                  </a:schemeClr>
                </a:solidFill>
                <a:latin typeface="Garamond" panose="02020404030301010803" pitchFamily="18" charset="0"/>
              </a:rPr>
              <a:t>Component – 1 – Utility Scale Solar (USD </a:t>
            </a:r>
            <a:r>
              <a:rPr lang="en-US" sz="2000" b="1" i="1" dirty="0" smtClean="0">
                <a:solidFill>
                  <a:schemeClr val="accent6">
                    <a:lumMod val="50000"/>
                  </a:schemeClr>
                </a:solidFill>
                <a:latin typeface="Garamond" panose="02020404030301010803" pitchFamily="18" charset="0"/>
              </a:rPr>
              <a:t>15</a:t>
            </a:r>
            <a:r>
              <a:rPr lang="en-US" sz="2000" b="1" i="1" dirty="0" smtClean="0">
                <a:solidFill>
                  <a:schemeClr val="accent6">
                    <a:lumMod val="50000"/>
                  </a:schemeClr>
                </a:solidFill>
                <a:latin typeface="Garamond" panose="02020404030301010803" pitchFamily="18" charset="0"/>
              </a:rPr>
              <a:t>Million</a:t>
            </a:r>
            <a:r>
              <a:rPr lang="en-US" sz="2000" b="1" i="1" dirty="0">
                <a:solidFill>
                  <a:schemeClr val="accent6">
                    <a:lumMod val="50000"/>
                  </a:schemeClr>
                </a:solidFill>
                <a:latin typeface="Garamond" panose="02020404030301010803" pitchFamily="18" charset="0"/>
              </a:rPr>
              <a:t>)</a:t>
            </a:r>
          </a:p>
          <a:p>
            <a:pPr marL="742950" lvl="1" indent="-285750">
              <a:buFont typeface="Arial" pitchFamily="34" charset="0"/>
              <a:buChar char="•"/>
            </a:pPr>
            <a:r>
              <a:rPr lang="en-US" sz="2000" b="1" i="1" dirty="0">
                <a:solidFill>
                  <a:schemeClr val="accent6">
                    <a:lumMod val="50000"/>
                  </a:schemeClr>
                </a:solidFill>
                <a:latin typeface="Garamond" panose="02020404030301010803" pitchFamily="18" charset="0"/>
              </a:rPr>
              <a:t>Component – 2 – Distributed Solar (USD </a:t>
            </a:r>
            <a:r>
              <a:rPr lang="en-US" sz="2000" b="1" i="1" dirty="0" smtClean="0">
                <a:solidFill>
                  <a:schemeClr val="accent6">
                    <a:lumMod val="50000"/>
                  </a:schemeClr>
                </a:solidFill>
                <a:latin typeface="Garamond" panose="02020404030301010803" pitchFamily="18" charset="0"/>
              </a:rPr>
              <a:t>50 </a:t>
            </a:r>
            <a:r>
              <a:rPr lang="en-US" sz="2000" b="1" i="1" dirty="0" smtClean="0">
                <a:solidFill>
                  <a:schemeClr val="accent6">
                    <a:lumMod val="50000"/>
                  </a:schemeClr>
                </a:solidFill>
                <a:latin typeface="Garamond" panose="02020404030301010803" pitchFamily="18" charset="0"/>
              </a:rPr>
              <a:t>Million</a:t>
            </a:r>
            <a:r>
              <a:rPr lang="en-US" sz="2000" b="1" i="1" dirty="0">
                <a:solidFill>
                  <a:schemeClr val="accent6">
                    <a:lumMod val="50000"/>
                  </a:schemeClr>
                </a:solidFill>
                <a:latin typeface="Garamond" panose="02020404030301010803" pitchFamily="18" charset="0"/>
              </a:rPr>
              <a:t>):</a:t>
            </a:r>
            <a:r>
              <a:rPr lang="en-US" sz="2000" dirty="0">
                <a:solidFill>
                  <a:schemeClr val="accent6">
                    <a:lumMod val="50000"/>
                  </a:schemeClr>
                </a:solidFill>
                <a:latin typeface="Garamond" panose="02020404030301010803" pitchFamily="18" charset="0"/>
              </a:rPr>
              <a:t> </a:t>
            </a:r>
          </a:p>
          <a:p>
            <a:pPr marL="742950" lvl="1" indent="-285750">
              <a:buFont typeface="Arial" pitchFamily="34" charset="0"/>
              <a:buChar char="•"/>
            </a:pPr>
            <a:r>
              <a:rPr lang="en-US" sz="2000" b="1" i="1" dirty="0">
                <a:solidFill>
                  <a:schemeClr val="accent6">
                    <a:lumMod val="50000"/>
                  </a:schemeClr>
                </a:solidFill>
                <a:latin typeface="Garamond" panose="02020404030301010803" pitchFamily="18" charset="0"/>
              </a:rPr>
              <a:t>Component – 3 – Solar Home Systems (USD </a:t>
            </a:r>
            <a:r>
              <a:rPr lang="en-US" sz="2000" b="1" i="1" dirty="0" smtClean="0">
                <a:solidFill>
                  <a:schemeClr val="accent6">
                    <a:lumMod val="50000"/>
                  </a:schemeClr>
                </a:solidFill>
                <a:latin typeface="Garamond" panose="02020404030301010803" pitchFamily="18" charset="0"/>
              </a:rPr>
              <a:t>33 </a:t>
            </a:r>
            <a:r>
              <a:rPr lang="en-US" sz="2000" b="1" i="1" dirty="0">
                <a:solidFill>
                  <a:schemeClr val="accent6">
                    <a:lumMod val="50000"/>
                  </a:schemeClr>
                </a:solidFill>
                <a:latin typeface="Garamond" panose="02020404030301010803" pitchFamily="18" charset="0"/>
              </a:rPr>
              <a:t>Million)</a:t>
            </a:r>
          </a:p>
          <a:p>
            <a:pPr marL="742950" lvl="1" indent="-285750">
              <a:buFont typeface="Arial" pitchFamily="34" charset="0"/>
              <a:buChar char="•"/>
            </a:pPr>
            <a:r>
              <a:rPr lang="en-US" sz="2000" b="1" i="1" dirty="0">
                <a:solidFill>
                  <a:schemeClr val="accent6">
                    <a:lumMod val="50000"/>
                  </a:schemeClr>
                </a:solidFill>
                <a:latin typeface="Garamond" panose="02020404030301010803" pitchFamily="18" charset="0"/>
              </a:rPr>
              <a:t>Component – 4 –Capacity Building (USD </a:t>
            </a:r>
            <a:r>
              <a:rPr lang="en-US" sz="2000" b="1" i="1" dirty="0" smtClean="0">
                <a:solidFill>
                  <a:schemeClr val="accent6">
                    <a:lumMod val="50000"/>
                  </a:schemeClr>
                </a:solidFill>
                <a:latin typeface="Garamond" panose="02020404030301010803" pitchFamily="18" charset="0"/>
              </a:rPr>
              <a:t>2 </a:t>
            </a:r>
            <a:r>
              <a:rPr lang="en-US" sz="2000" b="1" i="1" dirty="0">
                <a:solidFill>
                  <a:schemeClr val="accent6">
                    <a:lumMod val="50000"/>
                  </a:schemeClr>
                </a:solidFill>
                <a:latin typeface="Garamond" panose="02020404030301010803" pitchFamily="18" charset="0"/>
              </a:rPr>
              <a:t>Million)</a:t>
            </a:r>
            <a:endParaRPr lang="en-US" sz="2000" dirty="0">
              <a:solidFill>
                <a:schemeClr val="accent6">
                  <a:lumMod val="50000"/>
                </a:schemeClr>
              </a:solidFill>
              <a:latin typeface="Garamond" panose="02020404030301010803" pitchFamily="18" charset="0"/>
            </a:endParaRPr>
          </a:p>
        </p:txBody>
      </p:sp>
      <p:sp>
        <p:nvSpPr>
          <p:cNvPr id="9" name="Shape 109">
            <a:extLst>
              <a:ext uri="{FF2B5EF4-FFF2-40B4-BE49-F238E27FC236}">
                <a16:creationId xmlns:a16="http://schemas.microsoft.com/office/drawing/2014/main" id="{467CD6B6-BC99-4078-B8CD-350C53E9874C}"/>
              </a:ext>
            </a:extLst>
          </p:cNvPr>
          <p:cNvSpPr txBox="1">
            <a:spLocks/>
          </p:cNvSpPr>
          <p:nvPr/>
        </p:nvSpPr>
        <p:spPr>
          <a:xfrm>
            <a:off x="661187" y="1254790"/>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pPr>
            <a:r>
              <a:rPr lang="en-US" sz="4000" b="1" i="1" u="sng" dirty="0">
                <a:solidFill>
                  <a:schemeClr val="accent6">
                    <a:lumMod val="50000"/>
                  </a:schemeClr>
                </a:solidFill>
                <a:latin typeface="Elephant" pitchFamily="18" charset="0"/>
              </a:rPr>
              <a:t>Scope of the Project</a:t>
            </a:r>
          </a:p>
        </p:txBody>
      </p:sp>
    </p:spTree>
    <p:extLst>
      <p:ext uri="{BB962C8B-B14F-4D97-AF65-F5344CB8AC3E}">
        <p14:creationId xmlns:p14="http://schemas.microsoft.com/office/powerpoint/2010/main" val="157503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500"/>
                                        <p:tgtEl>
                                          <p:spTgt spid="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500"/>
                                        <p:tgtEl>
                                          <p:spTgt spid="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500"/>
                                        <p:tgtEl>
                                          <p:spTgt spid="8">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fade">
                                      <p:cBhvr>
                                        <p:cTn id="40" dur="500"/>
                                        <p:tgtEl>
                                          <p:spTgt spid="8">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Effect transition="in" filter="fade">
                                      <p:cBhvr>
                                        <p:cTn id="43" dur="500"/>
                                        <p:tgtEl>
                                          <p:spTgt spid="8">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xEl>
                                              <p:pRg st="10" end="10"/>
                                            </p:txEl>
                                          </p:spTgt>
                                        </p:tgtEl>
                                        <p:attrNameLst>
                                          <p:attrName>style.visibility</p:attrName>
                                        </p:attrNameLst>
                                      </p:cBhvr>
                                      <p:to>
                                        <p:strVal val="visible"/>
                                      </p:to>
                                    </p:set>
                                    <p:animEffect transition="in" filter="fade">
                                      <p:cBhvr>
                                        <p:cTn id="46"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98FAA70-4721-426F-B251-0EE082AEFCCB}"/>
              </a:ext>
            </a:extLst>
          </p:cNvPr>
          <p:cNvGraphicFramePr>
            <a:graphicFrameLocks noChangeAspect="1"/>
          </p:cNvGraphicFramePr>
          <p:nvPr>
            <p:custDataLst>
              <p:tags r:id="rId2"/>
            </p:custDataLst>
            <p:extLst>
              <p:ext uri="{D42A27DB-BD31-4B8C-83A1-F6EECF244321}">
                <p14:modId xmlns:p14="http://schemas.microsoft.com/office/powerpoint/2010/main" val="1354198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6" name="think-cell Slide" r:id="rId5" imgW="473" imgH="476" progId="TCLayout.ActiveDocument.1">
                  <p:embed/>
                </p:oleObj>
              </mc:Choice>
              <mc:Fallback>
                <p:oleObj name="think-cell Slid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D534D83-53C1-4CAC-92CB-AF36B8EE90B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b="1" dirty="0">
              <a:latin typeface="Calibri" panose="020F0502020204030204" pitchFamily="34" charset="0"/>
              <a:cs typeface="Calibri" panose="020F0502020204030204" pitchFamily="34" charset="0"/>
              <a:sym typeface="Calibri" panose="020F0502020204030204" pitchFamily="34" charset="0"/>
            </a:endParaRPr>
          </a:p>
        </p:txBody>
      </p:sp>
      <p:sp>
        <p:nvSpPr>
          <p:cNvPr id="5" name="Slide Number Placeholder 4"/>
          <p:cNvSpPr>
            <a:spLocks noGrp="1"/>
          </p:cNvSpPr>
          <p:nvPr>
            <p:ph type="sldNum" idx="12"/>
          </p:nvPr>
        </p:nvSpPr>
        <p:spPr/>
        <p:txBody>
          <a:bodyPr/>
          <a:lstStyle/>
          <a:p>
            <a:fld id="{00000000-1234-1234-1234-123412341234}" type="slidenum">
              <a:rPr lang="en-US" smtClean="0"/>
              <a:pPr/>
              <a:t>30</a:t>
            </a:fld>
            <a:endParaRPr lang="en-US" dirty="0"/>
          </a:p>
        </p:txBody>
      </p:sp>
      <p:sp>
        <p:nvSpPr>
          <p:cNvPr id="7" name="Shape 96"/>
          <p:cNvSpPr txBox="1">
            <a:spLocks noGrp="1"/>
          </p:cNvSpPr>
          <p:nvPr>
            <p:ph type="body" idx="1"/>
          </p:nvPr>
        </p:nvSpPr>
        <p:spPr>
          <a:xfrm>
            <a:off x="518160" y="2153921"/>
            <a:ext cx="2460253" cy="4068650"/>
          </a:xfrm>
          <a:prstGeom prst="rect">
            <a:avLst/>
          </a:prstGeom>
          <a:noFill/>
          <a:ln>
            <a:noFill/>
          </a:ln>
        </p:spPr>
        <p:txBody>
          <a:bodyPr spcFirstLastPara="1" wrap="square" lIns="91425" tIns="45700" rIns="91425" bIns="45700" anchor="t" anchorCtr="0">
            <a:noAutofit/>
          </a:bodyPr>
          <a:lstStyle/>
          <a:p>
            <a:pPr marL="50800" indent="0">
              <a:buNone/>
            </a:pPr>
            <a:r>
              <a:rPr lang="en-US" sz="1500" b="1" dirty="0">
                <a:solidFill>
                  <a:schemeClr val="tx1"/>
                </a:solidFill>
                <a:latin typeface="Garamond" panose="02020404030301010803" pitchFamily="18" charset="0"/>
              </a:rPr>
              <a:t>1. Badin</a:t>
            </a:r>
          </a:p>
          <a:p>
            <a:pPr marL="50800" indent="0">
              <a:buNone/>
            </a:pPr>
            <a:r>
              <a:rPr lang="en-US" sz="1500" b="1" dirty="0">
                <a:solidFill>
                  <a:schemeClr val="tx1"/>
                </a:solidFill>
                <a:latin typeface="Garamond" panose="02020404030301010803" pitchFamily="18" charset="0"/>
              </a:rPr>
              <a:t>2. Ghotki</a:t>
            </a:r>
          </a:p>
          <a:p>
            <a:pPr marL="50800" indent="0">
              <a:buNone/>
            </a:pPr>
            <a:r>
              <a:rPr lang="en-US" sz="1500" b="1" dirty="0">
                <a:solidFill>
                  <a:schemeClr val="tx1"/>
                </a:solidFill>
                <a:latin typeface="Garamond" panose="02020404030301010803" pitchFamily="18" charset="0"/>
              </a:rPr>
              <a:t>3. Jacobabad</a:t>
            </a:r>
          </a:p>
          <a:p>
            <a:pPr marL="50800" indent="0">
              <a:buNone/>
            </a:pPr>
            <a:r>
              <a:rPr lang="en-US" sz="1500" b="1" dirty="0">
                <a:solidFill>
                  <a:schemeClr val="tx1"/>
                </a:solidFill>
                <a:latin typeface="Garamond" panose="02020404030301010803" pitchFamily="18" charset="0"/>
              </a:rPr>
              <a:t>4. Kashmore</a:t>
            </a:r>
          </a:p>
          <a:p>
            <a:pPr marL="50800" indent="0">
              <a:buNone/>
            </a:pPr>
            <a:r>
              <a:rPr lang="en-US" sz="1500" b="1" dirty="0">
                <a:solidFill>
                  <a:schemeClr val="tx1"/>
                </a:solidFill>
                <a:latin typeface="Garamond" panose="02020404030301010803" pitchFamily="18" charset="0"/>
              </a:rPr>
              <a:t>5. Khairpur</a:t>
            </a:r>
          </a:p>
          <a:p>
            <a:pPr marL="50800" indent="0">
              <a:buNone/>
            </a:pPr>
            <a:r>
              <a:rPr lang="en-US" sz="1500" b="1" dirty="0">
                <a:solidFill>
                  <a:schemeClr val="tx1"/>
                </a:solidFill>
                <a:latin typeface="Garamond" panose="02020404030301010803" pitchFamily="18" charset="0"/>
              </a:rPr>
              <a:t>6. Qambar Shahdadkot </a:t>
            </a:r>
          </a:p>
          <a:p>
            <a:pPr marL="50800" indent="0">
              <a:buNone/>
            </a:pPr>
            <a:r>
              <a:rPr lang="en-US" sz="1500" b="1" dirty="0">
                <a:solidFill>
                  <a:schemeClr val="tx1"/>
                </a:solidFill>
                <a:latin typeface="Garamond" panose="02020404030301010803" pitchFamily="18" charset="0"/>
              </a:rPr>
              <a:t>7. </a:t>
            </a:r>
            <a:r>
              <a:rPr lang="en-US" sz="1500" b="1" dirty="0" err="1">
                <a:solidFill>
                  <a:schemeClr val="tx1"/>
                </a:solidFill>
                <a:latin typeface="Garamond" panose="02020404030301010803" pitchFamily="18" charset="0"/>
              </a:rPr>
              <a:t>Sanghar</a:t>
            </a:r>
            <a:endParaRPr lang="en-US" sz="1500" b="1" dirty="0">
              <a:solidFill>
                <a:schemeClr val="tx1"/>
              </a:solidFill>
              <a:latin typeface="Garamond" panose="02020404030301010803" pitchFamily="18" charset="0"/>
            </a:endParaRPr>
          </a:p>
          <a:p>
            <a:pPr marL="50800" indent="0">
              <a:buNone/>
            </a:pPr>
            <a:r>
              <a:rPr lang="en-US" sz="1500" b="1" dirty="0">
                <a:solidFill>
                  <a:schemeClr val="tx1"/>
                </a:solidFill>
                <a:latin typeface="Garamond" panose="02020404030301010803" pitchFamily="18" charset="0"/>
              </a:rPr>
              <a:t>8. Tharparkar</a:t>
            </a:r>
          </a:p>
          <a:p>
            <a:pPr marL="50800" indent="0">
              <a:buNone/>
            </a:pPr>
            <a:r>
              <a:rPr lang="en-US" sz="1500" b="1" dirty="0">
                <a:solidFill>
                  <a:schemeClr val="tx1"/>
                </a:solidFill>
                <a:latin typeface="Garamond" panose="02020404030301010803" pitchFamily="18" charset="0"/>
              </a:rPr>
              <a:t>9. </a:t>
            </a:r>
            <a:r>
              <a:rPr lang="en-US" sz="1500" b="1" dirty="0" err="1" smtClean="0">
                <a:solidFill>
                  <a:schemeClr val="tx1"/>
                </a:solidFill>
                <a:latin typeface="Garamond" panose="02020404030301010803" pitchFamily="18" charset="0"/>
              </a:rPr>
              <a:t>Sujjawal</a:t>
            </a:r>
            <a:endParaRPr lang="en-US" sz="1500" b="1" dirty="0">
              <a:solidFill>
                <a:schemeClr val="tx1"/>
              </a:solidFill>
              <a:latin typeface="Garamond" panose="02020404030301010803" pitchFamily="18" charset="0"/>
            </a:endParaRPr>
          </a:p>
          <a:p>
            <a:pPr marL="50800" indent="0">
              <a:buNone/>
            </a:pPr>
            <a:r>
              <a:rPr lang="en-US" sz="1500" b="1" dirty="0">
                <a:solidFill>
                  <a:schemeClr val="tx1"/>
                </a:solidFill>
                <a:latin typeface="Garamond" panose="02020404030301010803" pitchFamily="18" charset="0"/>
              </a:rPr>
              <a:t>10. </a:t>
            </a:r>
            <a:r>
              <a:rPr lang="en-US" sz="1500" b="1" dirty="0" err="1" smtClean="0">
                <a:solidFill>
                  <a:schemeClr val="tx1"/>
                </a:solidFill>
                <a:latin typeface="Garamond" panose="02020404030301010803" pitchFamily="18" charset="0"/>
              </a:rPr>
              <a:t>Umerkot</a:t>
            </a:r>
            <a:endParaRPr lang="en-US" sz="1500" b="1" dirty="0" smtClean="0">
              <a:solidFill>
                <a:schemeClr val="tx1"/>
              </a:solidFill>
              <a:latin typeface="Garamond" panose="02020404030301010803" pitchFamily="18" charset="0"/>
            </a:endParaRPr>
          </a:p>
          <a:p>
            <a:pPr marL="50800" indent="0">
              <a:buNone/>
            </a:pPr>
            <a:r>
              <a:rPr lang="en-US" sz="1500" b="1" dirty="0" smtClean="0">
                <a:solidFill>
                  <a:schemeClr val="tx1"/>
                </a:solidFill>
                <a:latin typeface="Garamond" panose="02020404030301010803" pitchFamily="18" charset="0"/>
              </a:rPr>
              <a:t>Now entire Sindh Province </a:t>
            </a:r>
          </a:p>
          <a:p>
            <a:pPr marL="50800" indent="0">
              <a:buNone/>
            </a:pPr>
            <a:r>
              <a:rPr lang="en-US" sz="1500" b="1" dirty="0" smtClean="0">
                <a:solidFill>
                  <a:schemeClr val="tx1"/>
                </a:solidFill>
                <a:latin typeface="Garamond" panose="02020404030301010803" pitchFamily="18" charset="0"/>
              </a:rPr>
              <a:t>All Districts</a:t>
            </a:r>
            <a:endParaRPr lang="en-US" sz="1500" b="1" dirty="0">
              <a:solidFill>
                <a:schemeClr val="tx1"/>
              </a:solidFill>
              <a:latin typeface="Garamond" panose="02020404030301010803" pitchFamily="18" charset="0"/>
            </a:endParaRPr>
          </a:p>
        </p:txBody>
      </p:sp>
      <p:pic>
        <p:nvPicPr>
          <p:cNvPr id="8" name="Picture 7">
            <a:extLst>
              <a:ext uri="{FF2B5EF4-FFF2-40B4-BE49-F238E27FC236}">
                <a16:creationId xmlns:a16="http://schemas.microsoft.com/office/drawing/2014/main" id="{006B136D-7631-4795-8DC6-F4EA456C416E}"/>
              </a:ext>
            </a:extLst>
          </p:cNvPr>
          <p:cNvPicPr>
            <a:picLocks noChangeAspect="1"/>
          </p:cNvPicPr>
          <p:nvPr/>
        </p:nvPicPr>
        <p:blipFill>
          <a:blip r:embed="rId7"/>
          <a:stretch>
            <a:fillRect/>
          </a:stretch>
        </p:blipFill>
        <p:spPr>
          <a:xfrm>
            <a:off x="2978413" y="2301395"/>
            <a:ext cx="5738866" cy="3921175"/>
          </a:xfrm>
          <a:prstGeom prst="rect">
            <a:avLst/>
          </a:prstGeom>
        </p:spPr>
      </p:pic>
      <p:sp>
        <p:nvSpPr>
          <p:cNvPr id="9" name="Rectangle 8"/>
          <p:cNvSpPr/>
          <p:nvPr/>
        </p:nvSpPr>
        <p:spPr>
          <a:xfrm>
            <a:off x="635184" y="1590331"/>
            <a:ext cx="7668690" cy="646331"/>
          </a:xfrm>
          <a:prstGeom prst="rect">
            <a:avLst/>
          </a:prstGeom>
        </p:spPr>
        <p:txBody>
          <a:bodyPr wrap="square">
            <a:spAutoFit/>
          </a:bodyPr>
          <a:lstStyle/>
          <a:p>
            <a:pPr marL="50800" algn="ctr"/>
            <a:r>
              <a:rPr lang="en-US" sz="1800" b="1" dirty="0">
                <a:solidFill>
                  <a:schemeClr val="tx1"/>
                </a:solidFill>
              </a:rPr>
              <a:t>Scaling up the market for solar home systems to provide electricity access to at least 200,000 households in Sindh.</a:t>
            </a:r>
          </a:p>
        </p:txBody>
      </p:sp>
      <p:sp>
        <p:nvSpPr>
          <p:cNvPr id="10" name="Shape 109">
            <a:extLst>
              <a:ext uri="{FF2B5EF4-FFF2-40B4-BE49-F238E27FC236}">
                <a16:creationId xmlns:a16="http://schemas.microsoft.com/office/drawing/2014/main" id="{E7E73FBA-8240-4AE7-9DE2-405A1D7170F5}"/>
              </a:ext>
            </a:extLst>
          </p:cNvPr>
          <p:cNvSpPr txBox="1">
            <a:spLocks/>
          </p:cNvSpPr>
          <p:nvPr/>
        </p:nvSpPr>
        <p:spPr>
          <a:xfrm>
            <a:off x="681507" y="960150"/>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pPr>
            <a:endParaRPr lang="en-US" sz="3600" b="1" i="1" u="sng" dirty="0">
              <a:solidFill>
                <a:schemeClr val="accent6">
                  <a:lumMod val="50000"/>
                </a:schemeClr>
              </a:solidFill>
              <a:latin typeface="Garamond" panose="02020404030301010803" pitchFamily="18" charset="0"/>
            </a:endParaRPr>
          </a:p>
          <a:p>
            <a:pPr algn="ctr">
              <a:buSzPts val="6000"/>
            </a:pPr>
            <a:r>
              <a:rPr lang="en-US" sz="3600" b="1" i="1" u="sng" dirty="0">
                <a:solidFill>
                  <a:schemeClr val="accent6">
                    <a:lumMod val="50000"/>
                  </a:schemeClr>
                </a:solidFill>
                <a:latin typeface="Garamond" panose="02020404030301010803" pitchFamily="18" charset="0"/>
              </a:rPr>
              <a:t>Component – III (Districts in Sindh)</a:t>
            </a:r>
          </a:p>
        </p:txBody>
      </p:sp>
    </p:spTree>
    <p:extLst>
      <p:ext uri="{BB962C8B-B14F-4D97-AF65-F5344CB8AC3E}">
        <p14:creationId xmlns:p14="http://schemas.microsoft.com/office/powerpoint/2010/main" val="286927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wipe(down)">
                                      <p:cBhvr>
                                        <p:cTn id="50" dur="500"/>
                                        <p:tgtEl>
                                          <p:spTgt spid="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Effect transition="in" filter="wipe(down)">
                                      <p:cBhvr>
                                        <p:cTn id="55" dur="500"/>
                                        <p:tgtEl>
                                          <p:spTgt spid="7">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7">
                                            <p:txEl>
                                              <p:pRg st="8" end="8"/>
                                            </p:txEl>
                                          </p:spTgt>
                                        </p:tgtEl>
                                        <p:attrNameLst>
                                          <p:attrName>style.visibility</p:attrName>
                                        </p:attrNameLst>
                                      </p:cBhvr>
                                      <p:to>
                                        <p:strVal val="visible"/>
                                      </p:to>
                                    </p:set>
                                    <p:animEffect transition="in" filter="wipe(down)">
                                      <p:cBhvr>
                                        <p:cTn id="60" dur="500"/>
                                        <p:tgtEl>
                                          <p:spTgt spid="7">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7">
                                            <p:txEl>
                                              <p:pRg st="9" end="9"/>
                                            </p:txEl>
                                          </p:spTgt>
                                        </p:tgtEl>
                                        <p:attrNameLst>
                                          <p:attrName>style.visibility</p:attrName>
                                        </p:attrNameLst>
                                      </p:cBhvr>
                                      <p:to>
                                        <p:strVal val="visible"/>
                                      </p:to>
                                    </p:set>
                                    <p:animEffect transition="in" filter="wipe(down)">
                                      <p:cBhvr>
                                        <p:cTn id="65" dur="500"/>
                                        <p:tgtEl>
                                          <p:spTgt spid="7">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7">
                                            <p:txEl>
                                              <p:pRg st="10" end="10"/>
                                            </p:txEl>
                                          </p:spTgt>
                                        </p:tgtEl>
                                        <p:attrNameLst>
                                          <p:attrName>style.visibility</p:attrName>
                                        </p:attrNameLst>
                                      </p:cBhvr>
                                      <p:to>
                                        <p:strVal val="visible"/>
                                      </p:to>
                                    </p:set>
                                    <p:animEffect transition="in" filter="wipe(down)">
                                      <p:cBhvr>
                                        <p:cTn id="70" dur="500"/>
                                        <p:tgtEl>
                                          <p:spTgt spid="7">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7">
                                            <p:txEl>
                                              <p:pRg st="11" end="11"/>
                                            </p:txEl>
                                          </p:spTgt>
                                        </p:tgtEl>
                                        <p:attrNameLst>
                                          <p:attrName>style.visibility</p:attrName>
                                        </p:attrNameLst>
                                      </p:cBhvr>
                                      <p:to>
                                        <p:strVal val="visible"/>
                                      </p:to>
                                    </p:set>
                                    <p:animEffect transition="in" filter="wipe(down)">
                                      <p:cBhvr>
                                        <p:cTn id="75"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6" name="Shape 96"/>
          <p:cNvSpPr txBox="1">
            <a:spLocks noGrp="1"/>
          </p:cNvSpPr>
          <p:nvPr>
            <p:ph type="body" idx="1"/>
          </p:nvPr>
        </p:nvSpPr>
        <p:spPr>
          <a:xfrm>
            <a:off x="477520" y="1781040"/>
            <a:ext cx="8188959" cy="4457199"/>
          </a:xfrm>
          <a:prstGeom prst="rect">
            <a:avLst/>
          </a:prstGeom>
          <a:noFill/>
          <a:ln>
            <a:noFill/>
          </a:ln>
        </p:spPr>
        <p:txBody>
          <a:bodyPr spcFirstLastPara="1" wrap="square" lIns="68569" tIns="34275" rIns="68569" bIns="34275" anchor="t" anchorCtr="0">
            <a:noAutofit/>
          </a:bodyPr>
          <a:lstStyle/>
          <a:p>
            <a:pPr algn="just">
              <a:buSzPct val="100000"/>
            </a:pPr>
            <a:r>
              <a:rPr lang="en-US" sz="2000" dirty="0">
                <a:latin typeface="Times New Roman" panose="02020603050405020304" pitchFamily="18" charset="0"/>
                <a:cs typeface="Times New Roman" panose="02020603050405020304" pitchFamily="18" charset="0"/>
              </a:rPr>
              <a:t>SHS suppliers: Private firms with verified credentials apply to participate, and responsible for making sales of SHSs in target districts.</a:t>
            </a:r>
          </a:p>
          <a:p>
            <a:pPr algn="just">
              <a:buSzPct val="100000"/>
            </a:pPr>
            <a:r>
              <a:rPr lang="en-US" sz="2000" dirty="0">
                <a:latin typeface="Times New Roman" panose="02020603050405020304" pitchFamily="18" charset="0"/>
                <a:cs typeface="Times New Roman" panose="02020603050405020304" pitchFamily="18" charset="0"/>
              </a:rPr>
              <a:t>Partial grant to households: A grant of around 40% of SHS cost will be provided to each household that purchases a SHS installed in the target districts, upon verified installation.</a:t>
            </a:r>
          </a:p>
          <a:p>
            <a:pPr algn="just">
              <a:buSzPct val="100000"/>
            </a:pPr>
            <a:r>
              <a:rPr lang="en-US" sz="2000" dirty="0">
                <a:latin typeface="Times New Roman" panose="02020603050405020304" pitchFamily="18" charset="0"/>
                <a:cs typeface="Times New Roman" panose="02020603050405020304" pitchFamily="18" charset="0"/>
              </a:rPr>
              <a:t>Consumer awareness campaign: A firm will be hired to undertake marketing activities directed at the consumer, to build awareness and facilitate the purchase of SHS by consumers. </a:t>
            </a:r>
            <a:r>
              <a:rPr lang="en-US" sz="2000" dirty="0">
                <a:solidFill>
                  <a:schemeClr val="tx1"/>
                </a:solidFill>
                <a:latin typeface="Times New Roman" panose="02020603050405020304" pitchFamily="18" charset="0"/>
                <a:cs typeface="Times New Roman" panose="02020603050405020304" pitchFamily="18" charset="0"/>
              </a:rPr>
              <a:t>This will complement the marketing activities of private SHS suppliers.</a:t>
            </a:r>
          </a:p>
          <a:p>
            <a:pPr algn="just">
              <a:buSzPct val="100000"/>
            </a:pPr>
            <a:r>
              <a:rPr lang="en-US" sz="2000" dirty="0">
                <a:latin typeface="Times New Roman" panose="02020603050405020304" pitchFamily="18" charset="0"/>
                <a:cs typeface="Times New Roman" panose="02020603050405020304" pitchFamily="18" charset="0"/>
              </a:rPr>
              <a:t>Installation verification and quality control (IVQC): A separate firm will be hired to implement a robust IVQC program covering product testing, installation verification, household complaints hotline, supplier compliance, and results monitoring.</a:t>
            </a:r>
          </a:p>
        </p:txBody>
      </p:sp>
      <p:sp>
        <p:nvSpPr>
          <p:cNvPr id="17" name="Shape 109">
            <a:extLst>
              <a:ext uri="{FF2B5EF4-FFF2-40B4-BE49-F238E27FC236}">
                <a16:creationId xmlns:a16="http://schemas.microsoft.com/office/drawing/2014/main" id="{03D46B37-C1E2-450F-9C73-4C25A8D96172}"/>
              </a:ext>
            </a:extLst>
          </p:cNvPr>
          <p:cNvSpPr txBox="1">
            <a:spLocks/>
          </p:cNvSpPr>
          <p:nvPr/>
        </p:nvSpPr>
        <p:spPr>
          <a:xfrm>
            <a:off x="745435" y="1155011"/>
            <a:ext cx="7663070" cy="477221"/>
          </a:xfrm>
          <a:prstGeom prst="rect">
            <a:avLst/>
          </a:prstGeom>
          <a:noFill/>
          <a:ln>
            <a:noFill/>
          </a:ln>
        </p:spPr>
        <p:txBody>
          <a:bodyPr spcFirstLastPara="1" wrap="square" lIns="68569" tIns="34275" rIns="68569" bIns="3427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pPr>
            <a:r>
              <a:rPr lang="en-US" sz="3600" b="1" i="1" u="sng" dirty="0">
                <a:solidFill>
                  <a:schemeClr val="accent6">
                    <a:lumMod val="75000"/>
                  </a:schemeClr>
                </a:solidFill>
                <a:latin typeface="Times New Roman" panose="02020603050405020304" pitchFamily="18" charset="0"/>
                <a:cs typeface="Times New Roman" panose="02020603050405020304" pitchFamily="18" charset="0"/>
              </a:rPr>
              <a:t>Key Elements of Component 3</a:t>
            </a:r>
          </a:p>
        </p:txBody>
      </p:sp>
    </p:spTree>
    <p:extLst>
      <p:ext uri="{BB962C8B-B14F-4D97-AF65-F5344CB8AC3E}">
        <p14:creationId xmlns:p14="http://schemas.microsoft.com/office/powerpoint/2010/main" val="975061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6" name="Picture 5">
            <a:extLst>
              <a:ext uri="{FF2B5EF4-FFF2-40B4-BE49-F238E27FC236}">
                <a16:creationId xmlns:a16="http://schemas.microsoft.com/office/drawing/2014/main" id="{F742ECB1-0806-46FA-BDA3-D2C4597ED95E}"/>
              </a:ext>
            </a:extLst>
          </p:cNvPr>
          <p:cNvPicPr>
            <a:picLocks noChangeAspect="1"/>
          </p:cNvPicPr>
          <p:nvPr/>
        </p:nvPicPr>
        <p:blipFill>
          <a:blip r:embed="rId3"/>
          <a:stretch>
            <a:fillRect/>
          </a:stretch>
        </p:blipFill>
        <p:spPr>
          <a:xfrm>
            <a:off x="497839" y="1778000"/>
            <a:ext cx="8188961" cy="4429760"/>
          </a:xfrm>
          <a:prstGeom prst="rect">
            <a:avLst/>
          </a:prstGeom>
        </p:spPr>
      </p:pic>
      <p:sp>
        <p:nvSpPr>
          <p:cNvPr id="3" name="Shape 109">
            <a:extLst>
              <a:ext uri="{FF2B5EF4-FFF2-40B4-BE49-F238E27FC236}">
                <a16:creationId xmlns:a16="http://schemas.microsoft.com/office/drawing/2014/main" id="{03D46B37-C1E2-450F-9C73-4C25A8D96172}"/>
              </a:ext>
            </a:extLst>
          </p:cNvPr>
          <p:cNvSpPr txBox="1">
            <a:spLocks/>
          </p:cNvSpPr>
          <p:nvPr/>
        </p:nvSpPr>
        <p:spPr>
          <a:xfrm>
            <a:off x="497839" y="1016001"/>
            <a:ext cx="8188961" cy="687352"/>
          </a:xfrm>
          <a:prstGeom prst="rect">
            <a:avLst/>
          </a:prstGeom>
          <a:noFill/>
          <a:ln>
            <a:noFill/>
          </a:ln>
        </p:spPr>
        <p:txBody>
          <a:bodyPr spcFirstLastPara="1" wrap="square" lIns="68569" tIns="34275" rIns="68569" bIns="3427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pPr>
            <a:r>
              <a:rPr lang="en-US" sz="4000" b="1" i="1" u="sng" dirty="0" smtClean="0">
                <a:solidFill>
                  <a:schemeClr val="accent6">
                    <a:lumMod val="75000"/>
                  </a:schemeClr>
                </a:solidFill>
                <a:latin typeface="Times New Roman" panose="02020603050405020304" pitchFamily="18" charset="0"/>
                <a:cs typeface="Times New Roman" panose="02020603050405020304" pitchFamily="18" charset="0"/>
              </a:rPr>
              <a:t>Previous SHS Supplier Model</a:t>
            </a:r>
            <a:endParaRPr lang="en-US" sz="4000" b="1" i="1" u="sng"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546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33</a:t>
            </a:fld>
            <a:endParaRPr lang="en-US" dirty="0"/>
          </a:p>
        </p:txBody>
      </p:sp>
      <p:sp>
        <p:nvSpPr>
          <p:cNvPr id="5" name="Shape 109">
            <a:extLst>
              <a:ext uri="{FF2B5EF4-FFF2-40B4-BE49-F238E27FC236}">
                <a16:creationId xmlns:a16="http://schemas.microsoft.com/office/drawing/2014/main" id="{03D46B37-C1E2-450F-9C73-4C25A8D96172}"/>
              </a:ext>
            </a:extLst>
          </p:cNvPr>
          <p:cNvSpPr txBox="1">
            <a:spLocks noGrp="1"/>
          </p:cNvSpPr>
          <p:nvPr>
            <p:ph type="title"/>
          </p:nvPr>
        </p:nvSpPr>
        <p:spPr>
          <a:xfrm>
            <a:off x="618490" y="975360"/>
            <a:ext cx="7886700" cy="1030289"/>
          </a:xfrm>
          <a:prstGeom prst="rect">
            <a:avLst/>
          </a:prstGeom>
          <a:noFill/>
          <a:ln>
            <a:noFill/>
          </a:ln>
        </p:spPr>
        <p:txBody>
          <a:bodyPr spcFirstLastPara="1" wrap="square" lIns="68569" tIns="34275" rIns="68569" bIns="3427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pPr>
            <a:r>
              <a:rPr lang="en-US" sz="3600" b="1" i="1" u="sng" dirty="0" smtClean="0">
                <a:solidFill>
                  <a:schemeClr val="accent6">
                    <a:lumMod val="75000"/>
                  </a:schemeClr>
                </a:solidFill>
                <a:latin typeface="Times New Roman" panose="02020603050405020304" pitchFamily="18" charset="0"/>
                <a:cs typeface="Times New Roman" panose="02020603050405020304" pitchFamily="18" charset="0"/>
              </a:rPr>
              <a:t>New Implementation Strategy</a:t>
            </a:r>
            <a:br>
              <a:rPr lang="en-US" sz="3600" b="1" i="1" u="sng" dirty="0" smtClean="0">
                <a:solidFill>
                  <a:schemeClr val="accent6">
                    <a:lumMod val="75000"/>
                  </a:schemeClr>
                </a:solidFill>
                <a:latin typeface="Times New Roman" panose="02020603050405020304" pitchFamily="18" charset="0"/>
                <a:cs typeface="Times New Roman" panose="02020603050405020304" pitchFamily="18" charset="0"/>
              </a:rPr>
            </a:br>
            <a:r>
              <a:rPr lang="en-US" sz="3600" b="1" i="1" u="sng" dirty="0" smtClean="0">
                <a:solidFill>
                  <a:schemeClr val="accent6">
                    <a:lumMod val="75000"/>
                  </a:schemeClr>
                </a:solidFill>
                <a:latin typeface="Times New Roman" panose="02020603050405020304" pitchFamily="18" charset="0"/>
                <a:cs typeface="Times New Roman" panose="02020603050405020304" pitchFamily="18" charset="0"/>
              </a:rPr>
              <a:t>BULK Supply Procurement</a:t>
            </a:r>
            <a:endParaRPr lang="en-US" sz="3600" b="1" i="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6240" y="2025969"/>
            <a:ext cx="8392160" cy="4202111"/>
          </a:xfrm>
          <a:prstGeom prst="rect">
            <a:avLst/>
          </a:prstGeom>
        </p:spPr>
      </p:pic>
    </p:spTree>
    <p:extLst>
      <p:ext uri="{BB962C8B-B14F-4D97-AF65-F5344CB8AC3E}">
        <p14:creationId xmlns:p14="http://schemas.microsoft.com/office/powerpoint/2010/main" val="3161152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D9D5501-628B-435D-8D8C-82CB03DA404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4"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7D9D5501-628B-435D-8D8C-82CB03DA40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504867D-11B4-437A-A24C-06EDA654B18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b="1" dirty="0">
              <a:latin typeface="Calibri" panose="020F0502020204030204" pitchFamily="34" charset="0"/>
              <a:cs typeface="Calibri" panose="020F0502020204030204" pitchFamily="34" charset="0"/>
              <a:sym typeface="Calibri" panose="020F0502020204030204" pitchFamily="34" charset="0"/>
            </a:endParaRPr>
          </a:p>
        </p:txBody>
      </p:sp>
      <p:sp>
        <p:nvSpPr>
          <p:cNvPr id="9" name="Text Placeholder 8"/>
          <p:cNvSpPr>
            <a:spLocks noGrp="1"/>
          </p:cNvSpPr>
          <p:nvPr>
            <p:ph idx="1"/>
          </p:nvPr>
        </p:nvSpPr>
        <p:spPr>
          <a:xfrm>
            <a:off x="416561" y="1778228"/>
            <a:ext cx="8300720" cy="4348252"/>
          </a:xfrm>
        </p:spPr>
        <p:txBody>
          <a:bodyPr>
            <a:noAutofit/>
          </a:bodyPr>
          <a:lstStyle/>
          <a:p>
            <a:pPr lvl="0"/>
            <a:r>
              <a:rPr lang="aa-ET" sz="2400" b="1" dirty="0">
                <a:latin typeface="Times New Roman" panose="02020603050405020304" pitchFamily="18" charset="0"/>
                <a:cs typeface="Times New Roman" panose="02020603050405020304" pitchFamily="18" charset="0"/>
              </a:rPr>
              <a:t>Collection of SHS:</a:t>
            </a:r>
            <a:endParaRPr lang="en-US" sz="2400" dirty="0">
              <a:latin typeface="Times New Roman" panose="02020603050405020304" pitchFamily="18" charset="0"/>
              <a:cs typeface="Times New Roman" panose="02020603050405020304" pitchFamily="18" charset="0"/>
            </a:endParaRPr>
          </a:p>
          <a:p>
            <a:pPr lvl="1"/>
            <a:r>
              <a:rPr lang="aa-ET"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Last Mile Distributors (LMDs) must collect Solar Home System kits (including DC fans and solar panel frames) in batches of </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500 or </a:t>
            </a:r>
            <a:r>
              <a:rPr lang="aa-ET"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1000 kits. To collect these kits from the central warehouse in Karachi, LMDs need to submit a Surety/Solvency Certificate and prior approval from the Sindh Solar Energy Project (SSEP) is essential before obtaining the kits. After the LMDs install 75% of the SHS kits from the current batch, SSEP will grant approval for the release of the next batch and this cycle will continue which may result competition among LMDs</a:t>
            </a:r>
            <a:r>
              <a:rPr lang="aa-ET"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r>
              <a:rPr lang="aa-ET" sz="2400" b="1" dirty="0">
                <a:latin typeface="Times New Roman" panose="02020603050405020304" pitchFamily="18" charset="0"/>
                <a:cs typeface="Times New Roman" panose="02020603050405020304" pitchFamily="18" charset="0"/>
              </a:rPr>
              <a:t>Identification of eligible households and sales activities:</a:t>
            </a:r>
            <a:endParaRPr lang="en-US" sz="2400" b="1" dirty="0">
              <a:latin typeface="Times New Roman" panose="02020603050405020304" pitchFamily="18" charset="0"/>
              <a:cs typeface="Times New Roman" panose="02020603050405020304" pitchFamily="18" charset="0"/>
            </a:endParaRPr>
          </a:p>
          <a:p>
            <a:pPr lvl="1"/>
            <a:r>
              <a:rPr lang="aa-ET"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Households will be identified by SSEP from the NSER survey data of BISP and LMDs will be responsible to supply and install SHS kits at the house of identified households that meet the eligibility criteria for receiving SHS. </a:t>
            </a:r>
            <a:endPar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r>
              <a:rPr lang="aa-ET"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They are responsible for engaging in sales activities to promote and market the SHS to eligible households.</a:t>
            </a:r>
            <a:endPar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aa-ET" sz="2400" b="1" dirty="0" smtClean="0">
                <a:latin typeface="Times New Roman" panose="02020603050405020304" pitchFamily="18" charset="0"/>
                <a:cs typeface="Times New Roman" panose="02020603050405020304" pitchFamily="18" charset="0"/>
              </a:rPr>
              <a:t>Payment </a:t>
            </a:r>
            <a:r>
              <a:rPr lang="aa-ET" sz="2400" b="1" dirty="0">
                <a:latin typeface="Times New Roman" panose="02020603050405020304" pitchFamily="18" charset="0"/>
                <a:cs typeface="Times New Roman" panose="02020603050405020304" pitchFamily="18" charset="0"/>
              </a:rPr>
              <a:t>collection and financing:</a:t>
            </a:r>
            <a:endParaRPr lang="en-US" sz="2400" b="1" dirty="0">
              <a:latin typeface="Times New Roman" panose="02020603050405020304" pitchFamily="18" charset="0"/>
              <a:cs typeface="Times New Roman" panose="02020603050405020304" pitchFamily="18" charset="0"/>
            </a:endParaRPr>
          </a:p>
          <a:p>
            <a:pPr lvl="1"/>
            <a:r>
              <a:rPr lang="aa-ET"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LMDs are responsible for arranging the payment collection from households for the costs associated with them and SSEP will cap the limit against LMDs cost.</a:t>
            </a:r>
            <a:endPar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algn="just"/>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a:xfrm>
            <a:off x="6745627" y="6335802"/>
            <a:ext cx="2057400" cy="365125"/>
          </a:xfrm>
        </p:spPr>
        <p:txBody>
          <a:bodyPr/>
          <a:lstStyle/>
          <a:p>
            <a:fld id="{00000000-1234-1234-1234-123412341234}" type="slidenum">
              <a:rPr lang="en-US" smtClean="0"/>
              <a:pPr/>
              <a:t>34</a:t>
            </a:fld>
            <a:endParaRPr lang="en-US" dirty="0"/>
          </a:p>
        </p:txBody>
      </p:sp>
      <p:sp>
        <p:nvSpPr>
          <p:cNvPr id="2" name="Footer Placeholder 1"/>
          <p:cNvSpPr>
            <a:spLocks noGrp="1"/>
          </p:cNvSpPr>
          <p:nvPr>
            <p:ph type="ftr" sz="quarter" idx="4294967295"/>
          </p:nvPr>
        </p:nvSpPr>
        <p:spPr/>
        <p:txBody>
          <a:bodyPr/>
          <a:lstStyle/>
          <a:p>
            <a:endParaRPr lang="en-US" dirty="0"/>
          </a:p>
        </p:txBody>
      </p:sp>
      <p:sp>
        <p:nvSpPr>
          <p:cNvPr id="8" name="Shape 109">
            <a:extLst>
              <a:ext uri="{FF2B5EF4-FFF2-40B4-BE49-F238E27FC236}">
                <a16:creationId xmlns:a16="http://schemas.microsoft.com/office/drawing/2014/main" id="{701C25AE-9412-4A92-9926-3EB8D7792A1C}"/>
              </a:ext>
            </a:extLst>
          </p:cNvPr>
          <p:cNvSpPr txBox="1">
            <a:spLocks/>
          </p:cNvSpPr>
          <p:nvPr/>
        </p:nvSpPr>
        <p:spPr>
          <a:xfrm>
            <a:off x="518161" y="1037690"/>
            <a:ext cx="8209280" cy="63853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pPr>
            <a:endParaRPr lang="en-US" sz="3600" b="1" i="1" u="sng"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buSzPts val="6000"/>
            </a:pPr>
            <a:endParaRPr lang="en-US" sz="3600" b="1" i="1" u="sng"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buSzPts val="6000"/>
            </a:pPr>
            <a:endParaRPr lang="en-US" sz="3600" b="1" i="1" u="sng"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buSzPts val="6000"/>
            </a:pPr>
            <a:r>
              <a:rPr lang="en-US" sz="3200" b="1" i="1" u="sng"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Last Mile distributor roles and responsibilities</a:t>
            </a:r>
          </a:p>
        </p:txBody>
      </p:sp>
    </p:spTree>
    <p:extLst>
      <p:ext uri="{BB962C8B-B14F-4D97-AF65-F5344CB8AC3E}">
        <p14:creationId xmlns:p14="http://schemas.microsoft.com/office/powerpoint/2010/main" val="130096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D9D5501-628B-435D-8D8C-82CB03DA404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8"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7D9D5501-628B-435D-8D8C-82CB03DA40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504867D-11B4-437A-A24C-06EDA654B18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b="1" dirty="0">
              <a:latin typeface="Calibri" panose="020F0502020204030204" pitchFamily="34" charset="0"/>
              <a:cs typeface="Calibri" panose="020F0502020204030204" pitchFamily="34" charset="0"/>
              <a:sym typeface="Calibri" panose="020F0502020204030204" pitchFamily="34" charset="0"/>
            </a:endParaRPr>
          </a:p>
        </p:txBody>
      </p:sp>
      <p:sp>
        <p:nvSpPr>
          <p:cNvPr id="9" name="Text Placeholder 8"/>
          <p:cNvSpPr>
            <a:spLocks noGrp="1"/>
          </p:cNvSpPr>
          <p:nvPr>
            <p:ph idx="1"/>
          </p:nvPr>
        </p:nvSpPr>
        <p:spPr>
          <a:xfrm>
            <a:off x="467360" y="1727428"/>
            <a:ext cx="8209280" cy="4282512"/>
          </a:xfrm>
        </p:spPr>
        <p:txBody>
          <a:bodyPr>
            <a:normAutofit fontScale="25000" lnSpcReduction="20000"/>
          </a:bodyPr>
          <a:lstStyle/>
          <a:p>
            <a:r>
              <a:rPr lang="aa-ET" sz="6400" b="1" dirty="0"/>
              <a:t>Supply and installation of SHS:</a:t>
            </a:r>
            <a:endParaRPr lang="en-US" sz="6400" b="1" dirty="0"/>
          </a:p>
          <a:p>
            <a:pPr lvl="1"/>
            <a:r>
              <a:rPr lang="aa-ET" sz="7200" dirty="0">
                <a:solidFill>
                  <a:schemeClr val="tx1"/>
                </a:solidFill>
                <a:latin typeface="Calibri" panose="020F0502020204030204" pitchFamily="34" charset="0"/>
                <a:ea typeface="Calibri" panose="020F0502020204030204" pitchFamily="34" charset="0"/>
                <a:cs typeface="Calibri" panose="020F0502020204030204" pitchFamily="34" charset="0"/>
              </a:rPr>
              <a:t>LMDs should ensure the timely supply and installation of SHS in eligible households. This involves delivering the systems to the households and completing the installation process according to the required standards.</a:t>
            </a:r>
            <a:endPar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r>
              <a:rPr lang="aa-ET" sz="6400" b="1" dirty="0" smtClean="0"/>
              <a:t>Cooperation </a:t>
            </a:r>
            <a:r>
              <a:rPr lang="aa-ET" sz="6400" b="1" dirty="0"/>
              <a:t>with IVA:</a:t>
            </a:r>
            <a:endParaRPr lang="en-US" sz="6400" b="1" dirty="0"/>
          </a:p>
          <a:p>
            <a:pPr lvl="1"/>
            <a:r>
              <a:rPr lang="aa-ET" sz="7200" dirty="0">
                <a:solidFill>
                  <a:schemeClr val="tx1"/>
                </a:solidFill>
                <a:latin typeface="Calibri" panose="020F0502020204030204" pitchFamily="34" charset="0"/>
                <a:ea typeface="Calibri" panose="020F0502020204030204" pitchFamily="34" charset="0"/>
                <a:cs typeface="Calibri" panose="020F0502020204030204" pitchFamily="34" charset="0"/>
              </a:rPr>
              <a:t>LMDs are expected to cooperate and facilitate the Independent Verification Agents (IVAs) in conducting any necessary checks or follow-up visits related to the SHS supply and installation.</a:t>
            </a:r>
            <a:endPar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aa-ET" sz="6400" b="1" dirty="0" smtClean="0"/>
              <a:t>After </a:t>
            </a:r>
            <a:r>
              <a:rPr lang="aa-ET" sz="6400" b="1" dirty="0"/>
              <a:t>sales service:</a:t>
            </a:r>
            <a:endParaRPr lang="en-US" sz="6400" b="1" dirty="0"/>
          </a:p>
          <a:p>
            <a:pPr lvl="1"/>
            <a:r>
              <a:rPr lang="aa-ET" sz="7200" dirty="0">
                <a:solidFill>
                  <a:schemeClr val="tx1"/>
                </a:solidFill>
                <a:latin typeface="Calibri" panose="020F0502020204030204" pitchFamily="34" charset="0"/>
                <a:ea typeface="Calibri" panose="020F0502020204030204" pitchFamily="34" charset="0"/>
                <a:cs typeface="Calibri" panose="020F0502020204030204" pitchFamily="34" charset="0"/>
              </a:rPr>
              <a:t>LMDs should provide after-sales service, including addressing any faults or issues with the SHS during the warranty period.</a:t>
            </a:r>
            <a:endPar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aa-ET" sz="7200" dirty="0">
                <a:solidFill>
                  <a:schemeClr val="tx1"/>
                </a:solidFill>
                <a:latin typeface="Calibri" panose="020F0502020204030204" pitchFamily="34" charset="0"/>
                <a:ea typeface="Calibri" panose="020F0502020204030204" pitchFamily="34" charset="0"/>
                <a:cs typeface="Calibri" panose="020F0502020204030204" pitchFamily="34" charset="0"/>
              </a:rPr>
              <a:t>They are responsible for coordinating with the bulk importer (the entity responsible for importing the SHS) for the replacement of faulty SHS, if needed.</a:t>
            </a:r>
            <a:endPar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r>
              <a:rPr lang="aa-ET" sz="6400" b="1" dirty="0" smtClean="0"/>
              <a:t>Monthly </a:t>
            </a:r>
            <a:r>
              <a:rPr lang="aa-ET" sz="6400" b="1" dirty="0"/>
              <a:t>reporting:</a:t>
            </a:r>
            <a:endParaRPr lang="en-US" sz="6400" b="1" dirty="0"/>
          </a:p>
          <a:p>
            <a:pPr lvl="1"/>
            <a:r>
              <a:rPr lang="aa-ET" sz="7200" dirty="0">
                <a:solidFill>
                  <a:schemeClr val="tx1"/>
                </a:solidFill>
                <a:latin typeface="Calibri" panose="020F0502020204030204" pitchFamily="34" charset="0"/>
                <a:ea typeface="Calibri" panose="020F0502020204030204" pitchFamily="34" charset="0"/>
                <a:cs typeface="Calibri" panose="020F0502020204030204" pitchFamily="34" charset="0"/>
              </a:rPr>
              <a:t>LMDs are required to submit monthly reports to the SSEP regarding the supply and installation of SHS. These reports should provide detailed information on the number of systems installed, households served, and any other relevant data.</a:t>
            </a:r>
            <a:endPar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endParaRPr lang="en-US" sz="2000" dirty="0">
              <a:solidFill>
                <a:schemeClr val="tx1"/>
              </a:solidFill>
            </a:endParaRPr>
          </a:p>
          <a:p>
            <a:pPr marL="0" lvl="0" indent="0" algn="just">
              <a:buNone/>
            </a:pPr>
            <a:endParaRPr lang="en-US" sz="2400"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a:xfrm>
            <a:off x="6745627" y="6335802"/>
            <a:ext cx="2057400" cy="365125"/>
          </a:xfrm>
        </p:spPr>
        <p:txBody>
          <a:bodyPr/>
          <a:lstStyle/>
          <a:p>
            <a:fld id="{00000000-1234-1234-1234-123412341234}" type="slidenum">
              <a:rPr lang="en-US" smtClean="0"/>
              <a:pPr/>
              <a:t>35</a:t>
            </a:fld>
            <a:endParaRPr lang="en-US" dirty="0"/>
          </a:p>
        </p:txBody>
      </p:sp>
      <p:sp>
        <p:nvSpPr>
          <p:cNvPr id="2" name="Footer Placeholder 1"/>
          <p:cNvSpPr>
            <a:spLocks noGrp="1"/>
          </p:cNvSpPr>
          <p:nvPr>
            <p:ph type="ftr" sz="quarter" idx="4294967295"/>
          </p:nvPr>
        </p:nvSpPr>
        <p:spPr/>
        <p:txBody>
          <a:bodyPr/>
          <a:lstStyle/>
          <a:p>
            <a:endParaRPr lang="en-US" dirty="0"/>
          </a:p>
        </p:txBody>
      </p:sp>
      <p:sp>
        <p:nvSpPr>
          <p:cNvPr id="8" name="Shape 109">
            <a:extLst>
              <a:ext uri="{FF2B5EF4-FFF2-40B4-BE49-F238E27FC236}">
                <a16:creationId xmlns:a16="http://schemas.microsoft.com/office/drawing/2014/main" id="{701C25AE-9412-4A92-9926-3EB8D7792A1C}"/>
              </a:ext>
            </a:extLst>
          </p:cNvPr>
          <p:cNvSpPr txBox="1">
            <a:spLocks/>
          </p:cNvSpPr>
          <p:nvPr/>
        </p:nvSpPr>
        <p:spPr>
          <a:xfrm>
            <a:off x="659165" y="1037690"/>
            <a:ext cx="8027635" cy="63853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pPr>
            <a:endParaRPr lang="en-US" sz="3600" b="1" i="1" u="sng" dirty="0">
              <a:solidFill>
                <a:schemeClr val="accent6">
                  <a:lumMod val="75000"/>
                </a:schemeClr>
              </a:solidFill>
              <a:latin typeface="Times New Roman" panose="02020603050405020304" pitchFamily="18" charset="0"/>
              <a:cs typeface="Times New Roman" panose="02020603050405020304" pitchFamily="18" charset="0"/>
            </a:endParaRPr>
          </a:p>
          <a:p>
            <a:pPr>
              <a:buSzPts val="6000"/>
            </a:pPr>
            <a:endParaRPr lang="en-US" sz="3600" b="1" i="1" u="sng" dirty="0">
              <a:solidFill>
                <a:schemeClr val="accent6">
                  <a:lumMod val="75000"/>
                </a:schemeClr>
              </a:solidFill>
              <a:latin typeface="Times New Roman" panose="02020603050405020304" pitchFamily="18" charset="0"/>
              <a:cs typeface="Times New Roman" panose="02020603050405020304" pitchFamily="18" charset="0"/>
            </a:endParaRPr>
          </a:p>
          <a:p>
            <a:pPr>
              <a:buSzPts val="6000"/>
            </a:pPr>
            <a:endParaRPr lang="en-US" sz="3600" b="1" i="1" u="sng" dirty="0">
              <a:solidFill>
                <a:schemeClr val="accent6">
                  <a:lumMod val="75000"/>
                </a:schemeClr>
              </a:solidFill>
              <a:latin typeface="Times New Roman" panose="02020603050405020304" pitchFamily="18" charset="0"/>
              <a:cs typeface="Times New Roman" panose="02020603050405020304" pitchFamily="18" charset="0"/>
            </a:endParaRPr>
          </a:p>
          <a:p>
            <a:pPr>
              <a:buSzPts val="6000"/>
            </a:pPr>
            <a:r>
              <a:rPr lang="en-US" sz="3200" b="1" i="1" u="sng" dirty="0">
                <a:solidFill>
                  <a:schemeClr val="accent6">
                    <a:lumMod val="75000"/>
                  </a:schemeClr>
                </a:solidFill>
                <a:latin typeface="Times New Roman" panose="02020603050405020304" pitchFamily="18" charset="0"/>
                <a:cs typeface="Times New Roman" panose="02020603050405020304" pitchFamily="18" charset="0"/>
              </a:rPr>
              <a:t>Last Mile distributor roles and responsibilities</a:t>
            </a:r>
          </a:p>
        </p:txBody>
      </p:sp>
    </p:spTree>
    <p:extLst>
      <p:ext uri="{BB962C8B-B14F-4D97-AF65-F5344CB8AC3E}">
        <p14:creationId xmlns:p14="http://schemas.microsoft.com/office/powerpoint/2010/main" val="399167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D9D5501-628B-435D-8D8C-82CB03DA404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1"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7D9D5501-628B-435D-8D8C-82CB03DA40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504867D-11B4-437A-A24C-06EDA654B18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b="1" dirty="0">
              <a:latin typeface="Calibri" panose="020F0502020204030204" pitchFamily="34" charset="0"/>
              <a:cs typeface="Calibri" panose="020F0502020204030204" pitchFamily="34" charset="0"/>
              <a:sym typeface="Calibri" panose="020F0502020204030204" pitchFamily="34" charset="0"/>
            </a:endParaRPr>
          </a:p>
        </p:txBody>
      </p:sp>
      <p:sp>
        <p:nvSpPr>
          <p:cNvPr id="9" name="Text Placeholder 8"/>
          <p:cNvSpPr>
            <a:spLocks noGrp="1"/>
          </p:cNvSpPr>
          <p:nvPr>
            <p:ph idx="1"/>
          </p:nvPr>
        </p:nvSpPr>
        <p:spPr>
          <a:xfrm>
            <a:off x="416560" y="1391692"/>
            <a:ext cx="8239759" cy="4511268"/>
          </a:xfrm>
        </p:spPr>
        <p:txBody>
          <a:bodyPr>
            <a:normAutofit fontScale="25000" lnSpcReduction="20000"/>
          </a:bodyPr>
          <a:lstStyle/>
          <a:p>
            <a:pPr lvl="0"/>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Registered with Security Exchange Commission of Pakistan (SECP), or any other similar registration body in Pakistan, must have local tax and sales tax registrations (as relevant). </a:t>
            </a:r>
          </a:p>
          <a:p>
            <a:pPr lvl="0"/>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Demonstrated prior experience of working with the government/donors, with a preference for prior experience with solar product distribution or financing; </a:t>
            </a:r>
          </a:p>
          <a:p>
            <a:pPr lvl="0"/>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Demonstrated financial, operational and fiduciary performance of last three years; </a:t>
            </a:r>
          </a:p>
          <a:p>
            <a:pPr lvl="0"/>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Experience in working with solar PV and/or SHS distribution will be considered as an added qualification.</a:t>
            </a:r>
          </a:p>
          <a:p>
            <a:pPr lvl="0"/>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Demonstrated access, presence and/or coverage in rural and pre-urban areas in Sindh with documented proof i.e. Utility Bills/ Lease or Rental Agreement/ Official letter from recognized institution for their physical presence in the respective districts; </a:t>
            </a:r>
          </a:p>
          <a:p>
            <a:pPr lvl="0"/>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Proposed logistical and operational arrangements; </a:t>
            </a:r>
          </a:p>
          <a:p>
            <a:pPr lvl="0"/>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Demonstrated level of adherence/compliance with the project guidelines on environmental and social safeguards. </a:t>
            </a:r>
          </a:p>
          <a:p>
            <a:pPr lvl="0"/>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Demonstrated reporting and fiduciary compliance mechanisms;</a:t>
            </a:r>
          </a:p>
          <a:p>
            <a:pPr lvl="0"/>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Provide Surety or Solvency Certificate against the number of SHS kits along with fan which -they collect from Importer’s warehouse for free of cost.</a:t>
            </a:r>
          </a:p>
          <a:p>
            <a:pPr marL="50800" indent="0" algn="just">
              <a:lnSpc>
                <a:spcPct val="150000"/>
              </a:lnSpc>
              <a:buNone/>
            </a:pPr>
            <a:endParaRPr lang="en-US" sz="2000" dirty="0">
              <a:solidFill>
                <a:schemeClr val="tx1"/>
              </a:solidFill>
              <a:latin typeface="Calibri" panose="020F0502020204030204" pitchFamily="34" charset="0"/>
            </a:endParaRPr>
          </a:p>
          <a:p>
            <a:pPr marL="50800" indent="0" algn="just">
              <a:lnSpc>
                <a:spcPct val="150000"/>
              </a:lnSpc>
              <a:buNone/>
            </a:pPr>
            <a:endParaRPr lang="en-US" sz="2000" dirty="0">
              <a:solidFill>
                <a:schemeClr val="tx1"/>
              </a:solidFill>
              <a:latin typeface="Calibri" panose="020F0502020204030204" pitchFamily="34" charset="0"/>
            </a:endParaRPr>
          </a:p>
          <a:p>
            <a:pPr marL="0" lvl="0" indent="0" algn="just">
              <a:lnSpc>
                <a:spcPct val="150000"/>
              </a:lnSpc>
              <a:buNone/>
            </a:pPr>
            <a:endParaRPr lang="en-US" sz="2200" dirty="0">
              <a:solidFill>
                <a:schemeClr val="tx1"/>
              </a:solidFill>
              <a:latin typeface="Calibri" panose="020F0502020204030204" pitchFamily="34" charset="0"/>
            </a:endParaRPr>
          </a:p>
          <a:p>
            <a:pPr algn="just">
              <a:lnSpc>
                <a:spcPct val="150000"/>
              </a:lnSpc>
            </a:pPr>
            <a:endParaRPr lang="en-US" sz="1900" dirty="0">
              <a:solidFill>
                <a:schemeClr val="tx1"/>
              </a:solidFill>
              <a:latin typeface="Calibri" panose="020F0502020204030204" pitchFamily="34" charset="0"/>
            </a:endParaRPr>
          </a:p>
          <a:p>
            <a:pPr marL="50800" indent="0" algn="just">
              <a:lnSpc>
                <a:spcPct val="150000"/>
              </a:lnSpc>
              <a:buNone/>
            </a:pPr>
            <a:endParaRPr lang="en-US" sz="2400" dirty="0">
              <a:solidFill>
                <a:schemeClr val="tx1"/>
              </a:solidFill>
              <a:latin typeface="Calibri" panose="020F0502020204030204" pitchFamily="34" charset="0"/>
            </a:endParaRPr>
          </a:p>
          <a:p>
            <a:pPr lvl="0" algn="just">
              <a:lnSpc>
                <a:spcPct val="150000"/>
              </a:lnSpc>
            </a:pPr>
            <a:endParaRPr lang="en-US" sz="2400"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a:xfrm>
            <a:off x="6745627" y="6335802"/>
            <a:ext cx="2057400" cy="365125"/>
          </a:xfrm>
        </p:spPr>
        <p:txBody>
          <a:bodyPr/>
          <a:lstStyle/>
          <a:p>
            <a:fld id="{00000000-1234-1234-1234-123412341234}" type="slidenum">
              <a:rPr lang="en-US" smtClean="0"/>
              <a:pPr/>
              <a:t>36</a:t>
            </a:fld>
            <a:endParaRPr lang="en-US" dirty="0"/>
          </a:p>
        </p:txBody>
      </p:sp>
      <p:sp>
        <p:nvSpPr>
          <p:cNvPr id="10" name="Shape 109">
            <a:extLst>
              <a:ext uri="{FF2B5EF4-FFF2-40B4-BE49-F238E27FC236}">
                <a16:creationId xmlns:a16="http://schemas.microsoft.com/office/drawing/2014/main" id="{701C25AE-9412-4A92-9926-3EB8D7792A1C}"/>
              </a:ext>
            </a:extLst>
          </p:cNvPr>
          <p:cNvSpPr txBox="1">
            <a:spLocks/>
          </p:cNvSpPr>
          <p:nvPr/>
        </p:nvSpPr>
        <p:spPr>
          <a:xfrm>
            <a:off x="696759" y="955740"/>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pPr>
            <a:r>
              <a:rPr lang="en-US" sz="3200" b="1" i="1" u="sng" dirty="0" smtClean="0">
                <a:solidFill>
                  <a:schemeClr val="accent6">
                    <a:lumMod val="75000"/>
                  </a:schemeClr>
                </a:solidFill>
                <a:latin typeface="Times New Roman" panose="02020603050405020304" pitchFamily="18" charset="0"/>
                <a:cs typeface="Times New Roman" panose="02020603050405020304" pitchFamily="18" charset="0"/>
              </a:rPr>
              <a:t>Qualification Criteria for LMDs</a:t>
            </a:r>
            <a:endParaRPr lang="en-US" sz="3200" b="1" i="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4294967295"/>
          </p:nvPr>
        </p:nvSpPr>
        <p:spPr/>
        <p:txBody>
          <a:bodyPr/>
          <a:lstStyle/>
          <a:p>
            <a:endParaRPr lang="en-US" dirty="0"/>
          </a:p>
        </p:txBody>
      </p:sp>
    </p:spTree>
    <p:extLst>
      <p:ext uri="{BB962C8B-B14F-4D97-AF65-F5344CB8AC3E}">
        <p14:creationId xmlns:p14="http://schemas.microsoft.com/office/powerpoint/2010/main" val="70197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DD98074-9EEC-448D-B19E-A640D5B32A8B}"/>
              </a:ext>
            </a:extLst>
          </p:cNvPr>
          <p:cNvGraphicFramePr>
            <a:graphicFrameLocks noChangeAspect="1"/>
          </p:cNvGraphicFramePr>
          <p:nvPr>
            <p:custDataLst>
              <p:tags r:id="rId2"/>
            </p:custDataLst>
            <p:extLst>
              <p:ext uri="{D42A27DB-BD31-4B8C-83A1-F6EECF244321}">
                <p14:modId xmlns:p14="http://schemas.microsoft.com/office/powerpoint/2010/main" val="3146620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41" name="think-cell Slide" r:id="rId5" imgW="473" imgH="476" progId="TCLayout.ActiveDocument.1">
                  <p:embed/>
                </p:oleObj>
              </mc:Choice>
              <mc:Fallback>
                <p:oleObj name="think-cell Slid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idx="12"/>
          </p:nvPr>
        </p:nvSpPr>
        <p:spPr/>
        <p:txBody>
          <a:bodyPr/>
          <a:lstStyle/>
          <a:p>
            <a:fld id="{00000000-1234-1234-1234-123412341234}" type="slidenum">
              <a:rPr lang="en-US" smtClean="0"/>
              <a:pPr/>
              <a:t>37</a:t>
            </a:fld>
            <a:endParaRPr lang="en-US" dirty="0"/>
          </a:p>
        </p:txBody>
      </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r="9656"/>
          <a:stretch/>
        </p:blipFill>
        <p:spPr>
          <a:xfrm>
            <a:off x="775252" y="1728749"/>
            <a:ext cx="7553739" cy="3291639"/>
          </a:xfrm>
          <a:prstGeom prst="rect">
            <a:avLst/>
          </a:prstGeom>
        </p:spPr>
      </p:pic>
      <p:sp>
        <p:nvSpPr>
          <p:cNvPr id="8" name="Rectangle 7"/>
          <p:cNvSpPr/>
          <p:nvPr/>
        </p:nvSpPr>
        <p:spPr>
          <a:xfrm>
            <a:off x="775252" y="5089494"/>
            <a:ext cx="7553739" cy="1200329"/>
          </a:xfrm>
          <a:prstGeom prst="rect">
            <a:avLst/>
          </a:prstGeom>
        </p:spPr>
        <p:txBody>
          <a:bodyPr wrap="square">
            <a:spAutoFit/>
          </a:bodyPr>
          <a:lstStyle/>
          <a:p>
            <a:pPr algn="ctr"/>
            <a:r>
              <a:rPr lang="en-US" sz="1800" b="1" dirty="0">
                <a:solidFill>
                  <a:schemeClr val="accent6">
                    <a:lumMod val="50000"/>
                  </a:schemeClr>
                </a:solidFill>
                <a:latin typeface="Garamond" panose="02020404030301010803" pitchFamily="18" charset="0"/>
              </a:rPr>
              <a:t>This component will help support technical assistance and capacity building activities of Sindh Energy Department, Directorate of Alternative Energy, STDC,  Sindh Planning &amp; Development Board (Technical Wing) </a:t>
            </a:r>
          </a:p>
          <a:p>
            <a:pPr algn="ctr"/>
            <a:r>
              <a:rPr lang="en-US" sz="1800" b="1" dirty="0">
                <a:solidFill>
                  <a:schemeClr val="accent6">
                    <a:lumMod val="50000"/>
                  </a:schemeClr>
                </a:solidFill>
                <a:latin typeface="Garamond" panose="02020404030301010803" pitchFamily="18" charset="0"/>
              </a:rPr>
              <a:t>Quality Assurance Laboratory / Survey </a:t>
            </a:r>
            <a:r>
              <a:rPr lang="en-US" sz="1800" b="1" dirty="0" err="1">
                <a:solidFill>
                  <a:schemeClr val="accent6">
                    <a:lumMod val="50000"/>
                  </a:schemeClr>
                </a:solidFill>
                <a:latin typeface="Garamond" panose="02020404030301010803" pitchFamily="18" charset="0"/>
              </a:rPr>
              <a:t>etc</a:t>
            </a:r>
            <a:r>
              <a:rPr lang="en-US" sz="1800" b="1" dirty="0">
                <a:solidFill>
                  <a:schemeClr val="accent6">
                    <a:lumMod val="50000"/>
                  </a:schemeClr>
                </a:solidFill>
                <a:latin typeface="Garamond" panose="02020404030301010803" pitchFamily="18" charset="0"/>
              </a:rPr>
              <a:t> </a:t>
            </a:r>
          </a:p>
        </p:txBody>
      </p:sp>
      <p:sp>
        <p:nvSpPr>
          <p:cNvPr id="7" name="Shape 109">
            <a:extLst>
              <a:ext uri="{FF2B5EF4-FFF2-40B4-BE49-F238E27FC236}">
                <a16:creationId xmlns:a16="http://schemas.microsoft.com/office/drawing/2014/main" id="{5CA212BF-4AB6-4270-8190-D5F610BED7FB}"/>
              </a:ext>
            </a:extLst>
          </p:cNvPr>
          <p:cNvSpPr txBox="1">
            <a:spLocks/>
          </p:cNvSpPr>
          <p:nvPr/>
        </p:nvSpPr>
        <p:spPr>
          <a:xfrm>
            <a:off x="681507" y="1021110"/>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pPr>
            <a:endParaRPr lang="en-US" sz="2800" b="1" dirty="0">
              <a:solidFill>
                <a:schemeClr val="accent6">
                  <a:lumMod val="50000"/>
                </a:schemeClr>
              </a:solidFill>
              <a:latin typeface="Garamond" panose="02020404030301010803" pitchFamily="18" charset="0"/>
            </a:endParaRPr>
          </a:p>
          <a:p>
            <a:pPr>
              <a:buSzPts val="6000"/>
            </a:pPr>
            <a:r>
              <a:rPr lang="en-US" sz="2800" b="1" dirty="0">
                <a:solidFill>
                  <a:schemeClr val="accent6">
                    <a:lumMod val="50000"/>
                  </a:schemeClr>
                </a:solidFill>
                <a:latin typeface="Garamond" panose="02020404030301010803" pitchFamily="18" charset="0"/>
              </a:rPr>
              <a:t>Component – IV(Technical Assistance)</a:t>
            </a:r>
          </a:p>
        </p:txBody>
      </p:sp>
    </p:spTree>
    <p:extLst>
      <p:ext uri="{BB962C8B-B14F-4D97-AF65-F5344CB8AC3E}">
        <p14:creationId xmlns:p14="http://schemas.microsoft.com/office/powerpoint/2010/main" val="428152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080" y="4358640"/>
            <a:ext cx="8361680" cy="1716723"/>
          </a:xfrm>
        </p:spPr>
        <p:txBody>
          <a:bodyPr/>
          <a:lstStyle/>
          <a:p>
            <a:pPr lvl="0" algn="just"/>
            <a:r>
              <a:rPr lang="en-US" sz="2000" dirty="0">
                <a:latin typeface="Times New Roman" panose="02020603050405020304" pitchFamily="18" charset="0"/>
                <a:cs typeface="Times New Roman" panose="02020603050405020304" pitchFamily="18" charset="0"/>
              </a:rPr>
              <a:t>Solar </a:t>
            </a:r>
            <a:r>
              <a:rPr lang="en-US" sz="2000" dirty="0" smtClean="0">
                <a:latin typeface="Times New Roman" panose="02020603050405020304" pitchFamily="18" charset="0"/>
                <a:cs typeface="Times New Roman" panose="02020603050405020304" pitchFamily="18" charset="0"/>
              </a:rPr>
              <a:t>Technician </a:t>
            </a: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rainings </a:t>
            </a:r>
            <a:r>
              <a:rPr lang="en-US" sz="2000" dirty="0">
                <a:latin typeface="Times New Roman" panose="02020603050405020304" pitchFamily="18" charset="0"/>
                <a:cs typeface="Times New Roman" panose="02020603050405020304" pitchFamily="18" charset="0"/>
              </a:rPr>
              <a:t>has been conducted in 10 districts and up till 300 technicians with 50% participation of females in rural areas has been carried out.</a:t>
            </a:r>
          </a:p>
          <a:p>
            <a:pPr algn="just"/>
            <a:r>
              <a:rPr lang="en-US" sz="2000" dirty="0">
                <a:latin typeface="Times New Roman" panose="02020603050405020304" pitchFamily="18" charset="0"/>
                <a:cs typeface="Times New Roman" panose="02020603050405020304" pitchFamily="18" charset="0"/>
              </a:rPr>
              <a:t>Further, the capacity building of Universities NED and Mehran is on the way to establish their solar quality control laboratories. </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38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640" y="1054579"/>
            <a:ext cx="4155440" cy="331422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 y="1008859"/>
            <a:ext cx="4226560" cy="3359942"/>
          </a:xfrm>
          <a:prstGeom prst="rect">
            <a:avLst/>
          </a:prstGeom>
        </p:spPr>
      </p:pic>
    </p:spTree>
    <p:extLst>
      <p:ext uri="{BB962C8B-B14F-4D97-AF65-F5344CB8AC3E}">
        <p14:creationId xmlns:p14="http://schemas.microsoft.com/office/powerpoint/2010/main" val="1669458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 y="1026160"/>
            <a:ext cx="8351519" cy="4693920"/>
          </a:xfrm>
          <a:prstGeom prst="rect">
            <a:avLst/>
          </a:prstGeom>
        </p:spPr>
      </p:pic>
      <p:sp>
        <p:nvSpPr>
          <p:cNvPr id="7" name="Text Placeholder 2"/>
          <p:cNvSpPr>
            <a:spLocks noGrp="1"/>
          </p:cNvSpPr>
          <p:nvPr>
            <p:ph type="body" idx="1"/>
          </p:nvPr>
        </p:nvSpPr>
        <p:spPr>
          <a:xfrm>
            <a:off x="0" y="5618480"/>
            <a:ext cx="8859520" cy="568643"/>
          </a:xfrm>
        </p:spPr>
        <p:txBody>
          <a:bodyPr/>
          <a:lstStyle/>
          <a:p>
            <a:pPr lvl="0" algn="ctr"/>
            <a:r>
              <a:rPr lang="en-US" b="1" i="1" u="sng" dirty="0" smtClean="0">
                <a:latin typeface="Times New Roman" panose="02020603050405020304" pitchFamily="18" charset="0"/>
                <a:cs typeface="Times New Roman" panose="02020603050405020304" pitchFamily="18" charset="0"/>
              </a:rPr>
              <a:t>With particular participations of Females at Union Council Level.</a:t>
            </a:r>
            <a:endParaRPr lang="en-US"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95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6" name="Shape 96"/>
          <p:cNvSpPr txBox="1">
            <a:spLocks noGrp="1"/>
          </p:cNvSpPr>
          <p:nvPr>
            <p:ph type="body" idx="1"/>
          </p:nvPr>
        </p:nvSpPr>
        <p:spPr>
          <a:xfrm>
            <a:off x="416560" y="1684996"/>
            <a:ext cx="8280400" cy="4269091"/>
          </a:xfrm>
          <a:prstGeom prst="rect">
            <a:avLst/>
          </a:prstGeom>
          <a:noFill/>
          <a:ln>
            <a:noFill/>
          </a:ln>
        </p:spPr>
        <p:txBody>
          <a:bodyPr spcFirstLastPara="1" wrap="square" lIns="68569" tIns="34275" rIns="68569" bIns="34275" anchor="t" anchorCtr="0">
            <a:noAutofit/>
          </a:bodyPr>
          <a:lstStyle/>
          <a:p>
            <a:pPr marL="38100" indent="0" algn="just">
              <a:buNone/>
            </a:pPr>
            <a:r>
              <a:rPr lang="en-US" sz="2200" b="1" dirty="0"/>
              <a:t>Sindh Solar Energy Project </a:t>
            </a:r>
            <a:r>
              <a:rPr lang="en-US" sz="2200" dirty="0"/>
              <a:t>(SSEP) is an initiative of the Government of Sindh, financed by a $100 million concessional loan from the World Bank that was approved by the WB Board in June 2018. It has four components:</a:t>
            </a:r>
          </a:p>
          <a:p>
            <a:pPr marL="552450" indent="-514350" algn="just">
              <a:buFont typeface="+mj-lt"/>
              <a:buAutoNum type="romanUcPeriod"/>
            </a:pPr>
            <a:r>
              <a:rPr lang="en-US" sz="2200" dirty="0"/>
              <a:t>Development of solar parks to facilitate at least 400 MW of </a:t>
            </a:r>
            <a:r>
              <a:rPr lang="en-US" sz="2200" b="1" dirty="0"/>
              <a:t>utility-scale solar</a:t>
            </a:r>
            <a:r>
              <a:rPr lang="en-US" sz="2200" dirty="0"/>
              <a:t> through competitive bidding;</a:t>
            </a:r>
          </a:p>
          <a:p>
            <a:pPr marL="552450" indent="-514350" algn="just">
              <a:buFont typeface="+mj-lt"/>
              <a:buAutoNum type="romanUcPeriod"/>
            </a:pPr>
            <a:r>
              <a:rPr lang="en-US" sz="2200" dirty="0"/>
              <a:t>Installation of </a:t>
            </a:r>
            <a:r>
              <a:rPr lang="en-US" sz="2200" dirty="0" smtClean="0"/>
              <a:t>50 </a:t>
            </a:r>
            <a:r>
              <a:rPr lang="en-US" sz="2200" dirty="0"/>
              <a:t>MW of </a:t>
            </a:r>
            <a:r>
              <a:rPr lang="en-US" sz="2200" b="1" dirty="0"/>
              <a:t>distributed solar </a:t>
            </a:r>
            <a:r>
              <a:rPr lang="en-US" sz="2200" dirty="0"/>
              <a:t>on and around public buildings in Karachi and Hyderabad;</a:t>
            </a:r>
          </a:p>
          <a:p>
            <a:pPr marL="552450" indent="-514350" algn="just">
              <a:buFont typeface="+mj-lt"/>
              <a:buAutoNum type="romanUcPeriod"/>
            </a:pPr>
            <a:r>
              <a:rPr lang="en-US" sz="2200" dirty="0"/>
              <a:t>Scaling up the market for </a:t>
            </a:r>
            <a:r>
              <a:rPr lang="en-US" sz="2200" b="1" dirty="0"/>
              <a:t>solar home systems </a:t>
            </a:r>
            <a:r>
              <a:rPr lang="en-US" sz="2200" dirty="0"/>
              <a:t>to provide electricity access to at least 200,000 households in Sindh;</a:t>
            </a:r>
          </a:p>
          <a:p>
            <a:pPr marL="552450" indent="-514350" algn="just">
              <a:buFont typeface="+mj-lt"/>
              <a:buAutoNum type="romanUcPeriod"/>
            </a:pPr>
            <a:r>
              <a:rPr lang="en-US" sz="2200" dirty="0"/>
              <a:t>Technical assistance and capacity building in support of the above, including training and two comprehensive </a:t>
            </a:r>
            <a:r>
              <a:rPr lang="en-US" sz="2200" b="1" dirty="0"/>
              <a:t>household energy surveys</a:t>
            </a:r>
            <a:r>
              <a:rPr lang="en-US" sz="2200" dirty="0"/>
              <a:t>.</a:t>
            </a:r>
          </a:p>
        </p:txBody>
      </p:sp>
      <p:sp>
        <p:nvSpPr>
          <p:cNvPr id="4" name="Shape 109">
            <a:extLst>
              <a:ext uri="{FF2B5EF4-FFF2-40B4-BE49-F238E27FC236}">
                <a16:creationId xmlns:a16="http://schemas.microsoft.com/office/drawing/2014/main" id="{467CD6B6-BC99-4078-B8CD-350C53E9874C}"/>
              </a:ext>
            </a:extLst>
          </p:cNvPr>
          <p:cNvSpPr txBox="1">
            <a:spLocks/>
          </p:cNvSpPr>
          <p:nvPr/>
        </p:nvSpPr>
        <p:spPr>
          <a:xfrm>
            <a:off x="681507" y="1124346"/>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pPr>
            <a:r>
              <a:rPr lang="en-US" sz="4000" b="1" i="1" u="sng" dirty="0" smtClean="0">
                <a:solidFill>
                  <a:schemeClr val="accent6">
                    <a:lumMod val="50000"/>
                  </a:schemeClr>
                </a:solidFill>
                <a:latin typeface="Elephant" pitchFamily="18" charset="0"/>
              </a:rPr>
              <a:t>Project Targets</a:t>
            </a:r>
            <a:endParaRPr lang="en-US" sz="4000" b="1" i="1" u="sng" dirty="0">
              <a:solidFill>
                <a:schemeClr val="accent6">
                  <a:lumMod val="50000"/>
                </a:schemeClr>
              </a:solidFill>
              <a:latin typeface="Elephant" pitchFamily="18" charset="0"/>
            </a:endParaRPr>
          </a:p>
        </p:txBody>
      </p:sp>
    </p:spTree>
    <p:extLst>
      <p:ext uri="{BB962C8B-B14F-4D97-AF65-F5344CB8AC3E}">
        <p14:creationId xmlns:p14="http://schemas.microsoft.com/office/powerpoint/2010/main" val="64023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00000000-1234-1234-1234-123412341234}" type="slidenum">
              <a:rPr lang="en-US" smtClean="0"/>
              <a:pPr/>
              <a:t>40</a:t>
            </a:fld>
            <a:endParaRPr lang="en-US" dirty="0"/>
          </a:p>
        </p:txBody>
      </p:sp>
      <p:sp>
        <p:nvSpPr>
          <p:cNvPr id="7" name="Shape 109">
            <a:extLst>
              <a:ext uri="{FF2B5EF4-FFF2-40B4-BE49-F238E27FC236}">
                <a16:creationId xmlns:a16="http://schemas.microsoft.com/office/drawing/2014/main" id="{2E0D07B7-ACF3-4D38-BD3A-BBB8AEDD5AAF}"/>
              </a:ext>
            </a:extLst>
          </p:cNvPr>
          <p:cNvSpPr txBox="1">
            <a:spLocks/>
          </p:cNvSpPr>
          <p:nvPr/>
        </p:nvSpPr>
        <p:spPr>
          <a:xfrm>
            <a:off x="681507" y="2854960"/>
            <a:ext cx="7807623" cy="107696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pPr>
            <a:r>
              <a:rPr lang="en-US" sz="5400" b="1" i="1" u="sng" dirty="0">
                <a:solidFill>
                  <a:schemeClr val="accent6">
                    <a:lumMod val="50000"/>
                  </a:schemeClr>
                </a:solidFill>
                <a:latin typeface="Garamond" panose="02020404030301010803" pitchFamily="18" charset="0"/>
              </a:rPr>
              <a:t>Thank You</a:t>
            </a:r>
          </a:p>
        </p:txBody>
      </p:sp>
    </p:spTree>
    <p:extLst>
      <p:ext uri="{BB962C8B-B14F-4D97-AF65-F5344CB8AC3E}">
        <p14:creationId xmlns:p14="http://schemas.microsoft.com/office/powerpoint/2010/main" val="352577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519220-436E-43CD-97FE-BC903C9AE786}"/>
              </a:ext>
            </a:extLst>
          </p:cNvPr>
          <p:cNvGraphicFramePr>
            <a:graphicFrameLocks noChangeAspect="1"/>
          </p:cNvGraphicFramePr>
          <p:nvPr>
            <p:custDataLst>
              <p:tags r:id="rId2"/>
            </p:custDataLst>
            <p:extLst>
              <p:ext uri="{D42A27DB-BD31-4B8C-83A1-F6EECF244321}">
                <p14:modId xmlns:p14="http://schemas.microsoft.com/office/powerpoint/2010/main" val="2555343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1" name="think-cell Slide" r:id="rId5" imgW="473" imgH="476" progId="TCLayout.ActiveDocument.1">
                  <p:embed/>
                </p:oleObj>
              </mc:Choice>
              <mc:Fallback>
                <p:oleObj name="think-cell Slid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C677056-CB08-4B1D-99AE-8D1BA1F3967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b="1" dirty="0">
              <a:latin typeface="Calibri" panose="020F0502020204030204" pitchFamily="34" charset="0"/>
              <a:cs typeface="Calibri" panose="020F0502020204030204" pitchFamily="34" charset="0"/>
              <a:sym typeface="Calibri" panose="020F0502020204030204" pitchFamily="34" charset="0"/>
            </a:endParaRPr>
          </a:p>
        </p:txBody>
      </p:sp>
      <p:sp>
        <p:nvSpPr>
          <p:cNvPr id="6" name="Slide Number Placeholder 5"/>
          <p:cNvSpPr>
            <a:spLocks noGrp="1"/>
          </p:cNvSpPr>
          <p:nvPr>
            <p:ph type="sldNum" idx="12"/>
          </p:nvPr>
        </p:nvSpPr>
        <p:spPr/>
        <p:txBody>
          <a:bodyPr/>
          <a:lstStyle/>
          <a:p>
            <a:fld id="{00000000-1234-1234-1234-123412341234}" type="slidenum">
              <a:rPr lang="en-US" smtClean="0"/>
              <a:pPr/>
              <a:t>5</a:t>
            </a:fld>
            <a:endParaRPr lang="en-US" dirty="0"/>
          </a:p>
        </p:txBody>
      </p:sp>
      <p:sp>
        <p:nvSpPr>
          <p:cNvPr id="7" name="Title 1"/>
          <p:cNvSpPr txBox="1">
            <a:spLocks/>
          </p:cNvSpPr>
          <p:nvPr/>
        </p:nvSpPr>
        <p:spPr>
          <a:xfrm>
            <a:off x="505629" y="4957325"/>
            <a:ext cx="7886700" cy="945881"/>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3200" b="1" dirty="0"/>
          </a:p>
        </p:txBody>
      </p:sp>
      <p:sp>
        <p:nvSpPr>
          <p:cNvPr id="3" name="Rectangle 2"/>
          <p:cNvSpPr/>
          <p:nvPr/>
        </p:nvSpPr>
        <p:spPr>
          <a:xfrm>
            <a:off x="751671" y="5378231"/>
            <a:ext cx="7582217" cy="830997"/>
          </a:xfrm>
          <a:prstGeom prst="rect">
            <a:avLst/>
          </a:prstGeom>
        </p:spPr>
        <p:txBody>
          <a:bodyPr wrap="square">
            <a:spAutoFit/>
          </a:bodyPr>
          <a:lstStyle/>
          <a:p>
            <a:pPr algn="ctr"/>
            <a:r>
              <a:rPr lang="en-US" sz="1600" b="1" dirty="0">
                <a:solidFill>
                  <a:schemeClr val="accent6">
                    <a:lumMod val="50000"/>
                  </a:schemeClr>
                </a:solidFill>
                <a:latin typeface="Garamond" panose="02020404030301010803" pitchFamily="18" charset="0"/>
              </a:rPr>
              <a:t>This component will finance one or more ground mounted Solar PV power plant/accumulatively sized at approximately 400 MW. </a:t>
            </a:r>
            <a:r>
              <a:rPr lang="en-US" sz="1600" b="1" dirty="0" smtClean="0">
                <a:solidFill>
                  <a:schemeClr val="accent6">
                    <a:lumMod val="50000"/>
                  </a:schemeClr>
                </a:solidFill>
                <a:latin typeface="Garamond" panose="02020404030301010803" pitchFamily="18" charset="0"/>
              </a:rPr>
              <a:t>The 1st  </a:t>
            </a:r>
            <a:r>
              <a:rPr lang="en-US" sz="1600" b="1" dirty="0">
                <a:solidFill>
                  <a:schemeClr val="accent6">
                    <a:lumMod val="50000"/>
                  </a:schemeClr>
                </a:solidFill>
                <a:latin typeface="Garamond" panose="02020404030301010803" pitchFamily="18" charset="0"/>
              </a:rPr>
              <a:t>50 MW pilot power plant will be located at </a:t>
            </a:r>
            <a:r>
              <a:rPr lang="en-US" sz="1600" b="1" dirty="0" err="1">
                <a:solidFill>
                  <a:schemeClr val="accent6">
                    <a:lumMod val="50000"/>
                  </a:schemeClr>
                </a:solidFill>
                <a:latin typeface="Garamond" panose="02020404030301010803" pitchFamily="18" charset="0"/>
              </a:rPr>
              <a:t>Manjhand</a:t>
            </a:r>
            <a:r>
              <a:rPr lang="en-US" sz="1600" b="1" dirty="0">
                <a:solidFill>
                  <a:schemeClr val="accent6">
                    <a:lumMod val="50000"/>
                  </a:schemeClr>
                </a:solidFill>
                <a:latin typeface="Garamond" panose="02020404030301010803" pitchFamily="18" charset="0"/>
              </a:rPr>
              <a:t> Distt Jamshoro  for supply at </a:t>
            </a:r>
            <a:r>
              <a:rPr lang="en-US" sz="1600" b="1" dirty="0" err="1">
                <a:solidFill>
                  <a:schemeClr val="accent6">
                    <a:lumMod val="50000"/>
                  </a:schemeClr>
                </a:solidFill>
                <a:latin typeface="Garamond" panose="02020404030301010803" pitchFamily="18" charset="0"/>
              </a:rPr>
              <a:t>Khanote</a:t>
            </a:r>
            <a:r>
              <a:rPr lang="en-US" sz="1600" b="1" dirty="0">
                <a:solidFill>
                  <a:schemeClr val="accent6">
                    <a:lumMod val="50000"/>
                  </a:schemeClr>
                </a:solidFill>
                <a:latin typeface="Garamond" panose="02020404030301010803" pitchFamily="18" charset="0"/>
              </a:rPr>
              <a:t> Grid Station.</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080" y="1757456"/>
            <a:ext cx="7568808" cy="3560027"/>
          </a:xfrm>
          <a:prstGeom prst="rect">
            <a:avLst/>
          </a:prstGeom>
        </p:spPr>
      </p:pic>
      <p:sp>
        <p:nvSpPr>
          <p:cNvPr id="10" name="Shape 109">
            <a:extLst>
              <a:ext uri="{FF2B5EF4-FFF2-40B4-BE49-F238E27FC236}">
                <a16:creationId xmlns:a16="http://schemas.microsoft.com/office/drawing/2014/main" id="{929E004B-0408-4B1D-8326-ACDEE51DC4FD}"/>
              </a:ext>
            </a:extLst>
          </p:cNvPr>
          <p:cNvSpPr txBox="1">
            <a:spLocks/>
          </p:cNvSpPr>
          <p:nvPr/>
        </p:nvSpPr>
        <p:spPr>
          <a:xfrm>
            <a:off x="681507" y="1021110"/>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pPr>
            <a:r>
              <a:rPr lang="en-US" sz="3200" b="1" dirty="0">
                <a:solidFill>
                  <a:schemeClr val="accent6">
                    <a:lumMod val="50000"/>
                  </a:schemeClr>
                </a:solidFill>
                <a:latin typeface="Elephant" pitchFamily="18" charset="0"/>
              </a:rPr>
              <a:t>Component – I (Utility Scale Solar)</a:t>
            </a:r>
          </a:p>
        </p:txBody>
      </p:sp>
    </p:spTree>
    <p:extLst>
      <p:ext uri="{BB962C8B-B14F-4D97-AF65-F5344CB8AC3E}">
        <p14:creationId xmlns:p14="http://schemas.microsoft.com/office/powerpoint/2010/main" val="185313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90" y="974726"/>
            <a:ext cx="7886700" cy="868045"/>
          </a:xfrm>
        </p:spPr>
        <p:txBody>
          <a:bodyPr/>
          <a:lstStyle/>
          <a:p>
            <a:pPr algn="ctr"/>
            <a:r>
              <a:rPr lang="en-US" b="1" i="1" u="sng" dirty="0" smtClean="0">
                <a:solidFill>
                  <a:schemeClr val="accent6">
                    <a:lumMod val="75000"/>
                  </a:schemeClr>
                </a:solidFill>
                <a:latin typeface="Times New Roman" panose="02020603050405020304" pitchFamily="18" charset="0"/>
                <a:cs typeface="Times New Roman" panose="02020603050405020304" pitchFamily="18" charset="0"/>
              </a:rPr>
              <a:t>LAND ALLOTTED</a:t>
            </a:r>
            <a:endParaRPr lang="en-US" b="1" i="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325120" y="1899921"/>
            <a:ext cx="8564880" cy="4307840"/>
          </a:xfrm>
        </p:spPr>
        <p:txBody>
          <a:bodyPr/>
          <a:lstStyle/>
          <a:p>
            <a:pPr lvl="0"/>
            <a:r>
              <a:rPr lang="x-none" sz="2400" b="1" dirty="0">
                <a:latin typeface="Times New Roman" panose="02020603050405020304" pitchFamily="18" charset="0"/>
                <a:cs typeface="Times New Roman" panose="02020603050405020304" pitchFamily="18" charset="0"/>
              </a:rPr>
              <a:t>Component 1:Utility-Scale Solar (ON-Grid Solar projects upto 400 MW)</a:t>
            </a:r>
            <a:r>
              <a:rPr lang="x-none"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3 sites has been identified and 1462 acres allotment of land is placed in the upcoming Cabinet meeting scheduled on 15</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November 2022 as under</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250 Acres for 50 MW at </a:t>
            </a:r>
            <a:r>
              <a:rPr lang="en-US" sz="2400" dirty="0" err="1">
                <a:latin typeface="Times New Roman" panose="02020603050405020304" pitchFamily="18" charset="0"/>
                <a:cs typeface="Times New Roman" panose="02020603050405020304" pitchFamily="18" charset="0"/>
              </a:rPr>
              <a:t>Manjhand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Distt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Jamshoro</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612 Acres for 175 MW in </a:t>
            </a:r>
            <a:r>
              <a:rPr lang="en-US" sz="2400" dirty="0" err="1">
                <a:latin typeface="Times New Roman" panose="02020603050405020304" pitchFamily="18" charset="0"/>
                <a:cs typeface="Times New Roman" panose="02020603050405020304" pitchFamily="18" charset="0"/>
              </a:rPr>
              <a:t>Deh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Halkani</a:t>
            </a:r>
            <a:r>
              <a:rPr lang="en-US" sz="2400" dirty="0">
                <a:latin typeface="Times New Roman" panose="02020603050405020304" pitchFamily="18" charset="0"/>
                <a:cs typeface="Times New Roman" panose="02020603050405020304" pitchFamily="18" charset="0"/>
              </a:rPr>
              <a:t> /Murad Band, </a:t>
            </a:r>
            <a:r>
              <a:rPr lang="en-US" sz="2400" dirty="0" err="1">
                <a:latin typeface="Times New Roman" panose="02020603050405020304" pitchFamily="18" charset="0"/>
                <a:cs typeface="Times New Roman" panose="02020603050405020304" pitchFamily="18" charset="0"/>
              </a:rPr>
              <a:t>Distt</a:t>
            </a:r>
            <a:r>
              <a:rPr lang="en-US" sz="2400" dirty="0">
                <a:latin typeface="Times New Roman" panose="02020603050405020304" pitchFamily="18" charset="0"/>
                <a:cs typeface="Times New Roman" panose="02020603050405020304" pitchFamily="18" charset="0"/>
              </a:rPr>
              <a:t> West Karachi</a:t>
            </a:r>
          </a:p>
          <a:p>
            <a:pPr lvl="0"/>
            <a:r>
              <a:rPr lang="en-US" sz="2400" dirty="0">
                <a:latin typeface="Times New Roman" panose="02020603050405020304" pitchFamily="18" charset="0"/>
                <a:cs typeface="Times New Roman" panose="02020603050405020304" pitchFamily="18" charset="0"/>
              </a:rPr>
              <a:t>600 acres for 175 MW in </a:t>
            </a:r>
            <a:r>
              <a:rPr lang="en-US" sz="2400" dirty="0" err="1">
                <a:latin typeface="Times New Roman" panose="02020603050405020304" pitchFamily="18" charset="0"/>
                <a:cs typeface="Times New Roman" panose="02020603050405020304" pitchFamily="18" charset="0"/>
              </a:rPr>
              <a:t>Deh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Mitha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Ghar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Distt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Malir</a:t>
            </a:r>
            <a:r>
              <a:rPr lang="en-US" sz="24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6</a:t>
            </a:fld>
            <a:endParaRPr lang="en-US" dirty="0"/>
          </a:p>
        </p:txBody>
      </p:sp>
    </p:spTree>
    <p:extLst>
      <p:ext uri="{BB962C8B-B14F-4D97-AF65-F5344CB8AC3E}">
        <p14:creationId xmlns:p14="http://schemas.microsoft.com/office/powerpoint/2010/main" val="155874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7E9E592-DEB2-46CF-8331-EB4B711AFF9D}"/>
              </a:ext>
            </a:extLst>
          </p:cNvPr>
          <p:cNvGraphicFramePr>
            <a:graphicFrameLocks noChangeAspect="1"/>
          </p:cNvGraphicFramePr>
          <p:nvPr>
            <p:custDataLst>
              <p:tags r:id="rId2"/>
            </p:custDataLst>
            <p:extLst>
              <p:ext uri="{D42A27DB-BD31-4B8C-83A1-F6EECF244321}">
                <p14:modId xmlns:p14="http://schemas.microsoft.com/office/powerpoint/2010/main" val="204124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4" name="think-cell Slide" r:id="rId5" imgW="473" imgH="476" progId="TCLayout.ActiveDocument.1">
                  <p:embed/>
                </p:oleObj>
              </mc:Choice>
              <mc:Fallback>
                <p:oleObj name="think-cell Slid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B507FF-BD1B-470E-9398-01F380EA69F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b="1" dirty="0">
              <a:latin typeface="Calibri" panose="020F0502020204030204" pitchFamily="34" charset="0"/>
              <a:cs typeface="Calibri" panose="020F0502020204030204" pitchFamily="34" charset="0"/>
              <a:sym typeface="Calibri" panose="020F0502020204030204"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162" y="1808585"/>
            <a:ext cx="8303170" cy="4324290"/>
          </a:xfrm>
          <a:prstGeom prst="rect">
            <a:avLst/>
          </a:prstGeom>
        </p:spPr>
      </p:pic>
      <p:sp>
        <p:nvSpPr>
          <p:cNvPr id="6" name="Shape 109">
            <a:extLst>
              <a:ext uri="{FF2B5EF4-FFF2-40B4-BE49-F238E27FC236}">
                <a16:creationId xmlns:a16="http://schemas.microsoft.com/office/drawing/2014/main" id="{E8DF9EEC-D884-49CC-8A4E-12E114371F9D}"/>
              </a:ext>
            </a:extLst>
          </p:cNvPr>
          <p:cNvSpPr txBox="1">
            <a:spLocks/>
          </p:cNvSpPr>
          <p:nvPr/>
        </p:nvSpPr>
        <p:spPr>
          <a:xfrm>
            <a:off x="681507" y="1102390"/>
            <a:ext cx="7807623" cy="600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pPr>
            <a:r>
              <a:rPr lang="en-US" sz="2800" b="1" dirty="0" err="1">
                <a:solidFill>
                  <a:schemeClr val="accent6">
                    <a:lumMod val="50000"/>
                  </a:schemeClr>
                </a:solidFill>
                <a:latin typeface="Garamond" panose="02020404030301010803" pitchFamily="18" charset="0"/>
              </a:rPr>
              <a:t>Manjhand</a:t>
            </a:r>
            <a:r>
              <a:rPr lang="en-US" sz="2800" b="1" dirty="0">
                <a:solidFill>
                  <a:schemeClr val="accent6">
                    <a:lumMod val="50000"/>
                  </a:schemeClr>
                </a:solidFill>
                <a:latin typeface="Garamond" panose="02020404030301010803" pitchFamily="18" charset="0"/>
              </a:rPr>
              <a:t> near </a:t>
            </a:r>
            <a:r>
              <a:rPr lang="en-US" sz="2800" b="1" dirty="0" err="1">
                <a:solidFill>
                  <a:schemeClr val="accent6">
                    <a:lumMod val="50000"/>
                  </a:schemeClr>
                </a:solidFill>
                <a:latin typeface="Garamond" panose="02020404030301010803" pitchFamily="18" charset="0"/>
              </a:rPr>
              <a:t>Khanot</a:t>
            </a:r>
            <a:r>
              <a:rPr lang="en-US" sz="2800" b="1" dirty="0">
                <a:solidFill>
                  <a:schemeClr val="accent6">
                    <a:lumMod val="50000"/>
                  </a:schemeClr>
                </a:solidFill>
                <a:latin typeface="Garamond" panose="02020404030301010803" pitchFamily="18" charset="0"/>
              </a:rPr>
              <a:t> Grid Station, Jamshoro</a:t>
            </a:r>
          </a:p>
          <a:p>
            <a:pPr>
              <a:buSzPts val="6000"/>
            </a:pPr>
            <a:r>
              <a:rPr lang="en-US" sz="1600" b="1" dirty="0">
                <a:solidFill>
                  <a:schemeClr val="accent6">
                    <a:lumMod val="50000"/>
                  </a:schemeClr>
                </a:solidFill>
                <a:latin typeface="Garamond" panose="02020404030301010803" pitchFamily="18" charset="0"/>
              </a:rPr>
              <a:t>Component – I (Location Map)</a:t>
            </a:r>
          </a:p>
        </p:txBody>
      </p:sp>
    </p:spTree>
    <p:extLst>
      <p:ext uri="{BB962C8B-B14F-4D97-AF65-F5344CB8AC3E}">
        <p14:creationId xmlns:p14="http://schemas.microsoft.com/office/powerpoint/2010/main" val="428221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8</a:t>
            </a:fld>
            <a:endParaRPr lang="en-US" dirty="0"/>
          </a:p>
        </p:txBody>
      </p:sp>
      <p:pic>
        <p:nvPicPr>
          <p:cNvPr id="5" name="Picture 4"/>
          <p:cNvPicPr>
            <a:picLocks noChangeAspect="1"/>
          </p:cNvPicPr>
          <p:nvPr/>
        </p:nvPicPr>
        <p:blipFill rotWithShape="1">
          <a:blip r:embed="rId2"/>
          <a:srcRect t="15795" b="9842"/>
          <a:stretch/>
        </p:blipFill>
        <p:spPr>
          <a:xfrm rot="16200000">
            <a:off x="1986279" y="-528326"/>
            <a:ext cx="5191761" cy="8361680"/>
          </a:xfrm>
          <a:prstGeom prst="rect">
            <a:avLst/>
          </a:prstGeom>
        </p:spPr>
      </p:pic>
      <p:sp>
        <p:nvSpPr>
          <p:cNvPr id="6" name="Title 1"/>
          <p:cNvSpPr>
            <a:spLocks noGrp="1"/>
          </p:cNvSpPr>
          <p:nvPr>
            <p:ph type="title"/>
          </p:nvPr>
        </p:nvSpPr>
        <p:spPr>
          <a:xfrm>
            <a:off x="618490" y="974726"/>
            <a:ext cx="7886700" cy="868045"/>
          </a:xfrm>
        </p:spPr>
        <p:txBody>
          <a:bodyPr/>
          <a:lstStyle/>
          <a:p>
            <a:pPr algn="ctr"/>
            <a:r>
              <a:rPr lang="en-US" b="1" i="1" u="sng" dirty="0" err="1" smtClean="0">
                <a:solidFill>
                  <a:schemeClr val="tx1"/>
                </a:solidFill>
                <a:latin typeface="Times New Roman" panose="02020603050405020304" pitchFamily="18" charset="0"/>
                <a:cs typeface="Times New Roman" panose="02020603050405020304" pitchFamily="18" charset="0"/>
              </a:rPr>
              <a:t>Distt</a:t>
            </a:r>
            <a:r>
              <a:rPr lang="en-US" b="1" i="1" u="sng" dirty="0" smtClean="0">
                <a:solidFill>
                  <a:schemeClr val="tx1"/>
                </a:solidFill>
                <a:latin typeface="Times New Roman" panose="02020603050405020304" pitchFamily="18" charset="0"/>
                <a:cs typeface="Times New Roman" panose="02020603050405020304" pitchFamily="18" charset="0"/>
              </a:rPr>
              <a:t> </a:t>
            </a:r>
            <a:r>
              <a:rPr lang="en-US" b="1" i="1" u="sng" dirty="0" err="1" smtClean="0">
                <a:solidFill>
                  <a:schemeClr val="tx1"/>
                </a:solidFill>
                <a:latin typeface="Times New Roman" panose="02020603050405020304" pitchFamily="18" charset="0"/>
                <a:cs typeface="Times New Roman" panose="02020603050405020304" pitchFamily="18" charset="0"/>
              </a:rPr>
              <a:t>Malir</a:t>
            </a:r>
            <a:r>
              <a:rPr lang="en-US" b="1" i="1" u="sng" dirty="0" smtClean="0">
                <a:solidFill>
                  <a:schemeClr val="tx1"/>
                </a:solidFill>
                <a:latin typeface="Times New Roman" panose="02020603050405020304" pitchFamily="18" charset="0"/>
                <a:cs typeface="Times New Roman" panose="02020603050405020304" pitchFamily="18" charset="0"/>
              </a:rPr>
              <a:t>, Karachi</a:t>
            </a:r>
            <a:endParaRPr lang="en-US" b="1" i="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00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9</a:t>
            </a:fld>
            <a:endParaRPr lang="en-US" dirty="0"/>
          </a:p>
        </p:txBody>
      </p:sp>
      <p:pic>
        <p:nvPicPr>
          <p:cNvPr id="5" name="Picture 4"/>
          <p:cNvPicPr>
            <a:picLocks noChangeAspect="1"/>
          </p:cNvPicPr>
          <p:nvPr/>
        </p:nvPicPr>
        <p:blipFill rotWithShape="1">
          <a:blip r:embed="rId2"/>
          <a:srcRect l="11728" t="6611" r="529" b="18028"/>
          <a:stretch/>
        </p:blipFill>
        <p:spPr>
          <a:xfrm rot="16200000">
            <a:off x="2306321" y="-223521"/>
            <a:ext cx="4511040" cy="8412480"/>
          </a:xfrm>
          <a:prstGeom prst="rect">
            <a:avLst/>
          </a:prstGeom>
        </p:spPr>
      </p:pic>
      <p:sp>
        <p:nvSpPr>
          <p:cNvPr id="6" name="Title 1"/>
          <p:cNvSpPr>
            <a:spLocks noGrp="1"/>
          </p:cNvSpPr>
          <p:nvPr>
            <p:ph type="title"/>
          </p:nvPr>
        </p:nvSpPr>
        <p:spPr>
          <a:xfrm>
            <a:off x="618490" y="974726"/>
            <a:ext cx="7886700" cy="868045"/>
          </a:xfrm>
        </p:spPr>
        <p:txBody>
          <a:bodyPr/>
          <a:lstStyle/>
          <a:p>
            <a:pPr algn="ctr"/>
            <a:r>
              <a:rPr lang="en-US" b="1" i="1" u="sng" dirty="0" err="1" smtClean="0">
                <a:solidFill>
                  <a:schemeClr val="tx1"/>
                </a:solidFill>
                <a:latin typeface="Times New Roman" panose="02020603050405020304" pitchFamily="18" charset="0"/>
                <a:cs typeface="Times New Roman" panose="02020603050405020304" pitchFamily="18" charset="0"/>
              </a:rPr>
              <a:t>Distt</a:t>
            </a:r>
            <a:r>
              <a:rPr lang="en-US" b="1" i="1" u="sng" dirty="0">
                <a:solidFill>
                  <a:schemeClr val="tx1"/>
                </a:solidFill>
                <a:latin typeface="Times New Roman" panose="02020603050405020304" pitchFamily="18" charset="0"/>
                <a:cs typeface="Times New Roman" panose="02020603050405020304" pitchFamily="18" charset="0"/>
              </a:rPr>
              <a:t> </a:t>
            </a:r>
            <a:r>
              <a:rPr lang="en-US" b="1" i="1" u="sng" dirty="0" smtClean="0">
                <a:solidFill>
                  <a:schemeClr val="tx1"/>
                </a:solidFill>
                <a:latin typeface="Times New Roman" panose="02020603050405020304" pitchFamily="18" charset="0"/>
                <a:cs typeface="Times New Roman" panose="02020603050405020304" pitchFamily="18" charset="0"/>
              </a:rPr>
              <a:t>West, Karachi</a:t>
            </a:r>
            <a:endParaRPr lang="en-US" b="1" i="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577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j0RHNFyR9vw0MDphWsQ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BcTZYEEuD786EsiiIbRD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BcTZYEEuD786EsiiIbR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BcTZYEEuD786EsiiIbR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NmIVn62LCvGcD37zQgI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pL_MjvS4tKR9TB3Q8EuW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19813</TotalTime>
  <Words>1952</Words>
  <Application>Microsoft Office PowerPoint</Application>
  <PresentationFormat>On-screen Show (4:3)</PresentationFormat>
  <Paragraphs>210</Paragraphs>
  <Slides>40</Slides>
  <Notes>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Elephant</vt:lpstr>
      <vt:lpstr>Garamond</vt:lpstr>
      <vt:lpstr>Times New Roman</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LAND ALLOTTED</vt:lpstr>
      <vt:lpstr>PowerPoint Presentation</vt:lpstr>
      <vt:lpstr>Distt Malir, Karachi</vt:lpstr>
      <vt:lpstr>Distt West, Karachi</vt:lpstr>
      <vt:lpstr>PowerPoint Presentation</vt:lpstr>
      <vt:lpstr>PowerPoint Presentation</vt:lpstr>
      <vt:lpstr>PowerPoint Presentation</vt:lpstr>
      <vt:lpstr>PowerPoint Presentation</vt:lpstr>
      <vt:lpstr>Key Features of the Project</vt:lpstr>
      <vt:lpstr>Key Features of the Project</vt:lpstr>
      <vt:lpstr>Power Generation and Consumption</vt:lpstr>
      <vt:lpstr>Power Generation and Consumption</vt:lpstr>
      <vt:lpstr>Payback (Return on Investment)</vt:lpstr>
      <vt:lpstr>Payback (Return on Investment)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Implementation Strategy BULK Supply Procurement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Umul Awan</dc:creator>
  <cp:lastModifiedBy>ce</cp:lastModifiedBy>
  <cp:revision>334</cp:revision>
  <cp:lastPrinted>2023-07-18T07:06:07Z</cp:lastPrinted>
  <dcterms:modified xsi:type="dcterms:W3CDTF">2023-07-18T07:07:20Z</dcterms:modified>
</cp:coreProperties>
</file>